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31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18"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lvl1pPr>
    <a:lvl2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lvl2pPr>
    <a:lvl3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lvl3pPr>
    <a:lvl4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lvl4pPr>
    <a:lvl5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chemeClr val="accent1"/>
          </a:solidFill>
        </a:fill>
      </a:tcStyle>
    </a:firstCol>
    <a:lastRow>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381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chemeClr val="accent1"/>
          </a:solidFill>
        </a:fill>
      </a:tcStyle>
    </a:lastRow>
    <a:firstRow>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381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chemeClr val="accent3"/>
          </a:solidFill>
        </a:fill>
      </a:tcStyle>
    </a:firstCol>
    <a:lastRow>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381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chemeClr val="accent3"/>
          </a:solidFill>
        </a:fill>
      </a:tcStyle>
    </a:lastRow>
    <a:firstRow>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381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chemeClr val="accent6"/>
          </a:solidFill>
        </a:fill>
      </a:tcStyle>
    </a:firstCol>
    <a:lastRow>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381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chemeClr val="accent6"/>
          </a:solidFill>
        </a:fill>
      </a:tcStyle>
    </a:lastRow>
    <a:firstRow>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381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1F1F1"/>
          </a:solidFill>
        </a:fill>
      </a:tcStyle>
    </a:band2H>
    <a:firstCol>
      <a:tcTxStyle b="on" i="off">
        <a:fontRef idx="minor">
          <a:srgbClr val="F1F1F1"/>
        </a:fontRef>
        <a:srgbClr val="F1F1F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1F1F1"/>
          </a:solidFill>
        </a:fill>
      </a:tcStyle>
    </a:lastRow>
    <a:firstRow>
      <a:tcTxStyle b="on" i="off">
        <a:fontRef idx="minor">
          <a:srgbClr val="F1F1F1"/>
        </a:fontRef>
        <a:srgbClr val="F1F1F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rgbClr val="000000"/>
          </a:solidFill>
        </a:fill>
      </a:tcStyle>
    </a:firstCol>
    <a:lastRow>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38100" cap="flat">
              <a:solidFill>
                <a:srgbClr val="F1F1F1"/>
              </a:solidFill>
              <a:prstDash val="solid"/>
              <a:round/>
            </a:ln>
          </a:top>
          <a:bottom>
            <a:ln w="127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rgbClr val="000000"/>
          </a:solidFill>
        </a:fill>
      </a:tcStyle>
    </a:lastRow>
    <a:firstRow>
      <a:tcTxStyle b="on" i="off">
        <a:fontRef idx="minor">
          <a:srgbClr val="F1F1F1"/>
        </a:fontRef>
        <a:srgbClr val="F1F1F1"/>
      </a:tcTxStyle>
      <a:tcStyle>
        <a:tcBdr>
          <a:left>
            <a:ln w="12700" cap="flat">
              <a:solidFill>
                <a:srgbClr val="F1F1F1"/>
              </a:solidFill>
              <a:prstDash val="solid"/>
              <a:round/>
            </a:ln>
          </a:left>
          <a:right>
            <a:ln w="12700" cap="flat">
              <a:solidFill>
                <a:srgbClr val="F1F1F1"/>
              </a:solidFill>
              <a:prstDash val="solid"/>
              <a:round/>
            </a:ln>
          </a:right>
          <a:top>
            <a:ln w="12700" cap="flat">
              <a:solidFill>
                <a:srgbClr val="F1F1F1"/>
              </a:solidFill>
              <a:prstDash val="solid"/>
              <a:round/>
            </a:ln>
          </a:top>
          <a:bottom>
            <a:ln w="38100" cap="flat">
              <a:solidFill>
                <a:srgbClr val="F1F1F1"/>
              </a:solidFill>
              <a:prstDash val="solid"/>
              <a:round/>
            </a:ln>
          </a:bottom>
          <a:insideH>
            <a:ln w="12700" cap="flat">
              <a:solidFill>
                <a:srgbClr val="F1F1F1"/>
              </a:solidFill>
              <a:prstDash val="solid"/>
              <a:round/>
            </a:ln>
          </a:insideH>
          <a:insideV>
            <a:ln w="12700" cap="flat">
              <a:solidFill>
                <a:srgbClr val="F1F1F1"/>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895" autoAdjust="0"/>
    <p:restoredTop sz="94660"/>
  </p:normalViewPr>
  <p:slideViewPr>
    <p:cSldViewPr>
      <p:cViewPr>
        <p:scale>
          <a:sx n="76" d="100"/>
          <a:sy n="76" d="100"/>
        </p:scale>
        <p:origin x="-9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70617276"/>
      </p:ext>
    </p:extLst>
  </p:cSld>
  <p:clrMap bg1="lt1" tx1="dk1" bg2="lt2" tx2="dk2" accent1="accent1" accent2="accent2" accent3="accent3" accent4="accent4" accent5="accent5" accent6="accent6" hlink="hlink" folHlink="folHlink"/>
  <p:notesStyle>
    <a:lvl1pPr defTabSz="457200" latinLnBrk="0">
      <a:defRPr sz="2200">
        <a:latin typeface="+mn-lt"/>
        <a:ea typeface="+mn-ea"/>
        <a:cs typeface="+mn-cs"/>
        <a:sym typeface="Lucida Grande"/>
      </a:defRPr>
    </a:lvl1pPr>
    <a:lvl2pPr indent="228600" defTabSz="457200" latinLnBrk="0">
      <a:defRPr sz="2200">
        <a:latin typeface="+mn-lt"/>
        <a:ea typeface="+mn-ea"/>
        <a:cs typeface="+mn-cs"/>
        <a:sym typeface="Lucida Grande"/>
      </a:defRPr>
    </a:lvl2pPr>
    <a:lvl3pPr indent="457200" defTabSz="457200" latinLnBrk="0">
      <a:defRPr sz="2200">
        <a:latin typeface="+mn-lt"/>
        <a:ea typeface="+mn-ea"/>
        <a:cs typeface="+mn-cs"/>
        <a:sym typeface="Lucida Grande"/>
      </a:defRPr>
    </a:lvl3pPr>
    <a:lvl4pPr indent="685800" defTabSz="457200" latinLnBrk="0">
      <a:defRPr sz="2200">
        <a:latin typeface="+mn-lt"/>
        <a:ea typeface="+mn-ea"/>
        <a:cs typeface="+mn-cs"/>
        <a:sym typeface="Lucida Grande"/>
      </a:defRPr>
    </a:lvl4pPr>
    <a:lvl5pPr indent="914400" defTabSz="457200" latinLnBrk="0">
      <a:defRPr sz="2200">
        <a:latin typeface="+mn-lt"/>
        <a:ea typeface="+mn-ea"/>
        <a:cs typeface="+mn-cs"/>
        <a:sym typeface="Lucida Grande"/>
      </a:defRPr>
    </a:lvl5pPr>
    <a:lvl6pPr indent="1143000" defTabSz="457200" latinLnBrk="0">
      <a:defRPr sz="2200">
        <a:latin typeface="+mn-lt"/>
        <a:ea typeface="+mn-ea"/>
        <a:cs typeface="+mn-cs"/>
        <a:sym typeface="Lucida Grande"/>
      </a:defRPr>
    </a:lvl6pPr>
    <a:lvl7pPr indent="1371600" defTabSz="457200" latinLnBrk="0">
      <a:defRPr sz="2200">
        <a:latin typeface="+mn-lt"/>
        <a:ea typeface="+mn-ea"/>
        <a:cs typeface="+mn-cs"/>
        <a:sym typeface="Lucida Grande"/>
      </a:defRPr>
    </a:lvl7pPr>
    <a:lvl8pPr indent="1600200" defTabSz="457200" latinLnBrk="0">
      <a:defRPr sz="2200">
        <a:latin typeface="+mn-lt"/>
        <a:ea typeface="+mn-ea"/>
        <a:cs typeface="+mn-cs"/>
        <a:sym typeface="Lucida Grande"/>
      </a:defRPr>
    </a:lvl8pPr>
    <a:lvl9pPr indent="1828800" defTabSz="457200" latinLnBrk="0">
      <a:defRPr sz="2200">
        <a:latin typeface="+mn-lt"/>
        <a:ea typeface="+mn-ea"/>
        <a:cs typeface="+mn-cs"/>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8305800" y="6324600"/>
            <a:ext cx="386662" cy="375227"/>
          </a:xfrm>
          <a:prstGeom prst="rect">
            <a:avLst/>
          </a:prstGeom>
        </p:spPr>
        <p:txBody>
          <a:bodyPr lIns="45718" tIns="45718" rIns="45718" bIns="45718" anchor="t"/>
          <a:lstStyle>
            <a:lvl1pPr algn="l" defTabSz="914400">
              <a:defRPr sz="2000">
                <a:solidFill>
                  <a:srgbClr val="000000"/>
                </a:solidFill>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幻灯片">
    <p:bg>
      <p:bgPr>
        <a:solidFill>
          <a:srgbClr val="F1F1F1"/>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6312017" y="5503577"/>
            <a:ext cx="241190" cy="246449"/>
          </a:xfrm>
          <a:prstGeom prst="rect">
            <a:avLst/>
          </a:prstGeom>
        </p:spPr>
        <p:txBody>
          <a:bodyPr lIns="34324" tIns="34324" rIns="34324" bIns="34324"/>
          <a:lstStyle>
            <a:lvl1pPr defTabSz="914400">
              <a:defRPr>
                <a:solidFill>
                  <a:srgbClr val="757575"/>
                </a:solidFill>
                <a:latin typeface="Trebuchet MS"/>
                <a:ea typeface="Trebuchet MS"/>
                <a:cs typeface="Trebuchet MS"/>
                <a:sym typeface="Trebuchet MS"/>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5" name="Title Text"/>
          <p:cNvSpPr txBox="1">
            <a:spLocks noGrp="1"/>
          </p:cNvSpPr>
          <p:nvPr>
            <p:ph type="title"/>
          </p:nvPr>
        </p:nvSpPr>
        <p:spPr>
          <a:prstGeom prst="rect">
            <a:avLst/>
          </a:prstGeom>
        </p:spPr>
        <p:txBody>
          <a:bodyPr/>
          <a:lstStyle/>
          <a:p>
            <a:r>
              <a:t>Title Text</a:t>
            </a:r>
          </a:p>
        </p:txBody>
      </p:sp>
      <p:sp>
        <p:nvSpPr>
          <p:cNvPr id="2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8" y="1302273"/>
            <a:ext cx="8520604" cy="572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ormAutofit/>
          </a:bodyPr>
          <a:lstStyle/>
          <a:p>
            <a:r>
              <a:t>Title Text</a:t>
            </a:r>
          </a:p>
        </p:txBody>
      </p:sp>
      <p:sp>
        <p:nvSpPr>
          <p:cNvPr id="3" name="Body Level One…"/>
          <p:cNvSpPr txBox="1">
            <a:spLocks noGrp="1"/>
          </p:cNvSpPr>
          <p:nvPr>
            <p:ph type="body" idx="1"/>
          </p:nvPr>
        </p:nvSpPr>
        <p:spPr>
          <a:xfrm>
            <a:off x="311698" y="2009723"/>
            <a:ext cx="8520604" cy="34164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56106" y="5539438"/>
            <a:ext cx="365058" cy="355657"/>
          </a:xfrm>
          <a:prstGeom prst="rect">
            <a:avLst/>
          </a:prstGeom>
          <a:ln w="12700">
            <a:miter lim="400000"/>
          </a:ln>
        </p:spPr>
        <p:txBody>
          <a:bodyPr wrap="none" lIns="91421" tIns="91421" rIns="91421" bIns="91421" anchor="ctr">
            <a:spAutoFit/>
          </a:bodyPr>
          <a:lstStyle>
            <a:lvl1pPr algn="r" defTabSz="1219200">
              <a:defRPr sz="1200">
                <a:solidFill>
                  <a:srgbClr val="474747"/>
                </a:solidFill>
                <a:latin typeface="Arial"/>
                <a:ea typeface="Arial"/>
                <a:cs typeface="Arial"/>
                <a:sym typeface="Aria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1pPr>
      <a:lvl2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2pPr>
      <a:lvl3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3pPr>
      <a:lvl4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4pPr>
      <a:lvl5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5pPr>
      <a:lvl6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6pPr>
      <a:lvl7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7pPr>
      <a:lvl8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8pPr>
      <a:lvl9pPr marL="0" marR="0" indent="0" algn="l" defTabSz="12192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Arial"/>
          <a:ea typeface="Arial"/>
          <a:cs typeface="Arial"/>
          <a:sym typeface="Arial"/>
        </a:defRPr>
      </a:lvl9pPr>
    </p:titleStyle>
    <p:bodyStyle>
      <a:lvl1pPr marL="571500" marR="0" indent="-457200"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1pPr>
      <a:lvl2pPr marL="1141184" marR="0" indent="-544283"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2pPr>
      <a:lvl3pPr marL="1598384" marR="0" indent="-544284"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3pPr>
      <a:lvl4pPr marL="2055584" marR="0" indent="-544284"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4pPr>
      <a:lvl5pPr marL="2512784" marR="0" indent="-544284"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5pPr>
      <a:lvl6pPr marL="0" marR="0" indent="0"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6pPr>
      <a:lvl7pPr marL="0" marR="0" indent="0"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7pPr>
      <a:lvl8pPr marL="0" marR="0" indent="0"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8pPr>
      <a:lvl9pPr marL="0" marR="0" indent="0" algn="l" defTabSz="1219200" rtl="0" latinLnBrk="0">
        <a:lnSpc>
          <a:spcPct val="115000"/>
        </a:lnSpc>
        <a:spcBef>
          <a:spcPts val="0"/>
        </a:spcBef>
        <a:spcAft>
          <a:spcPts val="0"/>
        </a:spcAft>
        <a:buClrTx/>
        <a:buSzPct val="100000"/>
        <a:buFontTx/>
        <a:buChar char="●"/>
        <a:tabLst/>
        <a:defRPr sz="2400" b="0" i="0" u="none" strike="noStrike" cap="none" spc="0" baseline="0">
          <a:solidFill>
            <a:srgbClr val="474747"/>
          </a:solidFill>
          <a:uFillTx/>
          <a:latin typeface="Arial"/>
          <a:ea typeface="Arial"/>
          <a:cs typeface="Arial"/>
          <a:sym typeface="Arial"/>
        </a:defRPr>
      </a:lvl9pPr>
    </p:bodyStyle>
    <p:otherStyle>
      <a:lvl1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1219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p:cNvGrpSpPr/>
          <p:nvPr/>
        </p:nvGrpSpPr>
        <p:grpSpPr>
          <a:xfrm>
            <a:off x="-289258" y="10925"/>
            <a:ext cx="2343614" cy="6836138"/>
            <a:chOff x="0" y="0"/>
            <a:chExt cx="2343613" cy="6836137"/>
          </a:xfrm>
        </p:grpSpPr>
        <p:sp>
          <p:nvSpPr>
            <p:cNvPr id="36" name="Rectangle"/>
            <p:cNvSpPr/>
            <p:nvPr/>
          </p:nvSpPr>
          <p:spPr>
            <a:xfrm>
              <a:off x="0" y="-1"/>
              <a:ext cx="2343609" cy="6836138"/>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sz="1800" b="1">
                  <a:solidFill>
                    <a:srgbClr val="FFFFFF"/>
                  </a:solidFill>
                  <a:latin typeface="Georgia"/>
                  <a:ea typeface="Georgia"/>
                  <a:cs typeface="Georgia"/>
                  <a:sym typeface="Georgia"/>
                </a:defRPr>
              </a:pPr>
              <a:endParaRPr/>
            </a:p>
          </p:txBody>
        </p:sp>
        <p:sp>
          <p:nvSpPr>
            <p:cNvPr id="37" name="Al-Farabi Kazakh National University…"/>
            <p:cNvSpPr txBox="1"/>
            <p:nvPr/>
          </p:nvSpPr>
          <p:spPr>
            <a:xfrm>
              <a:off x="0" y="2716996"/>
              <a:ext cx="2343614" cy="14021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324" tIns="34324" rIns="34324" bIns="34324" numCol="1" anchor="ctr">
              <a:spAutoFit/>
            </a:bodyPr>
            <a:lstStyle/>
            <a:p>
              <a:pPr algn="ctr">
                <a:defRPr sz="1800" b="1">
                  <a:solidFill>
                    <a:srgbClr val="FFFFFF"/>
                  </a:solidFill>
                  <a:latin typeface="Georgia"/>
                  <a:ea typeface="Georgia"/>
                  <a:cs typeface="Georgia"/>
                  <a:sym typeface="Georgia"/>
                </a:defRPr>
              </a:pPr>
              <a:r>
                <a:t>Al-Farabi Kazakh National University</a:t>
              </a:r>
            </a:p>
            <a:p>
              <a:pPr algn="ctr">
                <a:defRPr sz="1800" b="1">
                  <a:solidFill>
                    <a:srgbClr val="FFFFFF"/>
                  </a:solidFill>
                  <a:latin typeface="Georgia"/>
                  <a:ea typeface="Georgia"/>
                  <a:cs typeface="Georgia"/>
                  <a:sym typeface="Georgia"/>
                </a:defRPr>
              </a:pPr>
              <a:r>
                <a:t>Higher School of Medicine</a:t>
              </a:r>
            </a:p>
          </p:txBody>
        </p:sp>
      </p:grpSp>
      <p:sp>
        <p:nvSpPr>
          <p:cNvPr id="39" name="Line"/>
          <p:cNvSpPr/>
          <p:nvPr/>
        </p:nvSpPr>
        <p:spPr>
          <a:xfrm>
            <a:off x="-5" y="2456433"/>
            <a:ext cx="9153547" cy="2"/>
          </a:xfrm>
          <a:prstGeom prst="line">
            <a:avLst/>
          </a:prstGeom>
          <a:ln w="3175">
            <a:solidFill>
              <a:srgbClr val="A8A8A8">
                <a:alpha val="50000"/>
              </a:srgbClr>
            </a:solidFill>
          </a:ln>
        </p:spPr>
        <p:txBody>
          <a:bodyPr lIns="45718" tIns="45718" rIns="45718" bIns="45718"/>
          <a:lstStyle/>
          <a:p>
            <a:endParaRPr/>
          </a:p>
        </p:txBody>
      </p:sp>
      <p:sp>
        <p:nvSpPr>
          <p:cNvPr id="40" name="The Digestive System"/>
          <p:cNvSpPr txBox="1"/>
          <p:nvPr/>
        </p:nvSpPr>
        <p:spPr>
          <a:xfrm>
            <a:off x="2714612" y="663108"/>
            <a:ext cx="4074722" cy="1354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4400" b="1">
                <a:latin typeface="Arial"/>
                <a:ea typeface="Arial"/>
                <a:cs typeface="Arial"/>
                <a:sym typeface="Arial"/>
              </a:defRPr>
            </a:lvl1pPr>
          </a:lstStyle>
          <a:p>
            <a:r>
              <a:rPr lang="kk-KZ" dirty="0" smtClean="0"/>
              <a:t>Асқорыту жүйесі</a:t>
            </a:r>
            <a:endParaRPr dirty="0"/>
          </a:p>
        </p:txBody>
      </p:sp>
      <p:pic>
        <p:nvPicPr>
          <p:cNvPr id="41" name="image1.png" descr="image1.png"/>
          <p:cNvPicPr>
            <a:picLocks noChangeAspect="1"/>
          </p:cNvPicPr>
          <p:nvPr/>
        </p:nvPicPr>
        <p:blipFill>
          <a:blip r:embed="rId2">
            <a:extLst/>
          </a:blip>
          <a:stretch>
            <a:fillRect/>
          </a:stretch>
        </p:blipFill>
        <p:spPr>
          <a:xfrm>
            <a:off x="383102" y="1215423"/>
            <a:ext cx="1227556" cy="1069889"/>
          </a:xfrm>
          <a:prstGeom prst="rect">
            <a:avLst/>
          </a:prstGeom>
          <a:ln w="12700">
            <a:miter lim="400000"/>
          </a:ln>
        </p:spPr>
      </p:pic>
      <p:pic>
        <p:nvPicPr>
          <p:cNvPr id="42" name="Screen Shot 2019-08-30 at 10.12.32.png" descr="Screen Shot 2019-08-30 at 10.12.32.png"/>
          <p:cNvPicPr>
            <a:picLocks noChangeAspect="1"/>
          </p:cNvPicPr>
          <p:nvPr/>
        </p:nvPicPr>
        <p:blipFill>
          <a:blip r:embed="rId3">
            <a:extLst/>
          </a:blip>
          <a:stretch>
            <a:fillRect/>
          </a:stretch>
        </p:blipFill>
        <p:spPr>
          <a:xfrm>
            <a:off x="3214678" y="2143116"/>
            <a:ext cx="3185492" cy="4427454"/>
          </a:xfrm>
          <a:prstGeom prst="rect">
            <a:avLst/>
          </a:prstGeom>
          <a:ln w="12700">
            <a:miter lim="400000"/>
          </a:ln>
        </p:spPr>
      </p:pic>
      <p:sp>
        <p:nvSpPr>
          <p:cNvPr id="43" name="Copyright © The McGraw-Hill Companies, Inc. Permission required for reproduction or display."/>
          <p:cNvSpPr txBox="1"/>
          <p:nvPr/>
        </p:nvSpPr>
        <p:spPr>
          <a:xfrm>
            <a:off x="3000364" y="6616653"/>
            <a:ext cx="3384552" cy="241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
                <a:latin typeface="Arial"/>
                <a:ea typeface="Arial"/>
                <a:cs typeface="Arial"/>
                <a:sym typeface="Arial"/>
              </a:defRPr>
            </a:lvl1pPr>
          </a:lstStyle>
          <a:p>
            <a:r>
              <a:t>Copyright © The McGraw-Hill Companies, Inc. Permission required for reproduction or display. Figure from: Saladin, Anatomy &amp; Physiology, McGraw Hill, 2018</a:t>
            </a:r>
          </a:p>
        </p:txBody>
      </p:sp>
      <p:sp>
        <p:nvSpPr>
          <p:cNvPr id="2" name="Прямоугольник 1"/>
          <p:cNvSpPr/>
          <p:nvPr/>
        </p:nvSpPr>
        <p:spPr>
          <a:xfrm>
            <a:off x="6588224" y="2847180"/>
            <a:ext cx="2232248" cy="1015663"/>
          </a:xfrm>
          <a:prstGeom prst="rect">
            <a:avLst/>
          </a:prstGeom>
        </p:spPr>
        <p:txBody>
          <a:bodyPr wrap="square">
            <a:spAutoFit/>
          </a:bodyPr>
          <a:lstStyle/>
          <a:p>
            <a:r>
              <a:rPr lang="ru-RU" b="1" dirty="0" err="1"/>
              <a:t>Асқазан</a:t>
            </a:r>
            <a:r>
              <a:rPr lang="ru-RU" b="1" dirty="0"/>
              <a:t>. </a:t>
            </a:r>
            <a:endParaRPr lang="ru-RU" b="1" dirty="0" smtClean="0"/>
          </a:p>
          <a:p>
            <a:r>
              <a:rPr lang="ru-RU" b="1" dirty="0" err="1" smtClean="0"/>
              <a:t>Бауыр</a:t>
            </a:r>
            <a:r>
              <a:rPr lang="ru-RU" b="1" dirty="0"/>
              <a:t>, </a:t>
            </a:r>
            <a:r>
              <a:rPr lang="ru-RU" b="1" dirty="0" err="1"/>
              <a:t>өт</a:t>
            </a:r>
            <a:r>
              <a:rPr lang="ru-RU" b="1" dirty="0"/>
              <a:t> </a:t>
            </a:r>
            <a:r>
              <a:rPr lang="ru-RU" b="1" dirty="0" err="1"/>
              <a:t>қабы</a:t>
            </a:r>
            <a:r>
              <a:rPr lang="ru-RU" b="1" dirty="0"/>
              <a:t>, </a:t>
            </a:r>
            <a:r>
              <a:rPr lang="ru-RU" b="1" dirty="0" err="1"/>
              <a:t>ұйқы</a:t>
            </a:r>
            <a:r>
              <a:rPr lang="ru-RU" b="1" dirty="0"/>
              <a:t> </a:t>
            </a:r>
            <a:r>
              <a:rPr lang="ru-RU" b="1" dirty="0" err="1"/>
              <a:t>безі</a:t>
            </a:r>
            <a:endParaRPr lang="ru-RU" b="1"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40"/>
                                        </p:tgtEl>
                                        <p:attrNameLst>
                                          <p:attrName>style.visibility</p:attrName>
                                        </p:attrNameLst>
                                      </p:cBhvr>
                                      <p:to>
                                        <p:strVal val="visible"/>
                                      </p:to>
                                    </p:set>
                                    <p:animEffect transition="in" filter="fade">
                                      <p:cBhvr>
                                        <p:cTn id="11"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animBg="1" advAuto="0"/>
      <p:bldP spid="40"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lide Number"/>
          <p:cNvSpPr txBox="1">
            <a:spLocks noGrp="1"/>
          </p:cNvSpPr>
          <p:nvPr>
            <p:ph type="sldNum" sz="quarter" idx="4294967295"/>
          </p:nvPr>
        </p:nvSpPr>
        <p:spPr>
          <a:xfrm>
            <a:off x="8842097" y="6324599"/>
            <a:ext cx="301904"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10</a:t>
            </a:fld>
            <a:endParaRPr/>
          </a:p>
        </p:txBody>
      </p:sp>
      <p:sp>
        <p:nvSpPr>
          <p:cNvPr id="104" name="blood supply to the Stomach"/>
          <p:cNvSpPr txBox="1">
            <a:spLocks noGrp="1"/>
          </p:cNvSpPr>
          <p:nvPr>
            <p:ph type="title" idx="4294967295"/>
          </p:nvPr>
        </p:nvSpPr>
        <p:spPr>
          <a:xfrm>
            <a:off x="-2" y="76198"/>
            <a:ext cx="9144004" cy="1143004"/>
          </a:xfrm>
          <a:prstGeom prst="rect">
            <a:avLst/>
          </a:prstGeom>
        </p:spPr>
        <p:txBody>
          <a:bodyPr lIns="45718" tIns="45718" rIns="45718" bIns="45718" anchor="ctr">
            <a:normAutofit fontScale="90000"/>
          </a:bodyPr>
          <a:lstStyle>
            <a:lvl1pPr algn="ctr" defTabSz="914400">
              <a:defRPr sz="4400" b="1"/>
            </a:lvl1pPr>
          </a:lstStyle>
          <a:p>
            <a:r>
              <a:rPr dirty="0"/>
              <a:t> </a:t>
            </a:r>
            <a:r>
              <a:rPr lang="kk-KZ" dirty="0" smtClean="0"/>
              <a:t>Асқазанның қанмен қамтамасыз етілуі</a:t>
            </a:r>
            <a:endParaRPr dirty="0"/>
          </a:p>
        </p:txBody>
      </p:sp>
      <p:sp>
        <p:nvSpPr>
          <p:cNvPr id="105" name="Line"/>
          <p:cNvSpPr/>
          <p:nvPr/>
        </p:nvSpPr>
        <p:spPr>
          <a:xfrm flipV="1">
            <a:off x="1184274" y="4295773"/>
            <a:ext cx="119065" cy="850903"/>
          </a:xfrm>
          <a:prstGeom prst="line">
            <a:avLst/>
          </a:prstGeom>
          <a:ln w="19050">
            <a:solidFill>
              <a:srgbClr val="FFFFFF"/>
            </a:solidFill>
          </a:ln>
        </p:spPr>
        <p:txBody>
          <a:bodyPr lIns="45718" tIns="45718" rIns="45718" bIns="45718"/>
          <a:lstStyle/>
          <a:p>
            <a:endParaRPr/>
          </a:p>
        </p:txBody>
      </p:sp>
      <p:sp>
        <p:nvSpPr>
          <p:cNvPr id="106" name="Line"/>
          <p:cNvSpPr/>
          <p:nvPr/>
        </p:nvSpPr>
        <p:spPr>
          <a:xfrm>
            <a:off x="1057274" y="3171824"/>
            <a:ext cx="1073151" cy="1168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32"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107" name="Line"/>
          <p:cNvSpPr/>
          <p:nvPr/>
        </p:nvSpPr>
        <p:spPr>
          <a:xfrm>
            <a:off x="1020762" y="3719512"/>
            <a:ext cx="557214" cy="735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98"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108" name="Line"/>
          <p:cNvSpPr/>
          <p:nvPr/>
        </p:nvSpPr>
        <p:spPr>
          <a:xfrm>
            <a:off x="1060450" y="3543300"/>
            <a:ext cx="528638" cy="747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5"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109" name="Line"/>
          <p:cNvSpPr/>
          <p:nvPr/>
        </p:nvSpPr>
        <p:spPr>
          <a:xfrm>
            <a:off x="1323975" y="3344862"/>
            <a:ext cx="534988" cy="9366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08"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110" name="Line"/>
          <p:cNvSpPr/>
          <p:nvPr/>
        </p:nvSpPr>
        <p:spPr>
          <a:xfrm>
            <a:off x="4370387" y="1647825"/>
            <a:ext cx="642941" cy="0"/>
          </a:xfrm>
          <a:prstGeom prst="line">
            <a:avLst/>
          </a:prstGeom>
          <a:ln w="19050">
            <a:solidFill>
              <a:srgbClr val="FFFFFF"/>
            </a:solidFill>
          </a:ln>
        </p:spPr>
        <p:txBody>
          <a:bodyPr lIns="45718" tIns="45718" rIns="45718" bIns="45718"/>
          <a:lstStyle/>
          <a:p>
            <a:endParaRPr/>
          </a:p>
        </p:txBody>
      </p:sp>
      <p:grpSp>
        <p:nvGrpSpPr>
          <p:cNvPr id="128" name="Group"/>
          <p:cNvGrpSpPr/>
          <p:nvPr/>
        </p:nvGrpSpPr>
        <p:grpSpPr>
          <a:xfrm>
            <a:off x="1116804" y="1349577"/>
            <a:ext cx="6910392" cy="4807058"/>
            <a:chOff x="-1" y="0"/>
            <a:chExt cx="6910391" cy="4807057"/>
          </a:xfrm>
        </p:grpSpPr>
        <p:pic>
          <p:nvPicPr>
            <p:cNvPr id="111" name="sal25693_20_30b" descr="sal25693_20_30b"/>
            <p:cNvPicPr>
              <a:picLocks noChangeAspect="1"/>
            </p:cNvPicPr>
            <p:nvPr/>
          </p:nvPicPr>
          <p:blipFill>
            <a:blip r:embed="rId2">
              <a:extLst/>
            </a:blip>
            <a:stretch>
              <a:fillRect/>
            </a:stretch>
          </p:blipFill>
          <p:spPr>
            <a:xfrm>
              <a:off x="-2" y="-1"/>
              <a:ext cx="6891720" cy="4807058"/>
            </a:xfrm>
            <a:prstGeom prst="rect">
              <a:avLst/>
            </a:prstGeom>
            <a:ln w="12700" cap="flat">
              <a:noFill/>
              <a:miter lim="400000"/>
            </a:ln>
            <a:effectLst/>
          </p:spPr>
        </p:pic>
        <p:sp>
          <p:nvSpPr>
            <p:cNvPr id="112" name="(b) Celiac circulation to the stomach"/>
            <p:cNvSpPr txBox="1"/>
            <p:nvPr/>
          </p:nvSpPr>
          <p:spPr>
            <a:xfrm>
              <a:off x="2052509" y="4155931"/>
              <a:ext cx="297535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b="1">
                  <a:latin typeface="Arial"/>
                  <a:ea typeface="Arial"/>
                  <a:cs typeface="Arial"/>
                  <a:sym typeface="Arial"/>
                </a:defRPr>
              </a:lvl1pPr>
            </a:lstStyle>
            <a:p>
              <a:r>
                <a:t>(b) Celiac circulation to the stomach</a:t>
              </a:r>
            </a:p>
          </p:txBody>
        </p:sp>
        <p:sp>
          <p:nvSpPr>
            <p:cNvPr id="113" name="Left gastric a."/>
            <p:cNvSpPr txBox="1"/>
            <p:nvPr/>
          </p:nvSpPr>
          <p:spPr>
            <a:xfrm>
              <a:off x="4568575" y="302785"/>
              <a:ext cx="1136452"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b="1">
                  <a:latin typeface="Arial"/>
                  <a:ea typeface="Arial"/>
                  <a:cs typeface="Arial"/>
                  <a:sym typeface="Arial"/>
                </a:defRPr>
              </a:lvl1pPr>
            </a:lstStyle>
            <a:p>
              <a:r>
                <a:t>Left gastric a.</a:t>
              </a:r>
            </a:p>
          </p:txBody>
        </p:sp>
        <p:sp>
          <p:nvSpPr>
            <p:cNvPr id="114" name="Splenic a."/>
            <p:cNvSpPr txBox="1"/>
            <p:nvPr/>
          </p:nvSpPr>
          <p:spPr>
            <a:xfrm>
              <a:off x="5771677" y="2081983"/>
              <a:ext cx="822028"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b="1">
                  <a:latin typeface="Arial"/>
                  <a:ea typeface="Arial"/>
                  <a:cs typeface="Arial"/>
                  <a:sym typeface="Arial"/>
                </a:defRPr>
              </a:lvl1pPr>
            </a:lstStyle>
            <a:p>
              <a:r>
                <a:t>Splenic a.</a:t>
              </a:r>
            </a:p>
          </p:txBody>
        </p:sp>
        <p:sp>
          <p:nvSpPr>
            <p:cNvPr id="115" name="Right gastric a."/>
            <p:cNvSpPr txBox="1"/>
            <p:nvPr/>
          </p:nvSpPr>
          <p:spPr>
            <a:xfrm>
              <a:off x="227757" y="2317781"/>
              <a:ext cx="126021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b="1">
                  <a:latin typeface="Arial"/>
                  <a:ea typeface="Arial"/>
                  <a:cs typeface="Arial"/>
                  <a:sym typeface="Arial"/>
                </a:defRPr>
              </a:lvl1pPr>
            </a:lstStyle>
            <a:p>
              <a:r>
                <a:t>Right gastric a.</a:t>
              </a:r>
            </a:p>
          </p:txBody>
        </p:sp>
        <p:sp>
          <p:nvSpPr>
            <p:cNvPr id="116" name="Line"/>
            <p:cNvSpPr/>
            <p:nvPr/>
          </p:nvSpPr>
          <p:spPr>
            <a:xfrm>
              <a:off x="1623786" y="2430321"/>
              <a:ext cx="1045014" cy="2683"/>
            </a:xfrm>
            <a:prstGeom prst="line">
              <a:avLst/>
            </a:prstGeom>
            <a:noFill/>
            <a:ln w="11113" cap="flat">
              <a:solidFill>
                <a:srgbClr val="000000"/>
              </a:solidFill>
              <a:prstDash val="solid"/>
              <a:round/>
            </a:ln>
            <a:effectLst/>
          </p:spPr>
          <p:txBody>
            <a:bodyPr wrap="square" lIns="45718" tIns="45718" rIns="45718" bIns="45718" numCol="1" anchor="t">
              <a:noAutofit/>
            </a:bodyPr>
            <a:lstStyle/>
            <a:p>
              <a:endParaRPr/>
            </a:p>
          </p:txBody>
        </p:sp>
        <p:sp>
          <p:nvSpPr>
            <p:cNvPr id="117" name="Line"/>
            <p:cNvSpPr/>
            <p:nvPr/>
          </p:nvSpPr>
          <p:spPr>
            <a:xfrm>
              <a:off x="4238993" y="2183806"/>
              <a:ext cx="1438903" cy="2"/>
            </a:xfrm>
            <a:prstGeom prst="line">
              <a:avLst/>
            </a:prstGeom>
            <a:noFill/>
            <a:ln w="11113" cap="flat">
              <a:solidFill>
                <a:srgbClr val="000000"/>
              </a:solidFill>
              <a:prstDash val="solid"/>
              <a:round/>
            </a:ln>
            <a:effectLst/>
          </p:spPr>
          <p:txBody>
            <a:bodyPr wrap="square" lIns="45718" tIns="45718" rIns="45718" bIns="45718" numCol="1" anchor="t">
              <a:noAutofit/>
            </a:bodyPr>
            <a:lstStyle/>
            <a:p>
              <a:endParaRPr/>
            </a:p>
          </p:txBody>
        </p:sp>
        <p:sp>
          <p:nvSpPr>
            <p:cNvPr id="118" name="Line"/>
            <p:cNvSpPr/>
            <p:nvPr/>
          </p:nvSpPr>
          <p:spPr>
            <a:xfrm>
              <a:off x="4683794" y="680597"/>
              <a:ext cx="1007501" cy="2682"/>
            </a:xfrm>
            <a:prstGeom prst="line">
              <a:avLst/>
            </a:prstGeom>
            <a:noFill/>
            <a:ln w="11113" cap="flat">
              <a:solidFill>
                <a:srgbClr val="000000"/>
              </a:solidFill>
              <a:prstDash val="solid"/>
              <a:round/>
            </a:ln>
            <a:effectLst/>
          </p:spPr>
          <p:txBody>
            <a:bodyPr wrap="square" lIns="45718" tIns="45718" rIns="45718" bIns="45718" numCol="1" anchor="t">
              <a:noAutofit/>
            </a:bodyPr>
            <a:lstStyle/>
            <a:p>
              <a:endParaRPr/>
            </a:p>
          </p:txBody>
        </p:sp>
        <p:sp>
          <p:nvSpPr>
            <p:cNvPr id="119" name="Line"/>
            <p:cNvSpPr/>
            <p:nvPr/>
          </p:nvSpPr>
          <p:spPr>
            <a:xfrm>
              <a:off x="4959784" y="2465155"/>
              <a:ext cx="731511" cy="2358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9197" y="21600"/>
                  </a:lnTo>
                  <a:lnTo>
                    <a:pt x="0" y="0"/>
                  </a:lnTo>
                </a:path>
              </a:pathLst>
            </a:custGeom>
            <a:noFill/>
            <a:ln w="11113" cap="flat">
              <a:solidFill>
                <a:srgbClr val="000000"/>
              </a:solidFill>
              <a:prstDash val="solid"/>
              <a:round/>
            </a:ln>
            <a:effectLst/>
          </p:spPr>
          <p:txBody>
            <a:bodyPr wrap="square" lIns="45718" tIns="45718" rIns="45718" bIns="45718" numCol="1" anchor="t">
              <a:noAutofit/>
            </a:bodyPr>
            <a:lstStyle/>
            <a:p>
              <a:pPr>
                <a:defRPr sz="800">
                  <a:latin typeface="Times New Roman"/>
                  <a:ea typeface="Times New Roman"/>
                  <a:cs typeface="Times New Roman"/>
                  <a:sym typeface="Times New Roman"/>
                </a:defRPr>
              </a:pPr>
              <a:endParaRPr/>
            </a:p>
          </p:txBody>
        </p:sp>
        <p:sp>
          <p:nvSpPr>
            <p:cNvPr id="120" name="Line"/>
            <p:cNvSpPr/>
            <p:nvPr/>
          </p:nvSpPr>
          <p:spPr>
            <a:xfrm>
              <a:off x="3796873" y="3327960"/>
              <a:ext cx="1899781" cy="2358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086" y="21600"/>
                  </a:lnTo>
                  <a:lnTo>
                    <a:pt x="0" y="0"/>
                  </a:lnTo>
                </a:path>
              </a:pathLst>
            </a:custGeom>
            <a:noFill/>
            <a:ln w="11113" cap="flat">
              <a:solidFill>
                <a:srgbClr val="000000"/>
              </a:solidFill>
              <a:prstDash val="solid"/>
              <a:round/>
            </a:ln>
            <a:effectLst/>
          </p:spPr>
          <p:txBody>
            <a:bodyPr wrap="square" lIns="45718" tIns="45718" rIns="45718" bIns="45718" numCol="1" anchor="t">
              <a:noAutofit/>
            </a:bodyPr>
            <a:lstStyle/>
            <a:p>
              <a:pPr>
                <a:defRPr sz="800">
                  <a:latin typeface="Times New Roman"/>
                  <a:ea typeface="Times New Roman"/>
                  <a:cs typeface="Times New Roman"/>
                  <a:sym typeface="Times New Roman"/>
                </a:defRPr>
              </a:pPr>
              <a:endParaRPr/>
            </a:p>
          </p:txBody>
        </p:sp>
        <p:sp>
          <p:nvSpPr>
            <p:cNvPr id="121" name="Line"/>
            <p:cNvSpPr/>
            <p:nvPr/>
          </p:nvSpPr>
          <p:spPr>
            <a:xfrm>
              <a:off x="3338676" y="407286"/>
              <a:ext cx="1082528" cy="14094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074" y="0"/>
                  </a:lnTo>
                  <a:lnTo>
                    <a:pt x="21600" y="0"/>
                  </a:lnTo>
                </a:path>
              </a:pathLst>
            </a:custGeom>
            <a:noFill/>
            <a:ln w="11113" cap="flat">
              <a:solidFill>
                <a:srgbClr val="000000"/>
              </a:solidFill>
              <a:prstDash val="solid"/>
              <a:round/>
            </a:ln>
            <a:effectLst/>
          </p:spPr>
          <p:txBody>
            <a:bodyPr wrap="square" lIns="45718" tIns="45718" rIns="45718" bIns="45718" numCol="1" anchor="t">
              <a:noAutofit/>
            </a:bodyPr>
            <a:lstStyle/>
            <a:p>
              <a:pPr>
                <a:defRPr sz="800">
                  <a:latin typeface="Times New Roman"/>
                  <a:ea typeface="Times New Roman"/>
                  <a:cs typeface="Times New Roman"/>
                  <a:sym typeface="Times New Roman"/>
                </a:defRPr>
              </a:pPr>
              <a:endParaRPr/>
            </a:p>
          </p:txBody>
        </p:sp>
        <p:sp>
          <p:nvSpPr>
            <p:cNvPr id="122" name="Line"/>
            <p:cNvSpPr/>
            <p:nvPr/>
          </p:nvSpPr>
          <p:spPr>
            <a:xfrm>
              <a:off x="1835468" y="2789378"/>
              <a:ext cx="876204" cy="3"/>
            </a:xfrm>
            <a:prstGeom prst="line">
              <a:avLst/>
            </a:prstGeom>
            <a:noFill/>
            <a:ln w="11113" cap="flat">
              <a:solidFill>
                <a:srgbClr val="000000"/>
              </a:solidFill>
              <a:prstDash val="solid"/>
              <a:round/>
            </a:ln>
            <a:effectLst/>
          </p:spPr>
          <p:txBody>
            <a:bodyPr wrap="square" lIns="45718" tIns="45718" rIns="45718" bIns="45718" numCol="1" anchor="t">
              <a:noAutofit/>
            </a:bodyPr>
            <a:lstStyle/>
            <a:p>
              <a:endParaRPr/>
            </a:p>
          </p:txBody>
        </p:sp>
        <p:sp>
          <p:nvSpPr>
            <p:cNvPr id="123" name="Line"/>
            <p:cNvSpPr/>
            <p:nvPr/>
          </p:nvSpPr>
          <p:spPr>
            <a:xfrm flipV="1">
              <a:off x="5008016" y="691315"/>
              <a:ext cx="367096" cy="334942"/>
            </a:xfrm>
            <a:prstGeom prst="line">
              <a:avLst/>
            </a:prstGeom>
            <a:noFill/>
            <a:ln w="11113" cap="flat">
              <a:solidFill>
                <a:srgbClr val="000000"/>
              </a:solidFill>
              <a:prstDash val="solid"/>
              <a:round/>
            </a:ln>
            <a:effectLst/>
          </p:spPr>
          <p:txBody>
            <a:bodyPr wrap="square" lIns="45718" tIns="45718" rIns="45718" bIns="45718" numCol="1" anchor="t">
              <a:noAutofit/>
            </a:bodyPr>
            <a:lstStyle/>
            <a:p>
              <a:endParaRPr/>
            </a:p>
          </p:txBody>
        </p:sp>
        <p:sp>
          <p:nvSpPr>
            <p:cNvPr id="124" name="Short…"/>
            <p:cNvSpPr txBox="1"/>
            <p:nvPr/>
          </p:nvSpPr>
          <p:spPr>
            <a:xfrm>
              <a:off x="5758279" y="576095"/>
              <a:ext cx="774467" cy="2252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800" b="1">
                  <a:latin typeface="Arial"/>
                  <a:ea typeface="Arial"/>
                  <a:cs typeface="Arial"/>
                  <a:sym typeface="Arial"/>
                </a:defRPr>
              </a:pPr>
              <a:r>
                <a:t>Short</a:t>
              </a:r>
            </a:p>
            <a:p>
              <a:pPr>
                <a:defRPr sz="800" b="1">
                  <a:latin typeface="Arial"/>
                  <a:ea typeface="Arial"/>
                  <a:cs typeface="Arial"/>
                  <a:sym typeface="Arial"/>
                </a:defRPr>
              </a:pPr>
              <a:r>
                <a:t>gastric a.</a:t>
              </a:r>
            </a:p>
          </p:txBody>
        </p:sp>
        <p:sp>
          <p:nvSpPr>
            <p:cNvPr id="125" name="Left gastro-…"/>
            <p:cNvSpPr txBox="1"/>
            <p:nvPr/>
          </p:nvSpPr>
          <p:spPr>
            <a:xfrm>
              <a:off x="5771677" y="2593772"/>
              <a:ext cx="1012273" cy="2252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800" b="1">
                  <a:latin typeface="Arial"/>
                  <a:ea typeface="Arial"/>
                  <a:cs typeface="Arial"/>
                  <a:sym typeface="Arial"/>
                </a:defRPr>
              </a:pPr>
              <a:r>
                <a:t>Left gastro-</a:t>
              </a:r>
            </a:p>
            <a:p>
              <a:pPr>
                <a:defRPr sz="800" b="1">
                  <a:latin typeface="Arial"/>
                  <a:ea typeface="Arial"/>
                  <a:cs typeface="Arial"/>
                  <a:sym typeface="Arial"/>
                </a:defRPr>
              </a:pPr>
              <a:r>
                <a:t>omental a.</a:t>
              </a:r>
            </a:p>
          </p:txBody>
        </p:sp>
        <p:sp>
          <p:nvSpPr>
            <p:cNvPr id="126" name="Right gastro-…"/>
            <p:cNvSpPr txBox="1"/>
            <p:nvPr/>
          </p:nvSpPr>
          <p:spPr>
            <a:xfrm>
              <a:off x="5774357" y="3459257"/>
              <a:ext cx="1136034" cy="2252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800" b="1">
                  <a:latin typeface="Arial"/>
                  <a:ea typeface="Arial"/>
                  <a:cs typeface="Arial"/>
                  <a:sym typeface="Arial"/>
                </a:defRPr>
              </a:pPr>
              <a:r>
                <a:t>Right gastro-</a:t>
              </a:r>
            </a:p>
            <a:p>
              <a:pPr>
                <a:defRPr sz="800" b="1">
                  <a:latin typeface="Arial"/>
                  <a:ea typeface="Arial"/>
                  <a:cs typeface="Arial"/>
                  <a:sym typeface="Arial"/>
                </a:defRPr>
              </a:pPr>
              <a:r>
                <a:t>omental a.</a:t>
              </a:r>
            </a:p>
          </p:txBody>
        </p:sp>
        <p:sp>
          <p:nvSpPr>
            <p:cNvPr id="127" name="Gastroduodenal a."/>
            <p:cNvSpPr txBox="1"/>
            <p:nvPr/>
          </p:nvSpPr>
          <p:spPr>
            <a:xfrm>
              <a:off x="227758" y="2671479"/>
              <a:ext cx="152699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800" b="1">
                  <a:latin typeface="Arial"/>
                  <a:ea typeface="Arial"/>
                  <a:cs typeface="Arial"/>
                  <a:sym typeface="Arial"/>
                </a:defRPr>
              </a:lvl1pPr>
            </a:lstStyle>
            <a:p>
              <a:r>
                <a:t>Gastroduodenal a.</a:t>
              </a:r>
            </a:p>
          </p:txBody>
        </p:sp>
      </p:grpSp>
      <p:sp>
        <p:nvSpPr>
          <p:cNvPr id="129" name="Copyright © The McGraw-Hill Companies, Inc. Permission required for reproduction or display."/>
          <p:cNvSpPr txBox="1"/>
          <p:nvPr/>
        </p:nvSpPr>
        <p:spPr>
          <a:xfrm>
            <a:off x="2879724" y="1155700"/>
            <a:ext cx="3384552" cy="241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
                <a:latin typeface="Arial"/>
                <a:ea typeface="Arial"/>
                <a:cs typeface="Arial"/>
                <a:sym typeface="Arial"/>
              </a:defRPr>
            </a:lvl1pPr>
          </a:lstStyle>
          <a:p>
            <a:r>
              <a:t>Copyright © The McGraw-Hill Companies, Inc. Permission required for reproduction or display. Figure from: Saladin, Anatomy &amp; Physiology, McGraw Hill, 2018</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lide Number"/>
          <p:cNvSpPr txBox="1">
            <a:spLocks noGrp="1"/>
          </p:cNvSpPr>
          <p:nvPr>
            <p:ph type="sldNum" sz="quarter" idx="4294967295"/>
          </p:nvPr>
        </p:nvSpPr>
        <p:spPr>
          <a:xfrm>
            <a:off x="8851904" y="6324599"/>
            <a:ext cx="29209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11</a:t>
            </a:fld>
            <a:endParaRPr/>
          </a:p>
        </p:txBody>
      </p:sp>
      <p:sp>
        <p:nvSpPr>
          <p:cNvPr id="132" name="Circulation of  the Stomach"/>
          <p:cNvSpPr txBox="1">
            <a:spLocks noGrp="1"/>
          </p:cNvSpPr>
          <p:nvPr>
            <p:ph type="title" idx="4294967295"/>
          </p:nvPr>
        </p:nvSpPr>
        <p:spPr>
          <a:xfrm>
            <a:off x="-2" y="76198"/>
            <a:ext cx="9144004" cy="1143004"/>
          </a:xfrm>
          <a:prstGeom prst="rect">
            <a:avLst/>
          </a:prstGeom>
        </p:spPr>
        <p:txBody>
          <a:bodyPr lIns="45718" tIns="45718" rIns="45718" bIns="45718" anchor="ctr"/>
          <a:lstStyle>
            <a:lvl1pPr algn="ctr" defTabSz="914400">
              <a:defRPr sz="4400" b="1"/>
            </a:lvl1pPr>
          </a:lstStyle>
          <a:p>
            <a:r>
              <a:rPr dirty="0"/>
              <a:t>  </a:t>
            </a:r>
            <a:r>
              <a:rPr lang="kk-KZ" dirty="0" smtClean="0"/>
              <a:t>Асқазанның қанайналымы</a:t>
            </a:r>
            <a:endParaRPr dirty="0"/>
          </a:p>
        </p:txBody>
      </p:sp>
      <p:sp>
        <p:nvSpPr>
          <p:cNvPr id="133" name="Line"/>
          <p:cNvSpPr/>
          <p:nvPr/>
        </p:nvSpPr>
        <p:spPr>
          <a:xfrm flipV="1">
            <a:off x="1184274" y="4295773"/>
            <a:ext cx="119065" cy="850903"/>
          </a:xfrm>
          <a:prstGeom prst="line">
            <a:avLst/>
          </a:prstGeom>
          <a:ln w="19050">
            <a:solidFill>
              <a:srgbClr val="FFFFFF"/>
            </a:solidFill>
          </a:ln>
        </p:spPr>
        <p:txBody>
          <a:bodyPr lIns="45718" tIns="45718" rIns="45718" bIns="45718"/>
          <a:lstStyle/>
          <a:p>
            <a:endParaRPr/>
          </a:p>
        </p:txBody>
      </p:sp>
      <p:sp>
        <p:nvSpPr>
          <p:cNvPr id="134" name="Line"/>
          <p:cNvSpPr/>
          <p:nvPr/>
        </p:nvSpPr>
        <p:spPr>
          <a:xfrm>
            <a:off x="1057274" y="3171824"/>
            <a:ext cx="1073151" cy="1168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32"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135" name="Line"/>
          <p:cNvSpPr/>
          <p:nvPr/>
        </p:nvSpPr>
        <p:spPr>
          <a:xfrm>
            <a:off x="1020762" y="3719512"/>
            <a:ext cx="557214" cy="735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98"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136" name="Line"/>
          <p:cNvSpPr/>
          <p:nvPr/>
        </p:nvSpPr>
        <p:spPr>
          <a:xfrm>
            <a:off x="1060450" y="3543300"/>
            <a:ext cx="528638" cy="747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5"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137" name="Line"/>
          <p:cNvSpPr/>
          <p:nvPr/>
        </p:nvSpPr>
        <p:spPr>
          <a:xfrm>
            <a:off x="1323975" y="3344862"/>
            <a:ext cx="534988" cy="9366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08"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138" name="Line"/>
          <p:cNvSpPr/>
          <p:nvPr/>
        </p:nvSpPr>
        <p:spPr>
          <a:xfrm>
            <a:off x="4370387" y="1647825"/>
            <a:ext cx="642941" cy="0"/>
          </a:xfrm>
          <a:prstGeom prst="line">
            <a:avLst/>
          </a:prstGeom>
          <a:ln w="19050">
            <a:solidFill>
              <a:srgbClr val="FFFFFF"/>
            </a:solidFill>
          </a:ln>
        </p:spPr>
        <p:txBody>
          <a:bodyPr lIns="45718" tIns="45718" rIns="45718" bIns="45718"/>
          <a:lstStyle/>
          <a:p>
            <a:endParaRPr/>
          </a:p>
        </p:txBody>
      </p:sp>
      <p:pic>
        <p:nvPicPr>
          <p:cNvPr id="139" name="3-s2.0-B9780443103735500075-f04-61-9780443103735.jpg" descr="3-s2.0-B9780443103735500075-f04-61-9780443103735.jpg"/>
          <p:cNvPicPr>
            <a:picLocks noChangeAspect="1"/>
          </p:cNvPicPr>
          <p:nvPr/>
        </p:nvPicPr>
        <p:blipFill>
          <a:blip r:embed="rId2">
            <a:extLst/>
          </a:blip>
          <a:stretch>
            <a:fillRect/>
          </a:stretch>
        </p:blipFill>
        <p:spPr>
          <a:xfrm>
            <a:off x="1928813" y="1008904"/>
            <a:ext cx="5526089" cy="5253061"/>
          </a:xfrm>
          <a:prstGeom prst="rect">
            <a:avLst/>
          </a:prstGeom>
          <a:ln w="12700">
            <a:miter lim="400000"/>
          </a:ln>
        </p:spPr>
      </p:pic>
      <p:sp>
        <p:nvSpPr>
          <p:cNvPr id="140" name="Copyright © The McGraw-Hill Companies, Inc. Permission required for reproduction or display."/>
          <p:cNvSpPr txBox="1"/>
          <p:nvPr/>
        </p:nvSpPr>
        <p:spPr>
          <a:xfrm>
            <a:off x="2767012" y="6348338"/>
            <a:ext cx="3384552" cy="241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
                <a:latin typeface="Arial"/>
                <a:ea typeface="Arial"/>
                <a:cs typeface="Arial"/>
                <a:sym typeface="Arial"/>
              </a:defRPr>
            </a:lvl1pPr>
          </a:lstStyle>
          <a:p>
            <a:r>
              <a:t>Copyright © The McGraw-Hill Companies, Inc. Permission required for reproduction or display. Figure from: Saladin, Anatomy &amp; Physiology, McGraw Hill, 2018</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12</a:t>
            </a:fld>
            <a:endParaRPr/>
          </a:p>
        </p:txBody>
      </p:sp>
      <p:sp>
        <p:nvSpPr>
          <p:cNvPr id="143" name="Cells of Gastric Glands"/>
          <p:cNvSpPr txBox="1">
            <a:spLocks noGrp="1"/>
          </p:cNvSpPr>
          <p:nvPr>
            <p:ph type="title" idx="4294967295"/>
          </p:nvPr>
        </p:nvSpPr>
        <p:spPr>
          <a:xfrm>
            <a:off x="-2" y="0"/>
            <a:ext cx="9144004" cy="898525"/>
          </a:xfrm>
          <a:prstGeom prst="rect">
            <a:avLst/>
          </a:prstGeom>
        </p:spPr>
        <p:txBody>
          <a:bodyPr lIns="45718" tIns="45718" rIns="45718" bIns="45718" anchor="ctr">
            <a:normAutofit fontScale="90000"/>
          </a:bodyPr>
          <a:lstStyle>
            <a:lvl1pPr algn="ctr" defTabSz="914400">
              <a:defRPr sz="4400" b="1"/>
            </a:lvl1pPr>
          </a:lstStyle>
          <a:p>
            <a:r>
              <a:rPr lang="kk-KZ" dirty="0" smtClean="0"/>
              <a:t>Асқазан бездерінің жасушалары</a:t>
            </a:r>
            <a:endParaRPr dirty="0"/>
          </a:p>
        </p:txBody>
      </p:sp>
      <p:sp>
        <p:nvSpPr>
          <p:cNvPr id="144" name="mucous cells – secrete mucus…"/>
          <p:cNvSpPr txBox="1">
            <a:spLocks noGrp="1"/>
          </p:cNvSpPr>
          <p:nvPr>
            <p:ph type="body" idx="4294967295"/>
          </p:nvPr>
        </p:nvSpPr>
        <p:spPr>
          <a:xfrm>
            <a:off x="19222" y="863599"/>
            <a:ext cx="5959475" cy="6035676"/>
          </a:xfrm>
          <a:prstGeom prst="rect">
            <a:avLst/>
          </a:prstGeom>
        </p:spPr>
        <p:txBody>
          <a:bodyPr lIns="45718" tIns="45718" rIns="45718" bIns="45718">
            <a:normAutofit fontScale="92500" lnSpcReduction="10000"/>
          </a:bodyPr>
          <a:lstStyle/>
          <a:p>
            <a:pPr marL="342900" indent="-342900" defTabSz="914400">
              <a:lnSpc>
                <a:spcPct val="80000"/>
              </a:lnSpc>
              <a:spcBef>
                <a:spcPts val="400"/>
              </a:spcBef>
              <a:buChar char="•"/>
              <a:defRPr sz="2000" b="1">
                <a:solidFill>
                  <a:srgbClr val="000000"/>
                </a:solidFill>
              </a:defRPr>
            </a:pPr>
            <a:r>
              <a:rPr lang="kk-KZ" dirty="0" smtClean="0">
                <a:solidFill>
                  <a:srgbClr val="FF0000"/>
                </a:solidFill>
              </a:rPr>
              <a:t>Шырышты жасушалар </a:t>
            </a:r>
            <a:r>
              <a:rPr lang="en-US" dirty="0" smtClean="0">
                <a:solidFill>
                  <a:srgbClr val="FF0000"/>
                </a:solidFill>
              </a:rPr>
              <a:t>(</a:t>
            </a:r>
            <a:r>
              <a:rPr dirty="0" smtClean="0">
                <a:solidFill>
                  <a:srgbClr val="FF0000"/>
                </a:solidFill>
              </a:rPr>
              <a:t>mucous cells</a:t>
            </a:r>
            <a:r>
              <a:rPr lang="en-US" dirty="0" smtClean="0">
                <a:solidFill>
                  <a:srgbClr val="FF0000"/>
                </a:solidFill>
              </a:rPr>
              <a:t>)</a:t>
            </a:r>
            <a:r>
              <a:rPr dirty="0" smtClean="0">
                <a:solidFill>
                  <a:srgbClr val="FF0000"/>
                </a:solidFill>
              </a:rPr>
              <a:t> </a:t>
            </a:r>
            <a:r>
              <a:rPr b="0" dirty="0" smtClean="0"/>
              <a:t>–</a:t>
            </a:r>
            <a:r>
              <a:rPr lang="kk-KZ" dirty="0" smtClean="0"/>
              <a:t>шырыш бөледі.</a:t>
            </a:r>
          </a:p>
          <a:p>
            <a:pPr marL="342900" indent="-342900" defTabSz="914400">
              <a:lnSpc>
                <a:spcPct val="80000"/>
              </a:lnSpc>
              <a:spcBef>
                <a:spcPts val="400"/>
              </a:spcBef>
              <a:buChar char="•"/>
              <a:defRPr sz="2000" b="1">
                <a:solidFill>
                  <a:srgbClr val="000000"/>
                </a:solidFill>
              </a:defRPr>
            </a:pPr>
            <a:r>
              <a:rPr lang="ru-RU" dirty="0" err="1" smtClean="0"/>
              <a:t>жүрек</a:t>
            </a:r>
            <a:r>
              <a:rPr lang="ru-RU" dirty="0" smtClean="0"/>
              <a:t> </a:t>
            </a:r>
            <a:r>
              <a:rPr lang="ru-RU" dirty="0" err="1"/>
              <a:t>және</a:t>
            </a:r>
            <a:r>
              <a:rPr lang="ru-RU" dirty="0"/>
              <a:t> </a:t>
            </a:r>
            <a:r>
              <a:rPr lang="ru-RU" dirty="0" err="1"/>
              <a:t>пилориялық</a:t>
            </a:r>
            <a:r>
              <a:rPr lang="ru-RU" dirty="0"/>
              <a:t> </a:t>
            </a:r>
            <a:r>
              <a:rPr lang="ru-RU" dirty="0" err="1"/>
              <a:t>бездерде</a:t>
            </a:r>
            <a:r>
              <a:rPr lang="ru-RU" dirty="0"/>
              <a:t> </a:t>
            </a:r>
            <a:r>
              <a:rPr lang="ru-RU" dirty="0" err="1" smtClean="0"/>
              <a:t>басым</a:t>
            </a:r>
            <a:endParaRPr lang="ru-RU" dirty="0" smtClean="0"/>
          </a:p>
          <a:p>
            <a:pPr marL="0" indent="0" defTabSz="914400">
              <a:lnSpc>
                <a:spcPct val="80000"/>
              </a:lnSpc>
              <a:spcBef>
                <a:spcPts val="400"/>
              </a:spcBef>
              <a:buNone/>
              <a:defRPr sz="2000" b="1">
                <a:solidFill>
                  <a:srgbClr val="000000"/>
                </a:solidFill>
              </a:defRPr>
            </a:pPr>
            <a:r>
              <a:rPr lang="ru-RU" i="1" dirty="0" err="1" smtClean="0">
                <a:latin typeface="Times New Roman" pitchFamily="18" charset="0"/>
                <a:cs typeface="Times New Roman" pitchFamily="18" charset="0"/>
              </a:rPr>
              <a:t>асқазан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бездерінде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шырышты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мойын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жасушалары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деп</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аталады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өйткені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олар</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бездің</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мойнында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шоғырланған</a:t>
            </a:r>
            <a:endParaRPr i="1" dirty="0" smtClean="0">
              <a:latin typeface="Times New Roman" pitchFamily="18" charset="0"/>
              <a:cs typeface="Times New Roman" pitchFamily="18" charset="0"/>
            </a:endParaRPr>
          </a:p>
          <a:p>
            <a:pPr marL="342900" indent="-342900" defTabSz="914400">
              <a:lnSpc>
                <a:spcPct val="80000"/>
              </a:lnSpc>
              <a:spcBef>
                <a:spcPts val="400"/>
              </a:spcBef>
              <a:buChar char="•"/>
              <a:defRPr sz="2000" b="1">
                <a:solidFill>
                  <a:srgbClr val="000000"/>
                </a:solidFill>
              </a:defRPr>
            </a:pPr>
            <a:r>
              <a:rPr lang="kk-KZ" dirty="0" smtClean="0">
                <a:solidFill>
                  <a:srgbClr val="FF0000"/>
                </a:solidFill>
              </a:rPr>
              <a:t>Регенеративті жасушалар</a:t>
            </a:r>
            <a:r>
              <a:rPr dirty="0" smtClean="0">
                <a:solidFill>
                  <a:srgbClr val="FF0000"/>
                </a:solidFill>
              </a:rPr>
              <a:t> </a:t>
            </a:r>
            <a:r>
              <a:rPr b="0" dirty="0" smtClean="0"/>
              <a:t>– </a:t>
            </a:r>
            <a:r>
              <a:rPr lang="ru-RU" i="1" dirty="0" err="1"/>
              <a:t>шұңқырдың</a:t>
            </a:r>
            <a:r>
              <a:rPr lang="ru-RU" i="1" dirty="0"/>
              <a:t> </a:t>
            </a:r>
            <a:r>
              <a:rPr lang="ru-RU" i="1" dirty="0" err="1"/>
              <a:t>түбінде</a:t>
            </a:r>
            <a:r>
              <a:rPr lang="ru-RU" i="1" dirty="0"/>
              <a:t> </a:t>
            </a:r>
            <a:r>
              <a:rPr lang="ru-RU" i="1" dirty="0" err="1"/>
              <a:t>және</a:t>
            </a:r>
            <a:r>
              <a:rPr lang="ru-RU" i="1" dirty="0"/>
              <a:t> </a:t>
            </a:r>
            <a:r>
              <a:rPr lang="ru-RU" i="1" dirty="0" err="1"/>
              <a:t>бездің</a:t>
            </a:r>
            <a:r>
              <a:rPr lang="ru-RU" i="1" dirty="0"/>
              <a:t> </a:t>
            </a:r>
            <a:r>
              <a:rPr lang="ru-RU" i="1" dirty="0" err="1"/>
              <a:t>мойнында</a:t>
            </a:r>
            <a:r>
              <a:rPr lang="ru-RU" i="1" dirty="0"/>
              <a:t> </a:t>
            </a:r>
            <a:r>
              <a:rPr lang="ru-RU" i="1" dirty="0" err="1"/>
              <a:t>кездеседі</a:t>
            </a:r>
            <a:endParaRPr lang="ru-RU" i="1" dirty="0"/>
          </a:p>
          <a:p>
            <a:pPr marL="0" indent="0" defTabSz="914400">
              <a:lnSpc>
                <a:spcPct val="80000"/>
              </a:lnSpc>
              <a:spcBef>
                <a:spcPts val="400"/>
              </a:spcBef>
              <a:buNone/>
              <a:defRPr sz="2000" b="1">
                <a:solidFill>
                  <a:srgbClr val="000000"/>
                </a:solidFill>
              </a:defRPr>
            </a:pPr>
            <a:r>
              <a:rPr lang="ru-RU" i="1" dirty="0" smtClean="0"/>
              <a:t>- тез </a:t>
            </a:r>
            <a:r>
              <a:rPr lang="ru-RU" i="1" dirty="0" err="1"/>
              <a:t>бөлініп</a:t>
            </a:r>
            <a:r>
              <a:rPr lang="ru-RU" i="1" dirty="0"/>
              <a:t>, </a:t>
            </a:r>
            <a:r>
              <a:rPr lang="ru-RU" i="1" dirty="0" err="1"/>
              <a:t>өлетін</a:t>
            </a:r>
            <a:r>
              <a:rPr lang="ru-RU" i="1" dirty="0"/>
              <a:t> </a:t>
            </a:r>
            <a:r>
              <a:rPr lang="ru-RU" i="1" dirty="0" err="1"/>
              <a:t>жасушалардың</a:t>
            </a:r>
            <a:r>
              <a:rPr lang="ru-RU" i="1" dirty="0"/>
              <a:t> </a:t>
            </a:r>
            <a:r>
              <a:rPr lang="ru-RU" i="1" dirty="0" err="1"/>
              <a:t>орнын</a:t>
            </a:r>
            <a:r>
              <a:rPr lang="ru-RU" i="1" dirty="0"/>
              <a:t> </a:t>
            </a:r>
            <a:r>
              <a:rPr lang="ru-RU" i="1" dirty="0" err="1"/>
              <a:t>басатын</a:t>
            </a:r>
            <a:r>
              <a:rPr lang="ru-RU" i="1" dirty="0"/>
              <a:t> </a:t>
            </a:r>
            <a:r>
              <a:rPr lang="ru-RU" i="1" dirty="0" err="1"/>
              <a:t>жаңа</a:t>
            </a:r>
            <a:r>
              <a:rPr lang="ru-RU" i="1" dirty="0"/>
              <a:t> </a:t>
            </a:r>
            <a:r>
              <a:rPr lang="ru-RU" i="1" dirty="0" err="1"/>
              <a:t>жасушалардың</a:t>
            </a:r>
            <a:r>
              <a:rPr lang="ru-RU" i="1" dirty="0"/>
              <a:t> </a:t>
            </a:r>
            <a:r>
              <a:rPr lang="ru-RU" i="1" dirty="0" err="1"/>
              <a:t>үздіксіз</a:t>
            </a:r>
            <a:r>
              <a:rPr lang="ru-RU" i="1" dirty="0"/>
              <a:t> </a:t>
            </a:r>
            <a:r>
              <a:rPr lang="ru-RU" i="1" dirty="0" err="1"/>
              <a:t>қорын</a:t>
            </a:r>
            <a:r>
              <a:rPr lang="ru-RU" i="1" dirty="0"/>
              <a:t> </a:t>
            </a:r>
            <a:r>
              <a:rPr lang="ru-RU" i="1" dirty="0" err="1" smtClean="0"/>
              <a:t>жасайды</a:t>
            </a:r>
            <a:r>
              <a:rPr lang="ru-RU" i="1" dirty="0" smtClean="0"/>
              <a:t>.</a:t>
            </a:r>
            <a:endParaRPr i="1" dirty="0"/>
          </a:p>
          <a:p>
            <a:pPr marL="342900" indent="-342900" defTabSz="914400">
              <a:lnSpc>
                <a:spcPct val="80000"/>
              </a:lnSpc>
              <a:spcBef>
                <a:spcPts val="400"/>
              </a:spcBef>
              <a:buChar char="•"/>
              <a:defRPr sz="2000" b="1">
                <a:solidFill>
                  <a:srgbClr val="000000"/>
                </a:solidFill>
              </a:defRPr>
            </a:pPr>
            <a:r>
              <a:rPr lang="kk-KZ" b="1" dirty="0" smtClean="0">
                <a:solidFill>
                  <a:srgbClr val="FF0000"/>
                </a:solidFill>
              </a:rPr>
              <a:t>Париетальды жасушалар </a:t>
            </a:r>
            <a:r>
              <a:rPr b="0" dirty="0" smtClean="0">
                <a:solidFill>
                  <a:srgbClr val="FF0000"/>
                </a:solidFill>
              </a:rPr>
              <a:t>– </a:t>
            </a:r>
            <a:r>
              <a:rPr lang="kk-KZ" dirty="0"/>
              <a:t>көбінесе көбінесе бездің жоғарғы жартысында кездеседі</a:t>
            </a:r>
          </a:p>
          <a:p>
            <a:pPr marL="342900" indent="-342900" defTabSz="914400">
              <a:lnSpc>
                <a:spcPct val="80000"/>
              </a:lnSpc>
              <a:spcBef>
                <a:spcPts val="400"/>
              </a:spcBef>
              <a:buChar char="•"/>
              <a:defRPr sz="2000" b="1">
                <a:solidFill>
                  <a:srgbClr val="000000"/>
                </a:solidFill>
              </a:defRPr>
            </a:pPr>
            <a:r>
              <a:rPr lang="kk-KZ" i="1" dirty="0"/>
              <a:t>тұз қышқылын (</a:t>
            </a:r>
            <a:r>
              <a:rPr lang="en-US" i="1" dirty="0" err="1"/>
              <a:t>HCl</a:t>
            </a:r>
            <a:r>
              <a:rPr lang="en-US" i="1" dirty="0"/>
              <a:t>), </a:t>
            </a:r>
            <a:r>
              <a:rPr lang="kk-KZ" i="1" dirty="0"/>
              <a:t>ішкі факторды және грелин деп аталатын аштық гормонын бөледі</a:t>
            </a:r>
          </a:p>
          <a:p>
            <a:pPr marL="342900" indent="-342900" defTabSz="914400">
              <a:lnSpc>
                <a:spcPct val="80000"/>
              </a:lnSpc>
              <a:spcBef>
                <a:spcPts val="400"/>
              </a:spcBef>
              <a:buChar char="•"/>
              <a:defRPr sz="2000" b="1">
                <a:solidFill>
                  <a:srgbClr val="000000"/>
                </a:solidFill>
              </a:defRPr>
            </a:pPr>
            <a:r>
              <a:rPr lang="kk-KZ" dirty="0" smtClean="0">
                <a:solidFill>
                  <a:srgbClr val="FF0000"/>
                </a:solidFill>
              </a:rPr>
              <a:t>бас </a:t>
            </a:r>
            <a:r>
              <a:rPr lang="kk-KZ" dirty="0">
                <a:solidFill>
                  <a:srgbClr val="FF0000"/>
                </a:solidFill>
              </a:rPr>
              <a:t>жасушалар </a:t>
            </a:r>
            <a:r>
              <a:rPr lang="kk-KZ" dirty="0"/>
              <a:t>- ең </a:t>
            </a:r>
            <a:r>
              <a:rPr lang="kk-KZ" dirty="0" smtClean="0"/>
              <a:t>көп асқазан </a:t>
            </a:r>
            <a:r>
              <a:rPr lang="kk-KZ" dirty="0"/>
              <a:t>липазы мен пепсиногенді бөліп шығарады</a:t>
            </a:r>
          </a:p>
          <a:p>
            <a:pPr marL="342900" indent="-342900" defTabSz="914400">
              <a:lnSpc>
                <a:spcPct val="80000"/>
              </a:lnSpc>
              <a:spcBef>
                <a:spcPts val="400"/>
              </a:spcBef>
              <a:buChar char="•"/>
              <a:defRPr sz="2000" b="1">
                <a:solidFill>
                  <a:srgbClr val="000000"/>
                </a:solidFill>
              </a:defRPr>
            </a:pPr>
            <a:r>
              <a:rPr lang="kk-KZ" dirty="0"/>
              <a:t>асқазан бездерінің төменгі жартысында </a:t>
            </a:r>
            <a:r>
              <a:rPr lang="kk-KZ" dirty="0" smtClean="0"/>
              <a:t>басым, пилорикалық </a:t>
            </a:r>
            <a:r>
              <a:rPr lang="kk-KZ" dirty="0"/>
              <a:t>және жүрек бездерінде </a:t>
            </a:r>
            <a:r>
              <a:rPr lang="kk-KZ" dirty="0" smtClean="0"/>
              <a:t>жоқ</a:t>
            </a:r>
            <a:endParaRPr lang="kk-KZ" dirty="0"/>
          </a:p>
          <a:p>
            <a:pPr marL="342900" indent="-342900" defTabSz="914400">
              <a:lnSpc>
                <a:spcPct val="80000"/>
              </a:lnSpc>
              <a:spcBef>
                <a:spcPts val="400"/>
              </a:spcBef>
              <a:buChar char="•"/>
              <a:defRPr sz="2000" b="1">
                <a:solidFill>
                  <a:srgbClr val="000000"/>
                </a:solidFill>
              </a:defRPr>
            </a:pPr>
            <a:r>
              <a:rPr lang="kk-KZ" dirty="0">
                <a:solidFill>
                  <a:srgbClr val="FF0000"/>
                </a:solidFill>
              </a:rPr>
              <a:t>энтероэндокриндік жасушалар </a:t>
            </a:r>
            <a:r>
              <a:rPr lang="kk-KZ" dirty="0"/>
              <a:t>- бездің төменгі жағында шоғырланған</a:t>
            </a:r>
          </a:p>
          <a:p>
            <a:pPr marL="342900" indent="-342900" defTabSz="914400">
              <a:lnSpc>
                <a:spcPct val="80000"/>
              </a:lnSpc>
              <a:spcBef>
                <a:spcPts val="400"/>
              </a:spcBef>
              <a:buChar char="•"/>
              <a:defRPr sz="2000" b="1">
                <a:solidFill>
                  <a:srgbClr val="000000"/>
                </a:solidFill>
              </a:defRPr>
            </a:pPr>
            <a:r>
              <a:rPr lang="kk-KZ" i="1" dirty="0"/>
              <a:t>ас қорытуды реттейтін гормондар мен паракриндік хабаршыларды шығарады</a:t>
            </a:r>
          </a:p>
        </p:txBody>
      </p:sp>
      <p:sp>
        <p:nvSpPr>
          <p:cNvPr id="145" name="Figure 25.13c"/>
          <p:cNvSpPr txBox="1"/>
          <p:nvPr/>
        </p:nvSpPr>
        <p:spPr>
          <a:xfrm>
            <a:off x="6697660" y="6002337"/>
            <a:ext cx="2049465" cy="412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300"/>
              </a:spcBef>
              <a:defRPr sz="2200">
                <a:latin typeface="Arial"/>
                <a:ea typeface="Arial"/>
                <a:cs typeface="Arial"/>
                <a:sym typeface="Arial"/>
              </a:defRPr>
            </a:lvl1pPr>
          </a:lstStyle>
          <a:p>
            <a:r>
              <a:t>Figure 25.13c</a:t>
            </a:r>
          </a:p>
        </p:txBody>
      </p:sp>
      <p:pic>
        <p:nvPicPr>
          <p:cNvPr id="146" name="sal25693_25_13c" descr="sal25693_25_13c"/>
          <p:cNvPicPr>
            <a:picLocks noChangeAspect="1"/>
          </p:cNvPicPr>
          <p:nvPr/>
        </p:nvPicPr>
        <p:blipFill>
          <a:blip r:embed="rId2">
            <a:extLst/>
          </a:blip>
          <a:stretch>
            <a:fillRect/>
          </a:stretch>
        </p:blipFill>
        <p:spPr>
          <a:xfrm>
            <a:off x="6292850" y="1757360"/>
            <a:ext cx="2663825" cy="4248155"/>
          </a:xfrm>
          <a:prstGeom prst="rect">
            <a:avLst/>
          </a:prstGeom>
          <a:ln w="12700">
            <a:miter lim="400000"/>
          </a:ln>
        </p:spPr>
      </p:pic>
      <p:sp>
        <p:nvSpPr>
          <p:cNvPr id="147" name="Line"/>
          <p:cNvSpPr/>
          <p:nvPr/>
        </p:nvSpPr>
        <p:spPr>
          <a:xfrm>
            <a:off x="7437435" y="2168525"/>
            <a:ext cx="166690" cy="0"/>
          </a:xfrm>
          <a:prstGeom prst="line">
            <a:avLst/>
          </a:prstGeom>
          <a:ln w="22225">
            <a:solidFill>
              <a:srgbClr val="FFFFFF"/>
            </a:solidFill>
          </a:ln>
        </p:spPr>
        <p:txBody>
          <a:bodyPr lIns="45718" tIns="45718" rIns="45718" bIns="45718"/>
          <a:lstStyle/>
          <a:p>
            <a:endParaRPr/>
          </a:p>
        </p:txBody>
      </p:sp>
      <p:sp>
        <p:nvSpPr>
          <p:cNvPr id="148" name="(c)  Gastric gland"/>
          <p:cNvSpPr txBox="1"/>
          <p:nvPr/>
        </p:nvSpPr>
        <p:spPr>
          <a:xfrm>
            <a:off x="7169149" y="5384799"/>
            <a:ext cx="1153835" cy="14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100" b="1">
                <a:latin typeface="Arial"/>
                <a:ea typeface="Arial"/>
                <a:cs typeface="Arial"/>
                <a:sym typeface="Arial"/>
              </a:defRPr>
            </a:lvl1pPr>
          </a:lstStyle>
          <a:p>
            <a:r>
              <a:t>(c)  Gastric gland</a:t>
            </a:r>
          </a:p>
        </p:txBody>
      </p:sp>
      <p:sp>
        <p:nvSpPr>
          <p:cNvPr id="149" name="G cell"/>
          <p:cNvSpPr txBox="1"/>
          <p:nvPr/>
        </p:nvSpPr>
        <p:spPr>
          <a:xfrm>
            <a:off x="6702424" y="4984749"/>
            <a:ext cx="393193" cy="14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100" b="1">
                <a:latin typeface="Arial"/>
                <a:ea typeface="Arial"/>
                <a:cs typeface="Arial"/>
                <a:sym typeface="Arial"/>
              </a:defRPr>
            </a:lvl1pPr>
          </a:lstStyle>
          <a:p>
            <a:r>
              <a:t>G cell</a:t>
            </a:r>
          </a:p>
        </p:txBody>
      </p:sp>
      <p:sp>
        <p:nvSpPr>
          <p:cNvPr id="150" name="Mucous neck cell"/>
          <p:cNvSpPr txBox="1"/>
          <p:nvPr/>
        </p:nvSpPr>
        <p:spPr>
          <a:xfrm>
            <a:off x="6253162" y="2087560"/>
            <a:ext cx="1169523" cy="14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100" b="1">
                <a:latin typeface="Arial"/>
                <a:ea typeface="Arial"/>
                <a:cs typeface="Arial"/>
                <a:sym typeface="Arial"/>
              </a:defRPr>
            </a:lvl1pPr>
          </a:lstStyle>
          <a:p>
            <a:r>
              <a:t>Mucous neck cell</a:t>
            </a:r>
          </a:p>
        </p:txBody>
      </p:sp>
      <p:sp>
        <p:nvSpPr>
          <p:cNvPr id="151" name="Parietal cell"/>
          <p:cNvSpPr txBox="1"/>
          <p:nvPr/>
        </p:nvSpPr>
        <p:spPr>
          <a:xfrm>
            <a:off x="6445249" y="2414585"/>
            <a:ext cx="789305" cy="14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100" b="1">
                <a:latin typeface="Arial"/>
                <a:ea typeface="Arial"/>
                <a:cs typeface="Arial"/>
                <a:sym typeface="Arial"/>
              </a:defRPr>
            </a:lvl1pPr>
          </a:lstStyle>
          <a:p>
            <a:r>
              <a:t>Parietal cell</a:t>
            </a:r>
          </a:p>
        </p:txBody>
      </p:sp>
      <p:sp>
        <p:nvSpPr>
          <p:cNvPr id="152" name="Chief cell"/>
          <p:cNvSpPr txBox="1"/>
          <p:nvPr/>
        </p:nvSpPr>
        <p:spPr>
          <a:xfrm>
            <a:off x="6534150" y="4046537"/>
            <a:ext cx="633779" cy="14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100" b="1">
                <a:latin typeface="Arial"/>
                <a:ea typeface="Arial"/>
                <a:cs typeface="Arial"/>
                <a:sym typeface="Arial"/>
              </a:defRPr>
            </a:lvl1pPr>
          </a:lstStyle>
          <a:p>
            <a:r>
              <a:t>Chief cell</a:t>
            </a:r>
          </a:p>
        </p:txBody>
      </p:sp>
      <p:sp>
        <p:nvSpPr>
          <p:cNvPr id="153" name="Line"/>
          <p:cNvSpPr/>
          <p:nvPr/>
        </p:nvSpPr>
        <p:spPr>
          <a:xfrm>
            <a:off x="7437435" y="2160586"/>
            <a:ext cx="166690" cy="2"/>
          </a:xfrm>
          <a:prstGeom prst="line">
            <a:avLst/>
          </a:prstGeom>
          <a:ln w="11113">
            <a:solidFill>
              <a:srgbClr val="000000"/>
            </a:solidFill>
          </a:ln>
        </p:spPr>
        <p:txBody>
          <a:bodyPr lIns="45718" tIns="45718" rIns="45718" bIns="45718"/>
          <a:lstStyle/>
          <a:p>
            <a:endParaRPr/>
          </a:p>
        </p:txBody>
      </p:sp>
      <p:sp>
        <p:nvSpPr>
          <p:cNvPr id="154" name="Line"/>
          <p:cNvSpPr/>
          <p:nvPr/>
        </p:nvSpPr>
        <p:spPr>
          <a:xfrm>
            <a:off x="7272335" y="2498724"/>
            <a:ext cx="268290" cy="2063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8" y="0"/>
                </a:lnTo>
                <a:lnTo>
                  <a:pt x="21600" y="21600"/>
                </a:lnTo>
              </a:path>
            </a:pathLst>
          </a:custGeom>
          <a:ln w="22225">
            <a:solidFill>
              <a:srgbClr val="FFFFFF"/>
            </a:solidFill>
          </a:ln>
        </p:spPr>
        <p:txBody>
          <a:bodyPr lIns="45718" tIns="45718" rIns="45718" bIns="45718"/>
          <a:lstStyle/>
          <a:p>
            <a:pPr>
              <a:defRPr sz="1400">
                <a:latin typeface="Arial"/>
                <a:ea typeface="Arial"/>
                <a:cs typeface="Arial"/>
                <a:sym typeface="Arial"/>
              </a:defRPr>
            </a:pPr>
            <a:endParaRPr/>
          </a:p>
        </p:txBody>
      </p:sp>
      <p:sp>
        <p:nvSpPr>
          <p:cNvPr id="155" name="Line"/>
          <p:cNvSpPr/>
          <p:nvPr/>
        </p:nvSpPr>
        <p:spPr>
          <a:xfrm>
            <a:off x="7272335" y="2490785"/>
            <a:ext cx="268290" cy="20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8" y="0"/>
                </a:lnTo>
                <a:lnTo>
                  <a:pt x="21600" y="21600"/>
                </a:lnTo>
              </a:path>
            </a:pathLst>
          </a:custGeom>
          <a:ln w="11113">
            <a:solidFill>
              <a:srgbClr val="000000"/>
            </a:solidFill>
          </a:ln>
        </p:spPr>
        <p:txBody>
          <a:bodyPr lIns="45718" tIns="45718" rIns="45718" bIns="45718"/>
          <a:lstStyle/>
          <a:p>
            <a:pPr>
              <a:defRPr sz="1400">
                <a:latin typeface="Arial"/>
                <a:ea typeface="Arial"/>
                <a:cs typeface="Arial"/>
                <a:sym typeface="Arial"/>
              </a:defRPr>
            </a:pPr>
            <a:endParaRPr/>
          </a:p>
        </p:txBody>
      </p:sp>
      <p:sp>
        <p:nvSpPr>
          <p:cNvPr id="156" name="Line"/>
          <p:cNvSpPr/>
          <p:nvPr/>
        </p:nvSpPr>
        <p:spPr>
          <a:xfrm>
            <a:off x="7210424" y="4121148"/>
            <a:ext cx="342903" cy="1590"/>
          </a:xfrm>
          <a:prstGeom prst="line">
            <a:avLst/>
          </a:prstGeom>
          <a:ln w="22225">
            <a:solidFill>
              <a:srgbClr val="FFFFFF"/>
            </a:solidFill>
          </a:ln>
        </p:spPr>
        <p:txBody>
          <a:bodyPr lIns="45718" tIns="45718" rIns="45718" bIns="45718"/>
          <a:lstStyle/>
          <a:p>
            <a:endParaRPr/>
          </a:p>
        </p:txBody>
      </p:sp>
      <p:sp>
        <p:nvSpPr>
          <p:cNvPr id="157" name="Line"/>
          <p:cNvSpPr/>
          <p:nvPr/>
        </p:nvSpPr>
        <p:spPr>
          <a:xfrm>
            <a:off x="7210424" y="4113212"/>
            <a:ext cx="342903" cy="1590"/>
          </a:xfrm>
          <a:prstGeom prst="line">
            <a:avLst/>
          </a:prstGeom>
          <a:ln w="11113">
            <a:solidFill>
              <a:srgbClr val="000000"/>
            </a:solidFill>
          </a:ln>
        </p:spPr>
        <p:txBody>
          <a:bodyPr lIns="45718" tIns="45718" rIns="45718" bIns="45718"/>
          <a:lstStyle/>
          <a:p>
            <a:endParaRPr/>
          </a:p>
        </p:txBody>
      </p:sp>
      <p:sp>
        <p:nvSpPr>
          <p:cNvPr id="158" name="Line"/>
          <p:cNvSpPr/>
          <p:nvPr/>
        </p:nvSpPr>
        <p:spPr>
          <a:xfrm>
            <a:off x="7127875" y="5054600"/>
            <a:ext cx="396876" cy="0"/>
          </a:xfrm>
          <a:prstGeom prst="line">
            <a:avLst/>
          </a:prstGeom>
          <a:ln w="22225">
            <a:solidFill>
              <a:srgbClr val="FFFFFF"/>
            </a:solidFill>
          </a:ln>
        </p:spPr>
        <p:txBody>
          <a:bodyPr lIns="45718" tIns="45718" rIns="45718" bIns="45718"/>
          <a:lstStyle/>
          <a:p>
            <a:endParaRPr/>
          </a:p>
        </p:txBody>
      </p:sp>
      <p:sp>
        <p:nvSpPr>
          <p:cNvPr id="159" name="Line"/>
          <p:cNvSpPr/>
          <p:nvPr/>
        </p:nvSpPr>
        <p:spPr>
          <a:xfrm>
            <a:off x="7127875" y="5046660"/>
            <a:ext cx="396876" cy="4"/>
          </a:xfrm>
          <a:prstGeom prst="line">
            <a:avLst/>
          </a:prstGeom>
          <a:ln w="11113">
            <a:solidFill>
              <a:srgbClr val="000000"/>
            </a:solidFill>
          </a:ln>
        </p:spPr>
        <p:txBody>
          <a:bodyPr lIns="45718" tIns="45718" rIns="45718" bIns="45718"/>
          <a:lstStyle/>
          <a:p>
            <a:endParaRPr/>
          </a:p>
        </p:txBody>
      </p:sp>
      <p:sp>
        <p:nvSpPr>
          <p:cNvPr id="160" name="Copyright © The McGraw-Hill Companies, Inc. Permission required for reproduction or display."/>
          <p:cNvSpPr txBox="1"/>
          <p:nvPr/>
        </p:nvSpPr>
        <p:spPr>
          <a:xfrm>
            <a:off x="5718633" y="1590347"/>
            <a:ext cx="3384552" cy="241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
                <a:latin typeface="Arial"/>
                <a:ea typeface="Arial"/>
                <a:cs typeface="Arial"/>
                <a:sym typeface="Arial"/>
              </a:defRPr>
            </a:lvl1pPr>
          </a:lstStyle>
          <a:p>
            <a:r>
              <a:t>Copyright © The McGraw-Hill Companies, Inc. Permission required for reproduction or display. Figure from: Saladin, Anatomy &amp; Physiology, McGraw Hill, 2018</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Зарина\Desktop\1.bmp"/>
          <p:cNvPicPr>
            <a:picLocks noChangeAspect="1" noChangeArrowheads="1"/>
          </p:cNvPicPr>
          <p:nvPr/>
        </p:nvPicPr>
        <p:blipFill>
          <a:blip r:embed="rId2"/>
          <a:srcRect/>
          <a:stretch>
            <a:fillRect/>
          </a:stretch>
        </p:blipFill>
        <p:spPr bwMode="auto">
          <a:xfrm>
            <a:off x="1000100" y="1214422"/>
            <a:ext cx="7324725" cy="5038725"/>
          </a:xfrm>
          <a:prstGeom prst="rect">
            <a:avLst/>
          </a:prstGeom>
          <a:noFill/>
        </p:spPr>
      </p:pic>
      <p:sp>
        <p:nvSpPr>
          <p:cNvPr id="2" name="Прямоугольник 1"/>
          <p:cNvSpPr/>
          <p:nvPr/>
        </p:nvSpPr>
        <p:spPr>
          <a:xfrm>
            <a:off x="1619672" y="506536"/>
            <a:ext cx="7128792" cy="461665"/>
          </a:xfrm>
          <a:prstGeom prst="rect">
            <a:avLst/>
          </a:prstGeom>
        </p:spPr>
        <p:txBody>
          <a:bodyPr wrap="square">
            <a:spAutoFit/>
          </a:bodyPr>
          <a:lstStyle/>
          <a:p>
            <a:r>
              <a:rPr lang="ru-RU" sz="2400" b="1" dirty="0" err="1"/>
              <a:t>Асқазан</a:t>
            </a:r>
            <a:r>
              <a:rPr lang="ru-RU" sz="2400" b="1" dirty="0"/>
              <a:t> </a:t>
            </a:r>
            <a:r>
              <a:rPr lang="ru-RU" sz="2400" b="1" dirty="0" err="1"/>
              <a:t>қабырғасының</a:t>
            </a:r>
            <a:r>
              <a:rPr lang="ru-RU" sz="2400" b="1" dirty="0"/>
              <a:t> </a:t>
            </a:r>
            <a:r>
              <a:rPr lang="ru-RU" sz="2400" b="1" dirty="0" err="1"/>
              <a:t>шырышты</a:t>
            </a:r>
            <a:r>
              <a:rPr lang="ru-RU" sz="2400" b="1" dirty="0"/>
              <a:t> </a:t>
            </a:r>
            <a:r>
              <a:rPr lang="ru-RU" sz="2400" b="1" dirty="0" err="1"/>
              <a:t>қабаты</a:t>
            </a:r>
            <a:endParaRPr lang="ru-RU" sz="2400" b="1"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p:cNvSpPr/>
          <p:nvPr/>
        </p:nvSpPr>
        <p:spPr>
          <a:xfrm>
            <a:off x="-232775" y="198256"/>
            <a:ext cx="9609550" cy="6270546"/>
          </a:xfrm>
          <a:prstGeom prst="rect">
            <a:avLst/>
          </a:prstGeom>
          <a:solidFill>
            <a:srgbClr val="18376A"/>
          </a:solid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r>
              <a:rPr lang="ru-RU" dirty="0"/>
              <a:t>Гарольд, </a:t>
            </a:r>
            <a:r>
              <a:rPr lang="ru-RU" dirty="0" err="1"/>
              <a:t>елу</a:t>
            </a:r>
            <a:r>
              <a:rPr lang="ru-RU" dirty="0"/>
              <a:t> </a:t>
            </a:r>
            <a:r>
              <a:rPr lang="ru-RU" dirty="0" err="1"/>
              <a:t>сегіз</a:t>
            </a:r>
            <a:r>
              <a:rPr lang="ru-RU" dirty="0"/>
              <a:t> </a:t>
            </a:r>
            <a:r>
              <a:rPr lang="ru-RU" dirty="0" err="1"/>
              <a:t>жастағы</a:t>
            </a:r>
            <a:r>
              <a:rPr lang="ru-RU" dirty="0"/>
              <a:t> </a:t>
            </a:r>
            <a:r>
              <a:rPr lang="ru-RU" dirty="0" err="1"/>
              <a:t>азық-түлік</a:t>
            </a:r>
            <a:r>
              <a:rPr lang="ru-RU" dirty="0"/>
              <a:t> </a:t>
            </a:r>
            <a:r>
              <a:rPr lang="ru-RU" dirty="0" err="1"/>
              <a:t>дүкенінің</a:t>
            </a:r>
            <a:r>
              <a:rPr lang="ru-RU" dirty="0"/>
              <a:t> </a:t>
            </a:r>
            <a:r>
              <a:rPr lang="ru-RU" dirty="0" err="1"/>
              <a:t>менеджері</a:t>
            </a:r>
            <a:r>
              <a:rPr lang="ru-RU" dirty="0"/>
              <a:t>, </a:t>
            </a:r>
            <a:r>
              <a:rPr lang="ru-RU" dirty="0" err="1"/>
              <a:t>жақында</a:t>
            </a:r>
            <a:r>
              <a:rPr lang="ru-RU" dirty="0"/>
              <a:t> </a:t>
            </a:r>
            <a:r>
              <a:rPr lang="ru-RU" dirty="0" err="1"/>
              <a:t>түн</a:t>
            </a:r>
            <a:r>
              <a:rPr lang="ru-RU" dirty="0"/>
              <a:t> </a:t>
            </a:r>
            <a:r>
              <a:rPr lang="ru-RU" dirty="0" err="1"/>
              <a:t>ортасында</a:t>
            </a:r>
            <a:r>
              <a:rPr lang="ru-RU" dirty="0"/>
              <a:t> </a:t>
            </a:r>
            <a:r>
              <a:rPr lang="ru-RU" dirty="0" err="1"/>
              <a:t>іштің</a:t>
            </a:r>
            <a:r>
              <a:rPr lang="ru-RU" dirty="0"/>
              <a:t> </a:t>
            </a:r>
            <a:r>
              <a:rPr lang="ru-RU" dirty="0" err="1"/>
              <a:t>ауыруымен</a:t>
            </a:r>
            <a:r>
              <a:rPr lang="ru-RU" dirty="0"/>
              <a:t> </a:t>
            </a:r>
            <a:r>
              <a:rPr lang="ru-RU" dirty="0" err="1"/>
              <a:t>оянды</a:t>
            </a:r>
            <a:r>
              <a:rPr lang="ru-RU" dirty="0"/>
              <a:t>. </a:t>
            </a:r>
            <a:r>
              <a:rPr lang="ru-RU" dirty="0" err="1"/>
              <a:t>Бұл</a:t>
            </a:r>
            <a:r>
              <a:rPr lang="ru-RU" dirty="0"/>
              <a:t> </a:t>
            </a:r>
            <a:r>
              <a:rPr lang="ru-RU" dirty="0" err="1"/>
              <a:t>аптасына</a:t>
            </a:r>
            <a:r>
              <a:rPr lang="ru-RU" dirty="0"/>
              <a:t> </a:t>
            </a:r>
            <a:r>
              <a:rPr lang="ru-RU" dirty="0" err="1"/>
              <a:t>бірнеше</a:t>
            </a:r>
            <a:r>
              <a:rPr lang="ru-RU" dirty="0"/>
              <a:t> </a:t>
            </a:r>
            <a:r>
              <a:rPr lang="ru-RU" dirty="0" err="1"/>
              <a:t>түн</a:t>
            </a:r>
            <a:r>
              <a:rPr lang="ru-RU" dirty="0"/>
              <a:t> </a:t>
            </a:r>
            <a:r>
              <a:rPr lang="ru-RU" dirty="0" err="1"/>
              <a:t>болатын</a:t>
            </a:r>
            <a:r>
              <a:rPr lang="ru-RU" dirty="0"/>
              <a:t>. </a:t>
            </a:r>
            <a:r>
              <a:rPr lang="ru-RU" dirty="0" err="1"/>
              <a:t>Сондай-ақ</a:t>
            </a:r>
            <a:r>
              <a:rPr lang="ru-RU" dirty="0"/>
              <a:t>, </a:t>
            </a:r>
            <a:r>
              <a:rPr lang="ru-RU" dirty="0" err="1"/>
              <a:t>түстен</a:t>
            </a:r>
            <a:r>
              <a:rPr lang="ru-RU" dirty="0"/>
              <a:t> </a:t>
            </a:r>
            <a:r>
              <a:rPr lang="ru-RU" dirty="0" err="1"/>
              <a:t>кейін</a:t>
            </a:r>
            <a:r>
              <a:rPr lang="ru-RU" dirty="0"/>
              <a:t> </a:t>
            </a:r>
            <a:r>
              <a:rPr lang="ru-RU" dirty="0" err="1"/>
              <a:t>ол</a:t>
            </a:r>
            <a:r>
              <a:rPr lang="ru-RU" dirty="0"/>
              <a:t> </a:t>
            </a:r>
            <a:r>
              <a:rPr lang="ru-RU" dirty="0" err="1"/>
              <a:t>кездейсоқ</a:t>
            </a:r>
            <a:r>
              <a:rPr lang="ru-RU" dirty="0"/>
              <a:t> </a:t>
            </a:r>
            <a:r>
              <a:rPr lang="ru-RU" dirty="0" err="1"/>
              <a:t>ыңғайсыздықты</a:t>
            </a:r>
            <a:r>
              <a:rPr lang="ru-RU" dirty="0"/>
              <a:t> </a:t>
            </a:r>
            <a:r>
              <a:rPr lang="ru-RU" dirty="0" err="1"/>
              <a:t>сезінді</a:t>
            </a:r>
            <a:r>
              <a:rPr lang="ru-RU" dirty="0"/>
              <a:t>. Гарольд </a:t>
            </a:r>
            <a:r>
              <a:rPr lang="ru-RU" dirty="0" err="1"/>
              <a:t>дәрігермен</a:t>
            </a:r>
            <a:r>
              <a:rPr lang="ru-RU" dirty="0"/>
              <a:t> </a:t>
            </a:r>
            <a:r>
              <a:rPr lang="ru-RU" dirty="0" err="1"/>
              <a:t>кездесуді</a:t>
            </a:r>
            <a:r>
              <a:rPr lang="ru-RU" dirty="0"/>
              <a:t> </a:t>
            </a:r>
            <a:r>
              <a:rPr lang="ru-RU" dirty="0" err="1"/>
              <a:t>жоспарлауға</a:t>
            </a:r>
            <a:r>
              <a:rPr lang="ru-RU" dirty="0"/>
              <a:t> </a:t>
            </a:r>
            <a:r>
              <a:rPr lang="ru-RU" dirty="0" err="1"/>
              <a:t>шешім</a:t>
            </a:r>
            <a:r>
              <a:rPr lang="ru-RU" dirty="0"/>
              <a:t> </a:t>
            </a:r>
            <a:r>
              <a:rPr lang="ru-RU" dirty="0" err="1"/>
              <a:t>қабылдады</a:t>
            </a:r>
            <a:r>
              <a:rPr lang="ru-RU" dirty="0"/>
              <a:t>.</a:t>
            </a:r>
          </a:p>
          <a:p>
            <a:pPr algn="ctr">
              <a:defRPr sz="1800">
                <a:solidFill>
                  <a:srgbClr val="F1F1F1"/>
                </a:solidFill>
                <a:latin typeface="Trebuchet MS"/>
                <a:ea typeface="Trebuchet MS"/>
                <a:cs typeface="Trebuchet MS"/>
                <a:sym typeface="Trebuchet MS"/>
              </a:defRPr>
            </a:pPr>
            <a:r>
              <a:rPr lang="ru-RU" dirty="0" err="1"/>
              <a:t>Дәрігер</a:t>
            </a:r>
            <a:r>
              <a:rPr lang="ru-RU" dirty="0"/>
              <a:t> Гарольд </a:t>
            </a:r>
            <a:r>
              <a:rPr lang="ru-RU" dirty="0" err="1"/>
              <a:t>оның</a:t>
            </a:r>
            <a:r>
              <a:rPr lang="ru-RU" dirty="0"/>
              <a:t> </a:t>
            </a:r>
            <a:r>
              <a:rPr lang="ru-RU" dirty="0" err="1"/>
              <a:t>белгілерін</a:t>
            </a:r>
            <a:r>
              <a:rPr lang="ru-RU" dirty="0"/>
              <a:t> </a:t>
            </a:r>
            <a:r>
              <a:rPr lang="ru-RU" dirty="0" err="1"/>
              <a:t>сипаттаған</a:t>
            </a:r>
            <a:r>
              <a:rPr lang="ru-RU" dirty="0"/>
              <a:t> </a:t>
            </a:r>
            <a:r>
              <a:rPr lang="ru-RU" dirty="0" err="1"/>
              <a:t>кезде</a:t>
            </a:r>
            <a:r>
              <a:rPr lang="ru-RU" dirty="0"/>
              <a:t> </a:t>
            </a:r>
            <a:r>
              <a:rPr lang="ru-RU" dirty="0" err="1"/>
              <a:t>тыңдады</a:t>
            </a:r>
            <a:r>
              <a:rPr lang="ru-RU" dirty="0"/>
              <a:t>, </a:t>
            </a:r>
            <a:r>
              <a:rPr lang="ru-RU" dirty="0" err="1"/>
              <a:t>содан</a:t>
            </a:r>
            <a:r>
              <a:rPr lang="ru-RU" dirty="0"/>
              <a:t> </a:t>
            </a:r>
            <a:r>
              <a:rPr lang="ru-RU" dirty="0" err="1"/>
              <a:t>кейін</a:t>
            </a:r>
            <a:r>
              <a:rPr lang="ru-RU" dirty="0"/>
              <a:t> </a:t>
            </a:r>
            <a:r>
              <a:rPr lang="ru-RU" dirty="0" err="1"/>
              <a:t>Гарольдқа</a:t>
            </a:r>
            <a:r>
              <a:rPr lang="ru-RU" dirty="0"/>
              <a:t> </a:t>
            </a:r>
            <a:r>
              <a:rPr lang="ru-RU" dirty="0" err="1"/>
              <a:t>бірнеше</a:t>
            </a:r>
            <a:r>
              <a:rPr lang="ru-RU" dirty="0"/>
              <a:t> </a:t>
            </a:r>
            <a:r>
              <a:rPr lang="ru-RU" dirty="0" err="1"/>
              <a:t>сұрақтар</a:t>
            </a:r>
            <a:r>
              <a:rPr lang="ru-RU" dirty="0"/>
              <a:t> </a:t>
            </a:r>
            <a:r>
              <a:rPr lang="ru-RU" dirty="0" err="1"/>
              <a:t>қойды</a:t>
            </a:r>
            <a:r>
              <a:rPr lang="ru-RU" dirty="0"/>
              <a:t>. </a:t>
            </a:r>
            <a:r>
              <a:rPr lang="ru-RU" dirty="0" err="1"/>
              <a:t>Ол</a:t>
            </a:r>
            <a:r>
              <a:rPr lang="ru-RU" dirty="0"/>
              <a:t> </a:t>
            </a:r>
            <a:r>
              <a:rPr lang="ru-RU" dirty="0" err="1"/>
              <a:t>Гарольдтың</a:t>
            </a:r>
            <a:r>
              <a:rPr lang="ru-RU" dirty="0"/>
              <a:t> </a:t>
            </a:r>
            <a:r>
              <a:rPr lang="ru-RU" dirty="0" err="1"/>
              <a:t>тәбеті</a:t>
            </a:r>
            <a:r>
              <a:rPr lang="ru-RU" dirty="0"/>
              <a:t> </a:t>
            </a:r>
            <a:r>
              <a:rPr lang="ru-RU" dirty="0" err="1"/>
              <a:t>бастан</a:t>
            </a:r>
            <a:r>
              <a:rPr lang="ru-RU" dirty="0"/>
              <a:t> </a:t>
            </a:r>
            <a:r>
              <a:rPr lang="ru-RU" dirty="0" err="1"/>
              <a:t>өткерген</a:t>
            </a:r>
            <a:r>
              <a:rPr lang="ru-RU" dirty="0"/>
              <a:t> </a:t>
            </a:r>
            <a:r>
              <a:rPr lang="ru-RU" dirty="0" err="1"/>
              <a:t>ауырсыну</a:t>
            </a:r>
            <a:r>
              <a:rPr lang="ru-RU" dirty="0"/>
              <a:t> </a:t>
            </a:r>
            <a:r>
              <a:rPr lang="ru-RU" dirty="0" err="1"/>
              <a:t>салдарынан</a:t>
            </a:r>
            <a:r>
              <a:rPr lang="ru-RU" dirty="0"/>
              <a:t> </a:t>
            </a:r>
            <a:r>
              <a:rPr lang="ru-RU" dirty="0" err="1"/>
              <a:t>және</a:t>
            </a:r>
            <a:r>
              <a:rPr lang="ru-RU" dirty="0"/>
              <a:t> </a:t>
            </a:r>
            <a:r>
              <a:rPr lang="ru-RU" dirty="0" err="1"/>
              <a:t>тамақ</a:t>
            </a:r>
            <a:r>
              <a:rPr lang="ru-RU" dirty="0"/>
              <a:t> </a:t>
            </a:r>
            <a:r>
              <a:rPr lang="ru-RU" dirty="0" err="1"/>
              <a:t>ішкен</a:t>
            </a:r>
            <a:r>
              <a:rPr lang="ru-RU" dirty="0"/>
              <a:t> </a:t>
            </a:r>
            <a:r>
              <a:rPr lang="ru-RU" dirty="0" err="1"/>
              <a:t>ауырсыну</a:t>
            </a:r>
            <a:r>
              <a:rPr lang="ru-RU" dirty="0"/>
              <a:t> </a:t>
            </a:r>
            <a:r>
              <a:rPr lang="ru-RU" dirty="0" err="1"/>
              <a:t>үшін</a:t>
            </a:r>
            <a:r>
              <a:rPr lang="ru-RU" dirty="0"/>
              <a:t> </a:t>
            </a:r>
            <a:r>
              <a:rPr lang="ru-RU" dirty="0" err="1"/>
              <a:t>жауапты</a:t>
            </a:r>
            <a:r>
              <a:rPr lang="ru-RU" dirty="0"/>
              <a:t> </a:t>
            </a:r>
            <a:r>
              <a:rPr lang="ru-RU" dirty="0" err="1"/>
              <a:t>болуы</a:t>
            </a:r>
            <a:r>
              <a:rPr lang="ru-RU" dirty="0"/>
              <a:t> </a:t>
            </a:r>
            <a:r>
              <a:rPr lang="ru-RU" dirty="0" err="1"/>
              <a:t>мүмкін</a:t>
            </a:r>
            <a:r>
              <a:rPr lang="ru-RU" dirty="0"/>
              <a:t> </a:t>
            </a:r>
            <a:r>
              <a:rPr lang="ru-RU" dirty="0" err="1"/>
              <a:t>деген</a:t>
            </a:r>
            <a:r>
              <a:rPr lang="ru-RU" dirty="0"/>
              <a:t> </a:t>
            </a:r>
            <a:r>
              <a:rPr lang="ru-RU" dirty="0" err="1"/>
              <a:t>қорқыныштың</a:t>
            </a:r>
            <a:r>
              <a:rPr lang="ru-RU" dirty="0"/>
              <a:t> </a:t>
            </a:r>
            <a:r>
              <a:rPr lang="ru-RU" dirty="0" err="1"/>
              <a:t>салдарынан</a:t>
            </a:r>
            <a:r>
              <a:rPr lang="ru-RU" dirty="0"/>
              <a:t> </a:t>
            </a:r>
            <a:r>
              <a:rPr lang="ru-RU" dirty="0" err="1"/>
              <a:t>болғанын</a:t>
            </a:r>
            <a:r>
              <a:rPr lang="ru-RU" dirty="0"/>
              <a:t> </a:t>
            </a:r>
            <a:r>
              <a:rPr lang="ru-RU" dirty="0" err="1"/>
              <a:t>атап</a:t>
            </a:r>
            <a:r>
              <a:rPr lang="ru-RU" dirty="0"/>
              <a:t> </a:t>
            </a:r>
            <a:r>
              <a:rPr lang="ru-RU" dirty="0" err="1"/>
              <a:t>өтті</a:t>
            </a:r>
            <a:r>
              <a:rPr lang="ru-RU" dirty="0"/>
              <a:t>. </a:t>
            </a:r>
            <a:r>
              <a:rPr lang="ru-RU" dirty="0" err="1"/>
              <a:t>Әйтпесе</a:t>
            </a:r>
            <a:r>
              <a:rPr lang="ru-RU" dirty="0"/>
              <a:t>, Гарольд </a:t>
            </a:r>
            <a:r>
              <a:rPr lang="ru-RU" dirty="0" err="1"/>
              <a:t>жақсы</a:t>
            </a:r>
            <a:r>
              <a:rPr lang="ru-RU" dirty="0"/>
              <a:t> </a:t>
            </a:r>
            <a:r>
              <a:rPr lang="ru-RU" dirty="0" err="1"/>
              <a:t>сияқты</a:t>
            </a:r>
            <a:r>
              <a:rPr lang="ru-RU" dirty="0"/>
              <a:t> </a:t>
            </a:r>
            <a:r>
              <a:rPr lang="ru-RU" dirty="0" err="1"/>
              <a:t>көрінді</a:t>
            </a:r>
            <a:r>
              <a:rPr lang="ru-RU" dirty="0"/>
              <a:t>.</a:t>
            </a:r>
            <a:endParaRPr dirty="0"/>
          </a:p>
        </p:txBody>
      </p:sp>
      <p:sp>
        <p:nvSpPr>
          <p:cNvPr id="163" name="Mini-Case #1 – Peptic Ulcer"/>
          <p:cNvSpPr txBox="1"/>
          <p:nvPr/>
        </p:nvSpPr>
        <p:spPr>
          <a:xfrm>
            <a:off x="59200" y="197697"/>
            <a:ext cx="7472889" cy="8156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38" tIns="38138" rIns="38138" bIns="38138" anchor="ctr">
            <a:spAutoFit/>
          </a:bodyPr>
          <a:lstStyle>
            <a:lvl1pPr marL="403277" indent="-403277">
              <a:lnSpc>
                <a:spcPct val="150000"/>
              </a:lnSpc>
              <a:spcBef>
                <a:spcPts val="1500"/>
              </a:spcBef>
              <a:buSzPct val="100000"/>
              <a:buChar char="◆"/>
              <a:defRPr sz="3200" b="1">
                <a:solidFill>
                  <a:srgbClr val="F1F1F1"/>
                </a:solidFill>
                <a:latin typeface="Times New Roman"/>
                <a:ea typeface="Times New Roman"/>
                <a:cs typeface="Times New Roman"/>
                <a:sym typeface="Times New Roman"/>
              </a:defRPr>
            </a:lvl1pPr>
          </a:lstStyle>
          <a:p>
            <a:r>
              <a:rPr lang="kk-KZ" dirty="0" smtClean="0"/>
              <a:t>Шағын кейс</a:t>
            </a:r>
            <a:r>
              <a:rPr dirty="0" smtClean="0"/>
              <a:t> </a:t>
            </a:r>
            <a:r>
              <a:rPr dirty="0"/>
              <a:t>#1 – </a:t>
            </a:r>
            <a:r>
              <a:rPr lang="kk-KZ" dirty="0" smtClean="0"/>
              <a:t>Асқазан жарасы</a:t>
            </a:r>
            <a:endParaRPr dirty="0"/>
          </a:p>
        </p:txBody>
      </p:sp>
      <p:sp>
        <p:nvSpPr>
          <p:cNvPr id="164" name="Harold, a fifty-eight year old grocery store manager, had recently been waking up in the middle of the night with abdominal pain. This was happening several nights a week. He was also experiencing occasional discomfort in the middle of the afternoon. Har"/>
          <p:cNvSpPr txBox="1"/>
          <p:nvPr/>
        </p:nvSpPr>
        <p:spPr>
          <a:xfrm>
            <a:off x="306173" y="3341641"/>
            <a:ext cx="8531653" cy="415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38" tIns="38138" rIns="38138" bIns="38138" anchor="ctr">
            <a:spAutoFit/>
          </a:bodyPr>
          <a:lstStyle/>
          <a:p>
            <a:pPr algn="just">
              <a:spcBef>
                <a:spcPts val="1500"/>
              </a:spcBef>
              <a:defRPr sz="2200" b="1">
                <a:solidFill>
                  <a:srgbClr val="F1F1F1"/>
                </a:solidFill>
                <a:latin typeface="Times New Roman"/>
                <a:ea typeface="Times New Roman"/>
                <a:cs typeface="Times New Roman"/>
                <a:sym typeface="Times New Roman"/>
              </a:defRPr>
            </a:pP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62"/>
                                        </p:tgtEl>
                                        <p:attrNameLst>
                                          <p:attrName>style.visibility</p:attrName>
                                        </p:attrNameLst>
                                      </p:cBhvr>
                                      <p:to>
                                        <p:strVal val="visible"/>
                                      </p:to>
                                    </p:set>
                                    <p:animEffect transition="in" filter="wipe(left)">
                                      <p:cBhvr>
                                        <p:cTn id="7"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p:cNvSpPr/>
          <p:nvPr/>
        </p:nvSpPr>
        <p:spPr>
          <a:xfrm>
            <a:off x="-232775" y="198256"/>
            <a:ext cx="9609550" cy="6270546"/>
          </a:xfrm>
          <a:prstGeom prst="rect">
            <a:avLst/>
          </a:prstGeom>
          <a:solidFill>
            <a:srgbClr val="18376A"/>
          </a:solid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r>
              <a:rPr lang="ru-RU" dirty="0" err="1" smtClean="0"/>
              <a:t>ішкі</a:t>
            </a:r>
            <a:r>
              <a:rPr lang="ru-RU" dirty="0" smtClean="0"/>
              <a:t> </a:t>
            </a:r>
            <a:r>
              <a:rPr lang="ru-RU" dirty="0" err="1"/>
              <a:t>дәрігерлерге</a:t>
            </a:r>
            <a:r>
              <a:rPr lang="ru-RU" dirty="0"/>
              <a:t> </a:t>
            </a:r>
            <a:r>
              <a:rPr lang="ru-RU" dirty="0" err="1"/>
              <a:t>мамандандырылған</a:t>
            </a:r>
            <a:r>
              <a:rPr lang="ru-RU" dirty="0"/>
              <a:t> </a:t>
            </a:r>
            <a:r>
              <a:rPr lang="ru-RU" dirty="0" err="1"/>
              <a:t>және</a:t>
            </a:r>
            <a:r>
              <a:rPr lang="ru-RU" dirty="0"/>
              <a:t> Гарольд эндоскопия </a:t>
            </a:r>
            <a:r>
              <a:rPr lang="ru-RU" dirty="0" err="1"/>
              <a:t>деп</a:t>
            </a:r>
            <a:r>
              <a:rPr lang="ru-RU" dirty="0"/>
              <a:t> </a:t>
            </a:r>
            <a:r>
              <a:rPr lang="ru-RU" dirty="0" err="1"/>
              <a:t>аталатын</a:t>
            </a:r>
            <a:r>
              <a:rPr lang="ru-RU" dirty="0"/>
              <a:t> </a:t>
            </a:r>
            <a:r>
              <a:rPr lang="ru-RU" dirty="0" err="1"/>
              <a:t>процедураны</a:t>
            </a:r>
            <a:r>
              <a:rPr lang="ru-RU" dirty="0"/>
              <a:t> </a:t>
            </a:r>
            <a:r>
              <a:rPr lang="ru-RU" dirty="0" err="1"/>
              <a:t>тағайындаған</a:t>
            </a:r>
            <a:r>
              <a:rPr lang="ru-RU" dirty="0"/>
              <a:t>. Эндоскопия </a:t>
            </a:r>
            <a:r>
              <a:rPr lang="ru-RU" dirty="0" err="1"/>
              <a:t>сол</a:t>
            </a:r>
            <a:r>
              <a:rPr lang="ru-RU" dirty="0"/>
              <a:t> </a:t>
            </a:r>
            <a:r>
              <a:rPr lang="ru-RU" dirty="0" err="1"/>
              <a:t>аптаның</a:t>
            </a:r>
            <a:r>
              <a:rPr lang="ru-RU" dirty="0"/>
              <a:t> </a:t>
            </a:r>
            <a:r>
              <a:rPr lang="ru-RU" dirty="0" err="1"/>
              <a:t>соңында</a:t>
            </a:r>
            <a:r>
              <a:rPr lang="ru-RU" dirty="0"/>
              <a:t> </a:t>
            </a:r>
            <a:r>
              <a:rPr lang="ru-RU" dirty="0" err="1"/>
              <a:t>ауруханада</a:t>
            </a:r>
            <a:r>
              <a:rPr lang="ru-RU" dirty="0"/>
              <a:t> </a:t>
            </a:r>
            <a:r>
              <a:rPr lang="ru-RU" dirty="0" err="1"/>
              <a:t>жасалды</a:t>
            </a:r>
            <a:r>
              <a:rPr lang="ru-RU" dirty="0"/>
              <a:t>. Процедура </a:t>
            </a:r>
            <a:r>
              <a:rPr lang="ru-RU" dirty="0" err="1"/>
              <a:t>барысында</a:t>
            </a:r>
            <a:r>
              <a:rPr lang="ru-RU" dirty="0"/>
              <a:t> </a:t>
            </a:r>
            <a:r>
              <a:rPr lang="ru-RU" dirty="0" err="1"/>
              <a:t>ұзын</a:t>
            </a:r>
            <a:r>
              <a:rPr lang="ru-RU" dirty="0"/>
              <a:t>, </a:t>
            </a:r>
            <a:r>
              <a:rPr lang="ru-RU" dirty="0" err="1"/>
              <a:t>жіңішке</a:t>
            </a:r>
            <a:r>
              <a:rPr lang="ru-RU" dirty="0"/>
              <a:t> </a:t>
            </a:r>
            <a:r>
              <a:rPr lang="ru-RU" dirty="0" err="1"/>
              <a:t>түтік</a:t>
            </a:r>
            <a:r>
              <a:rPr lang="ru-RU" dirty="0"/>
              <a:t> </a:t>
            </a:r>
            <a:r>
              <a:rPr lang="ru-RU" dirty="0" err="1"/>
              <a:t>Гарольдтың</a:t>
            </a:r>
            <a:r>
              <a:rPr lang="ru-RU" dirty="0"/>
              <a:t> </a:t>
            </a:r>
            <a:r>
              <a:rPr lang="ru-RU" dirty="0" err="1"/>
              <a:t>аузына</a:t>
            </a:r>
            <a:r>
              <a:rPr lang="ru-RU" dirty="0"/>
              <a:t> </a:t>
            </a:r>
            <a:r>
              <a:rPr lang="ru-RU" dirty="0" err="1"/>
              <a:t>салынып</a:t>
            </a:r>
            <a:r>
              <a:rPr lang="ru-RU" dirty="0"/>
              <a:t>, </a:t>
            </a:r>
            <a:r>
              <a:rPr lang="ru-RU" dirty="0" err="1"/>
              <a:t>оның</a:t>
            </a:r>
            <a:r>
              <a:rPr lang="ru-RU" dirty="0"/>
              <a:t> ас </a:t>
            </a:r>
            <a:r>
              <a:rPr lang="ru-RU" dirty="0" err="1"/>
              <a:t>қорыту</a:t>
            </a:r>
            <a:r>
              <a:rPr lang="ru-RU" dirty="0"/>
              <a:t> </a:t>
            </a:r>
            <a:r>
              <a:rPr lang="ru-RU" dirty="0" err="1"/>
              <a:t>жолына</a:t>
            </a:r>
            <a:r>
              <a:rPr lang="ru-RU" dirty="0"/>
              <a:t> </a:t>
            </a:r>
            <a:r>
              <a:rPr lang="ru-RU" dirty="0" err="1"/>
              <a:t>бағытталды</a:t>
            </a:r>
            <a:r>
              <a:rPr lang="ru-RU" dirty="0"/>
              <a:t>. </a:t>
            </a:r>
            <a:r>
              <a:rPr lang="ru-RU" dirty="0" err="1"/>
              <a:t>Түтікшенің</a:t>
            </a:r>
            <a:r>
              <a:rPr lang="ru-RU" dirty="0"/>
              <a:t> </a:t>
            </a:r>
            <a:r>
              <a:rPr lang="ru-RU" dirty="0" err="1"/>
              <a:t>ұшы</a:t>
            </a:r>
            <a:r>
              <a:rPr lang="ru-RU" dirty="0"/>
              <a:t> </a:t>
            </a:r>
            <a:r>
              <a:rPr lang="ru-RU" dirty="0" err="1"/>
              <a:t>жарық</a:t>
            </a:r>
            <a:r>
              <a:rPr lang="ru-RU" dirty="0"/>
              <a:t> </a:t>
            </a:r>
            <a:r>
              <a:rPr lang="ru-RU" dirty="0" err="1"/>
              <a:t>көзі</a:t>
            </a:r>
            <a:r>
              <a:rPr lang="ru-RU" dirty="0"/>
              <a:t> мен </a:t>
            </a:r>
            <a:r>
              <a:rPr lang="ru-RU" dirty="0" err="1"/>
              <a:t>кішкентай</a:t>
            </a:r>
            <a:r>
              <a:rPr lang="ru-RU" dirty="0"/>
              <a:t> </a:t>
            </a:r>
            <a:r>
              <a:rPr lang="ru-RU" dirty="0" err="1"/>
              <a:t>камерамен</a:t>
            </a:r>
            <a:r>
              <a:rPr lang="ru-RU" dirty="0"/>
              <a:t> </a:t>
            </a:r>
            <a:r>
              <a:rPr lang="ru-RU" dirty="0" err="1"/>
              <a:t>жабдықталған</a:t>
            </a:r>
            <a:r>
              <a:rPr lang="ru-RU" dirty="0"/>
              <a:t>, </a:t>
            </a:r>
            <a:r>
              <a:rPr lang="ru-RU" dirty="0" err="1"/>
              <a:t>бұл</a:t>
            </a:r>
            <a:r>
              <a:rPr lang="ru-RU" dirty="0"/>
              <a:t> </a:t>
            </a:r>
            <a:r>
              <a:rPr lang="ru-RU" dirty="0" err="1"/>
              <a:t>дәрігерге</a:t>
            </a:r>
            <a:r>
              <a:rPr lang="ru-RU" dirty="0"/>
              <a:t> </a:t>
            </a:r>
            <a:r>
              <a:rPr lang="ru-RU" dirty="0" err="1"/>
              <a:t>Гарольдтың</a:t>
            </a:r>
            <a:r>
              <a:rPr lang="ru-RU" dirty="0"/>
              <a:t> </a:t>
            </a:r>
            <a:r>
              <a:rPr lang="ru-RU" dirty="0" err="1"/>
              <a:t>асқазанын</a:t>
            </a:r>
            <a:r>
              <a:rPr lang="ru-RU" dirty="0"/>
              <a:t> </a:t>
            </a:r>
            <a:r>
              <a:rPr lang="ru-RU" dirty="0" err="1"/>
              <a:t>бақылауға</a:t>
            </a:r>
            <a:r>
              <a:rPr lang="ru-RU" dirty="0"/>
              <a:t> </a:t>
            </a:r>
            <a:r>
              <a:rPr lang="ru-RU" dirty="0" err="1"/>
              <a:t>мүмкіндік</a:t>
            </a:r>
            <a:r>
              <a:rPr lang="ru-RU" dirty="0"/>
              <a:t> </a:t>
            </a:r>
            <a:r>
              <a:rPr lang="ru-RU" dirty="0" err="1"/>
              <a:t>береді</a:t>
            </a:r>
            <a:r>
              <a:rPr lang="ru-RU" dirty="0"/>
              <a:t>. Эндоскоп </a:t>
            </a:r>
            <a:r>
              <a:rPr lang="ru-RU" dirty="0" err="1"/>
              <a:t>дәрігерге</a:t>
            </a:r>
            <a:r>
              <a:rPr lang="ru-RU" dirty="0"/>
              <a:t> </a:t>
            </a:r>
            <a:r>
              <a:rPr lang="ru-RU" dirty="0" err="1"/>
              <a:t>қажет</a:t>
            </a:r>
            <a:r>
              <a:rPr lang="ru-RU" dirty="0"/>
              <a:t> </a:t>
            </a:r>
            <a:r>
              <a:rPr lang="ru-RU" dirty="0" err="1"/>
              <a:t>болған</a:t>
            </a:r>
            <a:r>
              <a:rPr lang="ru-RU" dirty="0"/>
              <a:t> </a:t>
            </a:r>
            <a:r>
              <a:rPr lang="ru-RU" dirty="0" err="1"/>
              <a:t>жағдайда</a:t>
            </a:r>
            <a:r>
              <a:rPr lang="ru-RU" dirty="0"/>
              <a:t> </a:t>
            </a:r>
            <a:r>
              <a:rPr lang="ru-RU" dirty="0" err="1"/>
              <a:t>Гарольдтың</a:t>
            </a:r>
            <a:r>
              <a:rPr lang="ru-RU" dirty="0"/>
              <a:t> </a:t>
            </a:r>
            <a:r>
              <a:rPr lang="ru-RU" dirty="0" err="1"/>
              <a:t>асқазан</a:t>
            </a:r>
            <a:r>
              <a:rPr lang="ru-RU" dirty="0"/>
              <a:t> </a:t>
            </a:r>
            <a:r>
              <a:rPr lang="ru-RU" dirty="0" err="1"/>
              <a:t>қабығынан</a:t>
            </a:r>
            <a:r>
              <a:rPr lang="ru-RU" dirty="0"/>
              <a:t> </a:t>
            </a:r>
            <a:r>
              <a:rPr lang="ru-RU" dirty="0" err="1"/>
              <a:t>кішкене</a:t>
            </a:r>
            <a:r>
              <a:rPr lang="ru-RU" dirty="0"/>
              <a:t> </a:t>
            </a:r>
            <a:r>
              <a:rPr lang="ru-RU" dirty="0" err="1"/>
              <a:t>тіндік</a:t>
            </a:r>
            <a:r>
              <a:rPr lang="ru-RU" dirty="0"/>
              <a:t> </a:t>
            </a:r>
            <a:r>
              <a:rPr lang="ru-RU" dirty="0" err="1"/>
              <a:t>үлгіні</a:t>
            </a:r>
            <a:r>
              <a:rPr lang="ru-RU" dirty="0"/>
              <a:t> </a:t>
            </a:r>
            <a:r>
              <a:rPr lang="ru-RU" dirty="0" err="1"/>
              <a:t>алу</a:t>
            </a:r>
            <a:r>
              <a:rPr lang="ru-RU" dirty="0"/>
              <a:t> </a:t>
            </a:r>
            <a:r>
              <a:rPr lang="ru-RU" dirty="0" err="1"/>
              <a:t>үшін</a:t>
            </a:r>
            <a:r>
              <a:rPr lang="ru-RU" dirty="0"/>
              <a:t> </a:t>
            </a:r>
            <a:r>
              <a:rPr lang="ru-RU" dirty="0" err="1"/>
              <a:t>қолдана</a:t>
            </a:r>
            <a:r>
              <a:rPr lang="ru-RU" dirty="0"/>
              <a:t> </a:t>
            </a:r>
            <a:r>
              <a:rPr lang="ru-RU" dirty="0" err="1"/>
              <a:t>алатын</a:t>
            </a:r>
            <a:r>
              <a:rPr lang="ru-RU" dirty="0"/>
              <a:t> </a:t>
            </a:r>
            <a:r>
              <a:rPr lang="ru-RU" dirty="0" err="1"/>
              <a:t>тырнақ</a:t>
            </a:r>
            <a:r>
              <a:rPr lang="ru-RU" dirty="0"/>
              <a:t> </a:t>
            </a:r>
            <a:r>
              <a:rPr lang="ru-RU" dirty="0" err="1"/>
              <a:t>тәрізді</a:t>
            </a:r>
            <a:r>
              <a:rPr lang="ru-RU" dirty="0"/>
              <a:t> </a:t>
            </a:r>
            <a:r>
              <a:rPr lang="ru-RU" dirty="0" err="1"/>
              <a:t>шағын</a:t>
            </a:r>
            <a:r>
              <a:rPr lang="ru-RU" dirty="0"/>
              <a:t> </a:t>
            </a:r>
            <a:r>
              <a:rPr lang="ru-RU" dirty="0" err="1"/>
              <a:t>құрылыммен</a:t>
            </a:r>
            <a:r>
              <a:rPr lang="ru-RU" dirty="0"/>
              <a:t> </a:t>
            </a:r>
            <a:r>
              <a:rPr lang="ru-RU" dirty="0" err="1"/>
              <a:t>жабдықталған</a:t>
            </a:r>
            <a:r>
              <a:rPr lang="ru-RU" dirty="0"/>
              <a:t>.</a:t>
            </a:r>
          </a:p>
          <a:p>
            <a:pPr algn="ctr">
              <a:defRPr sz="1800">
                <a:solidFill>
                  <a:srgbClr val="F1F1F1"/>
                </a:solidFill>
                <a:latin typeface="Trebuchet MS"/>
                <a:ea typeface="Trebuchet MS"/>
                <a:cs typeface="Trebuchet MS"/>
                <a:sym typeface="Trebuchet MS"/>
              </a:defRPr>
            </a:pPr>
            <a:r>
              <a:rPr lang="ru-RU" dirty="0" err="1"/>
              <a:t>Эндоскопияда</a:t>
            </a:r>
            <a:r>
              <a:rPr lang="ru-RU" dirty="0"/>
              <a:t> </a:t>
            </a:r>
            <a:r>
              <a:rPr lang="ru-RU" dirty="0" err="1"/>
              <a:t>Гарольдта</a:t>
            </a:r>
            <a:r>
              <a:rPr lang="ru-RU" dirty="0"/>
              <a:t> </a:t>
            </a:r>
            <a:r>
              <a:rPr lang="ru-RU" dirty="0" err="1"/>
              <a:t>асқазан</a:t>
            </a:r>
            <a:r>
              <a:rPr lang="ru-RU" dirty="0"/>
              <a:t> </a:t>
            </a:r>
            <a:r>
              <a:rPr lang="ru-RU" dirty="0" err="1"/>
              <a:t>жарасы</a:t>
            </a:r>
            <a:r>
              <a:rPr lang="ru-RU" dirty="0"/>
              <a:t> бар </a:t>
            </a:r>
            <a:r>
              <a:rPr lang="ru-RU" dirty="0" err="1"/>
              <a:t>екендігі</a:t>
            </a:r>
            <a:r>
              <a:rPr lang="ru-RU" dirty="0"/>
              <a:t> </a:t>
            </a:r>
            <a:r>
              <a:rPr lang="ru-RU" dirty="0" err="1"/>
              <a:t>анықталды</a:t>
            </a:r>
            <a:r>
              <a:rPr lang="ru-RU" dirty="0"/>
              <a:t>. </a:t>
            </a:r>
            <a:r>
              <a:rPr lang="ru-RU" dirty="0" err="1"/>
              <a:t>Алаңнан</a:t>
            </a:r>
            <a:r>
              <a:rPr lang="ru-RU" dirty="0"/>
              <a:t> </a:t>
            </a:r>
            <a:r>
              <a:rPr lang="ru-RU" dirty="0" err="1"/>
              <a:t>алынған</a:t>
            </a:r>
            <a:r>
              <a:rPr lang="ru-RU" dirty="0"/>
              <a:t> </a:t>
            </a:r>
            <a:r>
              <a:rPr lang="ru-RU" dirty="0" err="1"/>
              <a:t>тіндік</a:t>
            </a:r>
            <a:r>
              <a:rPr lang="ru-RU" dirty="0"/>
              <a:t> </a:t>
            </a:r>
            <a:r>
              <a:rPr lang="ru-RU" dirty="0" err="1"/>
              <a:t>үлгінің</a:t>
            </a:r>
            <a:r>
              <a:rPr lang="ru-RU" dirty="0"/>
              <a:t> </a:t>
            </a:r>
            <a:r>
              <a:rPr lang="ru-RU" dirty="0" err="1"/>
              <a:t>анализі</a:t>
            </a:r>
            <a:r>
              <a:rPr lang="ru-RU" dirty="0"/>
              <a:t> </a:t>
            </a:r>
            <a:r>
              <a:rPr lang="ru-RU" dirty="0" err="1"/>
              <a:t>Гарольдта</a:t>
            </a:r>
            <a:r>
              <a:rPr lang="ru-RU" dirty="0"/>
              <a:t> </a:t>
            </a:r>
            <a:r>
              <a:rPr lang="en-US" dirty="0"/>
              <a:t>Helicobacter pylori </a:t>
            </a:r>
            <a:r>
              <a:rPr lang="ru-RU" dirty="0" err="1"/>
              <a:t>бактериялары</a:t>
            </a:r>
            <a:r>
              <a:rPr lang="ru-RU" dirty="0"/>
              <a:t> </a:t>
            </a:r>
            <a:r>
              <a:rPr lang="ru-RU" dirty="0" err="1"/>
              <a:t>қоздырған</a:t>
            </a:r>
            <a:r>
              <a:rPr lang="ru-RU" dirty="0"/>
              <a:t> инфекция </a:t>
            </a:r>
            <a:r>
              <a:rPr lang="ru-RU" dirty="0" err="1"/>
              <a:t>болғанын</a:t>
            </a:r>
            <a:r>
              <a:rPr lang="ru-RU" dirty="0"/>
              <a:t> </a:t>
            </a:r>
            <a:r>
              <a:rPr lang="ru-RU" dirty="0" err="1"/>
              <a:t>көрсетті</a:t>
            </a:r>
            <a:r>
              <a:rPr lang="ru-RU" dirty="0"/>
              <a:t>. </a:t>
            </a:r>
            <a:r>
              <a:rPr lang="ru-RU" dirty="0" err="1"/>
              <a:t>Эндоскопияны</a:t>
            </a:r>
            <a:r>
              <a:rPr lang="ru-RU" dirty="0"/>
              <a:t> </a:t>
            </a:r>
            <a:r>
              <a:rPr lang="ru-RU" dirty="0" err="1"/>
              <a:t>жасаған</a:t>
            </a:r>
            <a:r>
              <a:rPr lang="ru-RU" dirty="0"/>
              <a:t> </a:t>
            </a:r>
            <a:r>
              <a:rPr lang="ru-RU" dirty="0" err="1"/>
              <a:t>дәрігер</a:t>
            </a:r>
            <a:r>
              <a:rPr lang="ru-RU" dirty="0"/>
              <a:t> </a:t>
            </a:r>
            <a:r>
              <a:rPr lang="ru-RU" dirty="0" err="1"/>
              <a:t>Гарольдқа</a:t>
            </a:r>
            <a:r>
              <a:rPr lang="ru-RU" dirty="0"/>
              <a:t> </a:t>
            </a:r>
            <a:r>
              <a:rPr lang="ru-RU" dirty="0" err="1"/>
              <a:t>екі</a:t>
            </a:r>
            <a:r>
              <a:rPr lang="ru-RU" dirty="0"/>
              <a:t> </a:t>
            </a:r>
            <a:r>
              <a:rPr lang="ru-RU" dirty="0" err="1"/>
              <a:t>түрлі</a:t>
            </a:r>
            <a:r>
              <a:rPr lang="ru-RU" dirty="0"/>
              <a:t> </a:t>
            </a:r>
            <a:r>
              <a:rPr lang="ru-RU" dirty="0" err="1"/>
              <a:t>антибиотикке</a:t>
            </a:r>
            <a:r>
              <a:rPr lang="ru-RU" dirty="0"/>
              <a:t> </a:t>
            </a:r>
            <a:r>
              <a:rPr lang="ru-RU" dirty="0" err="1"/>
              <a:t>рецепттер</a:t>
            </a:r>
            <a:r>
              <a:rPr lang="ru-RU" dirty="0"/>
              <a:t> </a:t>
            </a:r>
            <a:r>
              <a:rPr lang="ru-RU" dirty="0" err="1"/>
              <a:t>және</a:t>
            </a:r>
            <a:r>
              <a:rPr lang="ru-RU" dirty="0"/>
              <a:t> </a:t>
            </a:r>
            <a:r>
              <a:rPr lang="ru-RU" dirty="0" err="1"/>
              <a:t>асқазан</a:t>
            </a:r>
            <a:r>
              <a:rPr lang="ru-RU" dirty="0"/>
              <a:t> </a:t>
            </a:r>
            <a:r>
              <a:rPr lang="ru-RU" dirty="0" err="1"/>
              <a:t>қышқылының</a:t>
            </a:r>
            <a:r>
              <a:rPr lang="ru-RU" dirty="0"/>
              <a:t> </a:t>
            </a:r>
            <a:r>
              <a:rPr lang="ru-RU" dirty="0" err="1"/>
              <a:t>бөлінуін</a:t>
            </a:r>
            <a:r>
              <a:rPr lang="ru-RU" dirty="0"/>
              <a:t> </a:t>
            </a:r>
            <a:r>
              <a:rPr lang="ru-RU" dirty="0" err="1"/>
              <a:t>төмендететін</a:t>
            </a:r>
            <a:r>
              <a:rPr lang="ru-RU" dirty="0"/>
              <a:t> </a:t>
            </a:r>
            <a:r>
              <a:rPr lang="ru-RU" dirty="0" err="1"/>
              <a:t>дәрі</a:t>
            </a:r>
            <a:r>
              <a:rPr lang="ru-RU" dirty="0"/>
              <a:t> </a:t>
            </a:r>
            <a:r>
              <a:rPr lang="ru-RU" dirty="0" err="1"/>
              <a:t>берді</a:t>
            </a:r>
            <a:r>
              <a:rPr lang="ru-RU" dirty="0"/>
              <a:t>. </a:t>
            </a:r>
            <a:r>
              <a:rPr lang="ru-RU" dirty="0" err="1"/>
              <a:t>Дәрігер</a:t>
            </a:r>
            <a:r>
              <a:rPr lang="ru-RU" dirty="0"/>
              <a:t> </a:t>
            </a:r>
            <a:r>
              <a:rPr lang="ru-RU" dirty="0" err="1"/>
              <a:t>Гарольдқа</a:t>
            </a:r>
            <a:r>
              <a:rPr lang="ru-RU" dirty="0"/>
              <a:t> </a:t>
            </a:r>
            <a:r>
              <a:rPr lang="ru-RU" dirty="0" err="1"/>
              <a:t>тағы</a:t>
            </a:r>
            <a:r>
              <a:rPr lang="ru-RU" dirty="0"/>
              <a:t> 6 ай </a:t>
            </a:r>
            <a:r>
              <a:rPr lang="ru-RU" dirty="0" err="1"/>
              <a:t>ішінде</a:t>
            </a:r>
            <a:r>
              <a:rPr lang="ru-RU" dirty="0"/>
              <a:t> </a:t>
            </a:r>
            <a:r>
              <a:rPr lang="ru-RU" dirty="0" err="1"/>
              <a:t>басқа</a:t>
            </a:r>
            <a:r>
              <a:rPr lang="ru-RU" dirty="0"/>
              <a:t> </a:t>
            </a:r>
            <a:r>
              <a:rPr lang="ru-RU" dirty="0" err="1"/>
              <a:t>эндоскопиялық</a:t>
            </a:r>
            <a:r>
              <a:rPr lang="ru-RU" dirty="0"/>
              <a:t> </a:t>
            </a:r>
            <a:r>
              <a:rPr lang="ru-RU" dirty="0" err="1"/>
              <a:t>процедураны</a:t>
            </a:r>
            <a:r>
              <a:rPr lang="ru-RU" dirty="0"/>
              <a:t> </a:t>
            </a:r>
            <a:r>
              <a:rPr lang="ru-RU" dirty="0" err="1"/>
              <a:t>тағайындауды</a:t>
            </a:r>
            <a:r>
              <a:rPr lang="ru-RU" dirty="0"/>
              <a:t> </a:t>
            </a:r>
            <a:r>
              <a:rPr lang="ru-RU" dirty="0" err="1"/>
              <a:t>тапсырды</a:t>
            </a:r>
            <a:r>
              <a:rPr lang="ru-RU" dirty="0"/>
              <a:t>.</a:t>
            </a:r>
            <a:endParaRPr dirty="0"/>
          </a:p>
        </p:txBody>
      </p:sp>
      <p:sp>
        <p:nvSpPr>
          <p:cNvPr id="167" name="Mini-Case #1 – Peptic Ulcer"/>
          <p:cNvSpPr txBox="1"/>
          <p:nvPr/>
        </p:nvSpPr>
        <p:spPr>
          <a:xfrm>
            <a:off x="59200" y="241940"/>
            <a:ext cx="7472889" cy="727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38" tIns="38138" rIns="38138" bIns="38138" anchor="ctr">
            <a:spAutoFit/>
          </a:bodyPr>
          <a:lstStyle>
            <a:lvl1pPr marL="403277" indent="-403277">
              <a:lnSpc>
                <a:spcPct val="150000"/>
              </a:lnSpc>
              <a:spcBef>
                <a:spcPts val="1500"/>
              </a:spcBef>
              <a:buSzPct val="100000"/>
              <a:buChar char="◆"/>
              <a:defRPr sz="3200" b="1">
                <a:solidFill>
                  <a:srgbClr val="F1F1F1"/>
                </a:solidFill>
                <a:latin typeface="Times New Roman"/>
                <a:ea typeface="Times New Roman"/>
                <a:cs typeface="Times New Roman"/>
                <a:sym typeface="Times New Roman"/>
              </a:defRPr>
            </a:lvl1pPr>
          </a:lstStyle>
          <a:p>
            <a:r>
              <a:rPr lang="ru-RU" dirty="0" err="1"/>
              <a:t>Шағын</a:t>
            </a:r>
            <a:r>
              <a:rPr lang="ru-RU" dirty="0"/>
              <a:t> кейс #1 – </a:t>
            </a:r>
            <a:r>
              <a:rPr lang="ru-RU" dirty="0" err="1"/>
              <a:t>Асқазан</a:t>
            </a:r>
            <a:r>
              <a:rPr lang="ru-RU" dirty="0"/>
              <a:t> </a:t>
            </a:r>
            <a:r>
              <a:rPr lang="ru-RU" dirty="0" err="1" smtClean="0"/>
              <a:t>жарасы</a:t>
            </a:r>
            <a:endParaRPr lang="ru-RU" dirty="0"/>
          </a:p>
        </p:txBody>
      </p:sp>
      <p:sp>
        <p:nvSpPr>
          <p:cNvPr id="168" name="The doctor referred Harold to a physician that specialized in internal medicine and had Harold make an appointment for a procedure called an endoscopy. The endoscopy was performed at a hospital later that week. During the procedure, a long, thin tube was"/>
          <p:cNvSpPr txBox="1"/>
          <p:nvPr/>
        </p:nvSpPr>
        <p:spPr>
          <a:xfrm>
            <a:off x="306174" y="3465199"/>
            <a:ext cx="8531653" cy="384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38" tIns="38138" rIns="38138" bIns="38138" anchor="ctr">
            <a:spAutoFit/>
          </a:bodyPr>
          <a:lstStyle/>
          <a:p>
            <a:pPr algn="just">
              <a:spcBef>
                <a:spcPts val="1500"/>
              </a:spcBef>
              <a:defRPr b="1">
                <a:solidFill>
                  <a:srgbClr val="F1F1F1"/>
                </a:solidFill>
                <a:latin typeface="Times New Roman"/>
                <a:ea typeface="Times New Roman"/>
                <a:cs typeface="Times New Roman"/>
                <a:sym typeface="Times New Roman"/>
              </a:defRPr>
            </a:pPr>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66"/>
                                        </p:tgtEl>
                                        <p:attrNameLst>
                                          <p:attrName>style.visibility</p:attrName>
                                        </p:attrNameLst>
                                      </p:cBhvr>
                                      <p:to>
                                        <p:strVal val="visible"/>
                                      </p:to>
                                    </p:set>
                                    <p:animEffect transition="in" filter="wipe(left)">
                                      <p:cBhvr>
                                        <p:cTn id="7"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16</a:t>
            </a:fld>
            <a:endParaRPr/>
          </a:p>
        </p:txBody>
      </p:sp>
      <p:sp>
        <p:nvSpPr>
          <p:cNvPr id="171" name="Healthy Mucosa and Peptic Ulcer"/>
          <p:cNvSpPr txBox="1">
            <a:spLocks noGrp="1"/>
          </p:cNvSpPr>
          <p:nvPr>
            <p:ph type="title" idx="4294967295"/>
          </p:nvPr>
        </p:nvSpPr>
        <p:spPr>
          <a:xfrm>
            <a:off x="-2" y="-2"/>
            <a:ext cx="9144004" cy="1143004"/>
          </a:xfrm>
          <a:prstGeom prst="rect">
            <a:avLst/>
          </a:prstGeom>
        </p:spPr>
        <p:txBody>
          <a:bodyPr lIns="45718" tIns="45718" rIns="45718" bIns="45718" anchor="ctr">
            <a:normAutofit/>
          </a:bodyPr>
          <a:lstStyle>
            <a:lvl1pPr algn="ctr" defTabSz="914400">
              <a:defRPr sz="4400" b="1"/>
            </a:lvl1pPr>
          </a:lstStyle>
          <a:p>
            <a:r>
              <a:rPr lang="ru-RU" sz="3200" dirty="0" err="1" smtClean="0"/>
              <a:t>Қалыпты</a:t>
            </a:r>
            <a:r>
              <a:rPr lang="ru-RU" sz="3200" dirty="0" smtClean="0"/>
              <a:t> </a:t>
            </a:r>
            <a:r>
              <a:rPr lang="ru-RU" sz="3200" dirty="0" err="1" smtClean="0"/>
              <a:t>шырышты</a:t>
            </a:r>
            <a:r>
              <a:rPr lang="ru-RU" sz="3200" dirty="0" smtClean="0"/>
              <a:t> </a:t>
            </a:r>
            <a:r>
              <a:rPr lang="ru-RU" sz="3200" dirty="0" err="1" smtClean="0"/>
              <a:t>қабат</a:t>
            </a:r>
            <a:r>
              <a:rPr lang="ru-RU" sz="3200" dirty="0" smtClean="0"/>
              <a:t> </a:t>
            </a:r>
            <a:r>
              <a:rPr lang="ru-RU" sz="3200" dirty="0" err="1"/>
              <a:t>және</a:t>
            </a:r>
            <a:r>
              <a:rPr lang="ru-RU" sz="3200" dirty="0"/>
              <a:t> </a:t>
            </a:r>
            <a:r>
              <a:rPr lang="ru-RU" sz="3200" dirty="0" err="1"/>
              <a:t>асқазан</a:t>
            </a:r>
            <a:r>
              <a:rPr lang="ru-RU" sz="3200" dirty="0"/>
              <a:t> </a:t>
            </a:r>
            <a:r>
              <a:rPr lang="ru-RU" sz="3200" dirty="0" err="1"/>
              <a:t>жарасы</a:t>
            </a:r>
            <a:endParaRPr sz="3200" dirty="0"/>
          </a:p>
        </p:txBody>
      </p:sp>
      <p:sp>
        <p:nvSpPr>
          <p:cNvPr id="172" name="Figure 25.16 a-b"/>
          <p:cNvSpPr txBox="1"/>
          <p:nvPr/>
        </p:nvSpPr>
        <p:spPr>
          <a:xfrm>
            <a:off x="6172200" y="2895599"/>
            <a:ext cx="2276475" cy="41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300"/>
              </a:spcBef>
              <a:defRPr sz="2200">
                <a:latin typeface="Arial"/>
                <a:ea typeface="Arial"/>
                <a:cs typeface="Arial"/>
                <a:sym typeface="Arial"/>
              </a:defRPr>
            </a:lvl1pPr>
          </a:lstStyle>
          <a:p>
            <a:r>
              <a:t>Figure 25.16 a-b</a:t>
            </a:r>
          </a:p>
        </p:txBody>
      </p:sp>
      <p:sp>
        <p:nvSpPr>
          <p:cNvPr id="173" name="gastritis, inflammation of the stomach can lead to a peptic  ulcer as pepsin and hydrochloric acid erode the stomach wall…"/>
          <p:cNvSpPr txBox="1"/>
          <p:nvPr/>
        </p:nvSpPr>
        <p:spPr>
          <a:xfrm>
            <a:off x="493363" y="3921124"/>
            <a:ext cx="8531574" cy="1010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Arial"/>
                <a:ea typeface="Arial"/>
                <a:cs typeface="Arial"/>
                <a:sym typeface="Arial"/>
              </a:defRPr>
            </a:pPr>
            <a:endParaRPr dirty="0"/>
          </a:p>
          <a:p>
            <a:pPr>
              <a:spcBef>
                <a:spcPts val="1400"/>
              </a:spcBef>
              <a:buSzPct val="100000"/>
              <a:buFont typeface="Arial"/>
              <a:buChar char="•"/>
              <a:defRPr sz="2400">
                <a:latin typeface="Arial"/>
                <a:ea typeface="Arial"/>
                <a:cs typeface="Arial"/>
                <a:sym typeface="Arial"/>
              </a:defRPr>
            </a:pPr>
            <a:r>
              <a:rPr dirty="0"/>
              <a:t> </a:t>
            </a:r>
            <a:r>
              <a:rPr lang="kk-KZ" dirty="0" smtClean="0"/>
              <a:t>қышқылға төзімді бактерия </a:t>
            </a:r>
            <a:r>
              <a:rPr dirty="0" smtClean="0"/>
              <a:t>-</a:t>
            </a:r>
            <a:r>
              <a:rPr b="1" i="1" dirty="0" smtClean="0"/>
              <a:t>Helicobacter </a:t>
            </a:r>
            <a:r>
              <a:rPr b="1" i="1" dirty="0"/>
              <a:t>pylori.</a:t>
            </a:r>
          </a:p>
        </p:txBody>
      </p:sp>
      <p:pic>
        <p:nvPicPr>
          <p:cNvPr id="174" name="sal25693_25_16" descr="sal25693_25_16"/>
          <p:cNvPicPr>
            <a:picLocks noChangeAspect="1"/>
          </p:cNvPicPr>
          <p:nvPr/>
        </p:nvPicPr>
        <p:blipFill>
          <a:blip r:embed="rId2">
            <a:extLst/>
          </a:blip>
          <a:stretch>
            <a:fillRect/>
          </a:stretch>
        </p:blipFill>
        <p:spPr>
          <a:xfrm>
            <a:off x="1127125" y="1182687"/>
            <a:ext cx="4889500" cy="2773365"/>
          </a:xfrm>
          <a:prstGeom prst="rect">
            <a:avLst/>
          </a:prstGeom>
          <a:ln w="12700">
            <a:miter lim="400000"/>
          </a:ln>
        </p:spPr>
      </p:pic>
      <p:sp>
        <p:nvSpPr>
          <p:cNvPr id="175" name="(a) Normal"/>
          <p:cNvSpPr txBox="1"/>
          <p:nvPr/>
        </p:nvSpPr>
        <p:spPr>
          <a:xfrm>
            <a:off x="1147761" y="3984624"/>
            <a:ext cx="891978"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400" b="1">
                <a:latin typeface="Arial"/>
                <a:ea typeface="Arial"/>
                <a:cs typeface="Arial"/>
                <a:sym typeface="Arial"/>
              </a:defRPr>
            </a:lvl1pPr>
          </a:lstStyle>
          <a:p>
            <a:r>
              <a:t>(a) Normal</a:t>
            </a:r>
          </a:p>
        </p:txBody>
      </p:sp>
      <p:sp>
        <p:nvSpPr>
          <p:cNvPr id="176" name="(b) Peptic ulcer"/>
          <p:cNvSpPr txBox="1"/>
          <p:nvPr/>
        </p:nvSpPr>
        <p:spPr>
          <a:xfrm>
            <a:off x="3714749" y="3984624"/>
            <a:ext cx="1297063"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400" b="1">
                <a:latin typeface="Arial"/>
                <a:ea typeface="Arial"/>
                <a:cs typeface="Arial"/>
                <a:sym typeface="Arial"/>
              </a:defRPr>
            </a:lvl1pPr>
          </a:lstStyle>
          <a:p>
            <a:r>
              <a:t>(b) Peptic ulcer</a:t>
            </a:r>
          </a:p>
        </p:txBody>
      </p:sp>
      <p:sp>
        <p:nvSpPr>
          <p:cNvPr id="177" name="CNR/SPL/Photo Researchers, Inc."/>
          <p:cNvSpPr txBox="1"/>
          <p:nvPr/>
        </p:nvSpPr>
        <p:spPr>
          <a:xfrm>
            <a:off x="2033585" y="4203699"/>
            <a:ext cx="2619379" cy="202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Arial"/>
                <a:ea typeface="Arial"/>
                <a:cs typeface="Arial"/>
                <a:sym typeface="Arial"/>
              </a:defRPr>
            </a:lvl1pPr>
          </a:lstStyle>
          <a:p>
            <a:r>
              <a:t>CNR/SPL/Photo Researchers, Inc.</a:t>
            </a:r>
          </a:p>
        </p:txBody>
      </p:sp>
      <p:sp>
        <p:nvSpPr>
          <p:cNvPr id="178" name="Copyright © The McGraw-Hill Companies, Inc. Permission required for reproduction or display."/>
          <p:cNvSpPr txBox="1"/>
          <p:nvPr/>
        </p:nvSpPr>
        <p:spPr>
          <a:xfrm>
            <a:off x="1879599" y="912767"/>
            <a:ext cx="3384552" cy="241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
                <a:latin typeface="Arial"/>
                <a:ea typeface="Arial"/>
                <a:cs typeface="Arial"/>
                <a:sym typeface="Arial"/>
              </a:defRPr>
            </a:lvl1pPr>
          </a:lstStyle>
          <a:p>
            <a:r>
              <a:t>Copyright © The McGraw-Hill Companies, Inc. Permission required for reproduction or display. Figure from: Saladin, Anatomy &amp; Physiology, McGraw Hill, 2018</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17</a:t>
            </a:fld>
            <a:endParaRPr/>
          </a:p>
        </p:txBody>
      </p:sp>
      <p:sp>
        <p:nvSpPr>
          <p:cNvPr id="181"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a:bodyPr>
          <a:lstStyle/>
          <a:p>
            <a:pPr defTabSz="474935">
              <a:defRPr sz="3100" b="1"/>
            </a:pPr>
            <a:r>
              <a:rPr lang="kk-KZ" dirty="0" smtClean="0"/>
              <a:t>Тексеру</a:t>
            </a:r>
            <a:r>
              <a:rPr dirty="0"/>
              <a:t/>
            </a:r>
            <a:br>
              <a:rPr dirty="0"/>
            </a:br>
            <a:endParaRPr dirty="0"/>
          </a:p>
        </p:txBody>
      </p:sp>
      <p:grpSp>
        <p:nvGrpSpPr>
          <p:cNvPr id="187" name="Group"/>
          <p:cNvGrpSpPr/>
          <p:nvPr/>
        </p:nvGrpSpPr>
        <p:grpSpPr>
          <a:xfrm>
            <a:off x="211127" y="104763"/>
            <a:ext cx="980377" cy="1007345"/>
            <a:chOff x="-1" y="-1"/>
            <a:chExt cx="980376" cy="1007344"/>
          </a:xfrm>
        </p:grpSpPr>
        <p:sp>
          <p:nvSpPr>
            <p:cNvPr id="182"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183"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186" name="Group"/>
            <p:cNvGrpSpPr/>
            <p:nvPr/>
          </p:nvGrpSpPr>
          <p:grpSpPr>
            <a:xfrm>
              <a:off x="142133" y="146025"/>
              <a:ext cx="696260" cy="715337"/>
              <a:chOff x="-1" y="0"/>
              <a:chExt cx="696259" cy="715336"/>
            </a:xfrm>
          </p:grpSpPr>
          <p:sp>
            <p:nvSpPr>
              <p:cNvPr id="184"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185"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188" name="Questions…"/>
          <p:cNvSpPr txBox="1"/>
          <p:nvPr/>
        </p:nvSpPr>
        <p:spPr>
          <a:xfrm>
            <a:off x="272653" y="1399193"/>
            <a:ext cx="8598694"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42900" indent="-342900" algn="just">
              <a:spcBef>
                <a:spcPts val="600"/>
              </a:spcBef>
              <a:buSzPct val="100000"/>
              <a:buChar char="•"/>
              <a:defRPr sz="2800">
                <a:latin typeface="Arial"/>
                <a:ea typeface="Arial"/>
                <a:cs typeface="Arial"/>
                <a:sym typeface="Arial"/>
              </a:defRPr>
            </a:pPr>
            <a:r>
              <a:rPr lang="ru-RU" b="1" dirty="0" err="1"/>
              <a:t>Сұрақтар</a:t>
            </a:r>
            <a:endParaRPr lang="ru-RU" b="1" dirty="0"/>
          </a:p>
          <a:p>
            <a:pPr marL="342900" indent="-342900" algn="just">
              <a:spcBef>
                <a:spcPts val="600"/>
              </a:spcBef>
              <a:buSzPct val="100000"/>
              <a:buChar char="•"/>
              <a:defRPr sz="2800">
                <a:latin typeface="Arial"/>
                <a:ea typeface="Arial"/>
                <a:cs typeface="Arial"/>
                <a:sym typeface="Arial"/>
              </a:defRPr>
            </a:pPr>
            <a:r>
              <a:rPr lang="ru-RU" b="1" dirty="0"/>
              <a:t>1. </a:t>
            </a:r>
            <a:r>
              <a:rPr lang="ru-RU" b="1" dirty="0" err="1"/>
              <a:t>Асқазан</a:t>
            </a:r>
            <a:r>
              <a:rPr lang="ru-RU" b="1" dirty="0"/>
              <a:t> </a:t>
            </a:r>
            <a:r>
              <a:rPr lang="ru-RU" b="1" dirty="0" err="1"/>
              <a:t>сөлінің</a:t>
            </a:r>
            <a:r>
              <a:rPr lang="ru-RU" b="1" dirty="0"/>
              <a:t> </a:t>
            </a:r>
            <a:r>
              <a:rPr lang="ru-RU" b="1" dirty="0" err="1"/>
              <a:t>келесі</a:t>
            </a:r>
            <a:r>
              <a:rPr lang="ru-RU" b="1" dirty="0"/>
              <a:t> </a:t>
            </a:r>
            <a:r>
              <a:rPr lang="ru-RU" b="1" dirty="0" err="1"/>
              <a:t>компоненттерінің</a:t>
            </a:r>
            <a:r>
              <a:rPr lang="ru-RU" b="1" dirty="0"/>
              <a:t> </a:t>
            </a:r>
            <a:r>
              <a:rPr lang="ru-RU" b="1" dirty="0" err="1"/>
              <a:t>қызметтерін</a:t>
            </a:r>
            <a:r>
              <a:rPr lang="ru-RU" b="1" dirty="0"/>
              <a:t> </a:t>
            </a:r>
            <a:r>
              <a:rPr lang="ru-RU" b="1" dirty="0" err="1"/>
              <a:t>сипаттаңыз</a:t>
            </a:r>
            <a:r>
              <a:rPr lang="ru-RU" b="1" dirty="0"/>
              <a:t>.</a:t>
            </a:r>
          </a:p>
          <a:p>
            <a:pPr marL="342900" indent="-342900" algn="just">
              <a:spcBef>
                <a:spcPts val="600"/>
              </a:spcBef>
              <a:buSzPct val="100000"/>
              <a:buChar char="•"/>
              <a:defRPr sz="2800">
                <a:latin typeface="Arial"/>
                <a:ea typeface="Arial"/>
                <a:cs typeface="Arial"/>
                <a:sym typeface="Arial"/>
              </a:defRPr>
            </a:pPr>
            <a:r>
              <a:rPr lang="ru-RU" dirty="0" err="1"/>
              <a:t>Тұз</a:t>
            </a:r>
            <a:r>
              <a:rPr lang="ru-RU" dirty="0"/>
              <a:t> </a:t>
            </a:r>
            <a:r>
              <a:rPr lang="ru-RU" dirty="0" err="1"/>
              <a:t>қышқылы</a:t>
            </a:r>
            <a:endParaRPr lang="ru-RU" dirty="0"/>
          </a:p>
          <a:p>
            <a:pPr marL="342900" indent="-342900" algn="just">
              <a:spcBef>
                <a:spcPts val="600"/>
              </a:spcBef>
              <a:buSzPct val="100000"/>
              <a:buChar char="•"/>
              <a:defRPr sz="2800">
                <a:latin typeface="Arial"/>
                <a:ea typeface="Arial"/>
                <a:cs typeface="Arial"/>
                <a:sym typeface="Arial"/>
              </a:defRPr>
            </a:pPr>
            <a:r>
              <a:rPr lang="ru-RU" dirty="0" err="1"/>
              <a:t>Пепсиноген</a:t>
            </a:r>
            <a:endParaRPr lang="ru-RU" dirty="0"/>
          </a:p>
          <a:p>
            <a:pPr marL="342900" indent="-342900" algn="just">
              <a:spcBef>
                <a:spcPts val="600"/>
              </a:spcBef>
              <a:buSzPct val="100000"/>
              <a:buChar char="•"/>
              <a:defRPr sz="2800">
                <a:latin typeface="Arial"/>
                <a:ea typeface="Arial"/>
                <a:cs typeface="Arial"/>
                <a:sym typeface="Arial"/>
              </a:defRPr>
            </a:pPr>
            <a:r>
              <a:rPr lang="ru-RU" dirty="0"/>
              <a:t>Пепсин</a:t>
            </a:r>
          </a:p>
          <a:p>
            <a:pPr marL="342900" indent="-342900" algn="just">
              <a:spcBef>
                <a:spcPts val="600"/>
              </a:spcBef>
              <a:buSzPct val="100000"/>
              <a:buChar char="•"/>
              <a:defRPr sz="2800">
                <a:latin typeface="Arial"/>
                <a:ea typeface="Arial"/>
                <a:cs typeface="Arial"/>
                <a:sym typeface="Arial"/>
              </a:defRPr>
            </a:pPr>
            <a:r>
              <a:rPr lang="ru-RU" dirty="0" err="1"/>
              <a:t>Ішкі</a:t>
            </a:r>
            <a:r>
              <a:rPr lang="ru-RU" dirty="0"/>
              <a:t> фактор</a:t>
            </a:r>
          </a:p>
          <a:p>
            <a:pPr marL="342900" indent="-342900" algn="just">
              <a:spcBef>
                <a:spcPts val="600"/>
              </a:spcBef>
              <a:buSzPct val="100000"/>
              <a:buChar char="•"/>
              <a:defRPr sz="2800">
                <a:latin typeface="Arial"/>
                <a:ea typeface="Arial"/>
                <a:cs typeface="Arial"/>
                <a:sym typeface="Arial"/>
              </a:defRPr>
            </a:pPr>
            <a:r>
              <a:rPr lang="ru-RU" dirty="0" err="1"/>
              <a:t>Асқазанның</a:t>
            </a:r>
            <a:r>
              <a:rPr lang="ru-RU" dirty="0"/>
              <a:t> липазы</a:t>
            </a:r>
          </a:p>
          <a:p>
            <a:pPr marL="342900" indent="-342900" algn="just">
              <a:spcBef>
                <a:spcPts val="600"/>
              </a:spcBef>
              <a:buSzPct val="100000"/>
              <a:buChar char="•"/>
              <a:defRPr sz="2800">
                <a:latin typeface="Arial"/>
                <a:ea typeface="Arial"/>
                <a:cs typeface="Arial"/>
                <a:sym typeface="Arial"/>
              </a:defRPr>
            </a:pPr>
            <a:r>
              <a:rPr lang="ru-RU" dirty="0" err="1"/>
              <a:t>Химиялық</a:t>
            </a:r>
            <a:r>
              <a:rPr lang="ru-RU" dirty="0"/>
              <a:t> </a:t>
            </a:r>
            <a:r>
              <a:rPr lang="ru-RU" dirty="0" err="1"/>
              <a:t>хабаршылар</a:t>
            </a:r>
            <a:endParaRPr dirty="0"/>
          </a:p>
        </p:txBody>
      </p:sp>
      <p:grpSp>
        <p:nvGrpSpPr>
          <p:cNvPr id="193" name="Group"/>
          <p:cNvGrpSpPr/>
          <p:nvPr/>
        </p:nvGrpSpPr>
        <p:grpSpPr>
          <a:xfrm>
            <a:off x="-74260" y="6205462"/>
            <a:ext cx="12248972" cy="755703"/>
            <a:chOff x="-1" y="0"/>
            <a:chExt cx="12248971" cy="755702"/>
          </a:xfrm>
        </p:grpSpPr>
        <p:sp>
          <p:nvSpPr>
            <p:cNvPr id="189"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190"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191"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192"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187"/>
                                        </p:tgtEl>
                                        <p:attrNameLst>
                                          <p:attrName>style.visibility</p:attrName>
                                        </p:attrNameLst>
                                      </p:cBhvr>
                                      <p:to>
                                        <p:strVal val="visible"/>
                                      </p:to>
                                    </p:set>
                                    <p:anim calcmode="lin" valueType="num">
                                      <p:cBhvr>
                                        <p:cTn id="7" dur="300" fill="hold"/>
                                        <p:tgtEl>
                                          <p:spTgt spid="187"/>
                                        </p:tgtEl>
                                        <p:attrNameLst>
                                          <p:attrName>ppt_w</p:attrName>
                                        </p:attrNameLst>
                                      </p:cBhvr>
                                      <p:tavLst>
                                        <p:tav tm="0">
                                          <p:val>
                                            <p:strVal val="4*#ppt_w"/>
                                          </p:val>
                                        </p:tav>
                                        <p:tav tm="100000">
                                          <p:val>
                                            <p:strVal val="#ppt_w"/>
                                          </p:val>
                                        </p:tav>
                                      </p:tavLst>
                                    </p:anim>
                                    <p:anim calcmode="lin" valueType="num">
                                      <p:cBhvr>
                                        <p:cTn id="8" dur="300" fill="hold"/>
                                        <p:tgtEl>
                                          <p:spTgt spid="18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18</a:t>
            </a:fld>
            <a:endParaRPr/>
          </a:p>
        </p:txBody>
      </p:sp>
      <p:sp>
        <p:nvSpPr>
          <p:cNvPr id="196" name="Production and Action of Pepsin"/>
          <p:cNvSpPr txBox="1">
            <a:spLocks noGrp="1"/>
          </p:cNvSpPr>
          <p:nvPr>
            <p:ph type="title" idx="4294967295"/>
          </p:nvPr>
        </p:nvSpPr>
        <p:spPr>
          <a:xfrm>
            <a:off x="76200" y="304800"/>
            <a:ext cx="8991600" cy="685800"/>
          </a:xfrm>
          <a:prstGeom prst="rect">
            <a:avLst/>
          </a:prstGeom>
        </p:spPr>
        <p:txBody>
          <a:bodyPr lIns="45718" tIns="45718" rIns="45718" bIns="45718" anchor="ctr">
            <a:normAutofit fontScale="90000"/>
          </a:bodyPr>
          <a:lstStyle>
            <a:lvl1pPr algn="ctr" defTabSz="877822">
              <a:defRPr sz="4200" b="1"/>
            </a:lvl1pPr>
          </a:lstStyle>
          <a:p>
            <a:r>
              <a:rPr lang="ru-RU" dirty="0" err="1"/>
              <a:t>Пепсиннің</a:t>
            </a:r>
            <a:r>
              <a:rPr lang="ru-RU" dirty="0"/>
              <a:t> </a:t>
            </a:r>
            <a:r>
              <a:rPr lang="ru-RU" dirty="0" err="1" smtClean="0"/>
              <a:t>өндірілуі</a:t>
            </a:r>
            <a:r>
              <a:rPr lang="ru-RU" dirty="0" smtClean="0"/>
              <a:t> </a:t>
            </a:r>
            <a:r>
              <a:rPr lang="ru-RU" dirty="0" err="1"/>
              <a:t>және</a:t>
            </a:r>
            <a:r>
              <a:rPr lang="ru-RU" dirty="0"/>
              <a:t> </a:t>
            </a:r>
            <a:r>
              <a:rPr lang="ru-RU" dirty="0" err="1" smtClean="0"/>
              <a:t>әсері</a:t>
            </a:r>
            <a:endParaRPr dirty="0"/>
          </a:p>
        </p:txBody>
      </p:sp>
      <p:sp>
        <p:nvSpPr>
          <p:cNvPr id="197" name="Figure 25.15"/>
          <p:cNvSpPr txBox="1"/>
          <p:nvPr/>
        </p:nvSpPr>
        <p:spPr>
          <a:xfrm>
            <a:off x="3428999" y="6272212"/>
            <a:ext cx="2049466" cy="412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300"/>
              </a:spcBef>
              <a:defRPr sz="2200">
                <a:latin typeface="Arial"/>
                <a:ea typeface="Arial"/>
                <a:cs typeface="Arial"/>
                <a:sym typeface="Arial"/>
              </a:defRPr>
            </a:lvl1pPr>
          </a:lstStyle>
          <a:p>
            <a:r>
              <a:t>Figure 25.15</a:t>
            </a:r>
          </a:p>
        </p:txBody>
      </p:sp>
      <p:pic>
        <p:nvPicPr>
          <p:cNvPr id="198" name="sal25693_25_15" descr="sal25693_25_15"/>
          <p:cNvPicPr>
            <a:picLocks noChangeAspect="1"/>
          </p:cNvPicPr>
          <p:nvPr/>
        </p:nvPicPr>
        <p:blipFill>
          <a:blip r:embed="rId2">
            <a:extLst/>
          </a:blip>
          <a:stretch>
            <a:fillRect/>
          </a:stretch>
        </p:blipFill>
        <p:spPr>
          <a:xfrm>
            <a:off x="82550" y="1254125"/>
            <a:ext cx="8890000" cy="4994275"/>
          </a:xfrm>
          <a:prstGeom prst="rect">
            <a:avLst/>
          </a:prstGeom>
          <a:ln w="12700">
            <a:miter lim="400000"/>
          </a:ln>
        </p:spPr>
      </p:pic>
      <p:sp>
        <p:nvSpPr>
          <p:cNvPr id="199" name="HCl"/>
          <p:cNvSpPr txBox="1"/>
          <p:nvPr/>
        </p:nvSpPr>
        <p:spPr>
          <a:xfrm>
            <a:off x="3752849" y="2787649"/>
            <a:ext cx="231417" cy="135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000" b="1">
                <a:latin typeface="Arial"/>
                <a:ea typeface="Arial"/>
                <a:cs typeface="Arial"/>
                <a:sym typeface="Arial"/>
              </a:defRPr>
            </a:lvl1pPr>
          </a:lstStyle>
          <a:p>
            <a:r>
              <a:t>HCl</a:t>
            </a:r>
          </a:p>
        </p:txBody>
      </p:sp>
      <p:sp>
        <p:nvSpPr>
          <p:cNvPr id="200" name="Parietal cell"/>
          <p:cNvSpPr txBox="1"/>
          <p:nvPr/>
        </p:nvSpPr>
        <p:spPr>
          <a:xfrm>
            <a:off x="2282825" y="2290760"/>
            <a:ext cx="718704" cy="135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000" b="1">
                <a:latin typeface="Arial"/>
                <a:ea typeface="Arial"/>
                <a:cs typeface="Arial"/>
                <a:sym typeface="Arial"/>
              </a:defRPr>
            </a:lvl1pPr>
          </a:lstStyle>
          <a:p>
            <a:r>
              <a:t>Parietal cell</a:t>
            </a:r>
          </a:p>
        </p:txBody>
      </p:sp>
      <p:sp>
        <p:nvSpPr>
          <p:cNvPr id="201" name="Chief cell"/>
          <p:cNvSpPr txBox="1"/>
          <p:nvPr/>
        </p:nvSpPr>
        <p:spPr>
          <a:xfrm>
            <a:off x="2282825" y="4424362"/>
            <a:ext cx="577317" cy="135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000" b="1">
                <a:latin typeface="Arial"/>
                <a:ea typeface="Arial"/>
                <a:cs typeface="Arial"/>
                <a:sym typeface="Arial"/>
              </a:defRPr>
            </a:lvl1pPr>
          </a:lstStyle>
          <a:p>
            <a:r>
              <a:t>Chief cell</a:t>
            </a:r>
          </a:p>
        </p:txBody>
      </p:sp>
      <p:sp>
        <p:nvSpPr>
          <p:cNvPr id="202" name="Gastric gland"/>
          <p:cNvSpPr txBox="1"/>
          <p:nvPr/>
        </p:nvSpPr>
        <p:spPr>
          <a:xfrm>
            <a:off x="1085850" y="5718174"/>
            <a:ext cx="824310" cy="135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000" b="1">
                <a:latin typeface="Arial"/>
                <a:ea typeface="Arial"/>
                <a:cs typeface="Arial"/>
                <a:sym typeface="Arial"/>
              </a:defRPr>
            </a:lvl1pPr>
          </a:lstStyle>
          <a:p>
            <a:r>
              <a:t>Gastric gland</a:t>
            </a:r>
          </a:p>
        </p:txBody>
      </p:sp>
      <p:sp>
        <p:nvSpPr>
          <p:cNvPr id="203" name="Pepsin (active enzyme)"/>
          <p:cNvSpPr txBox="1"/>
          <p:nvPr/>
        </p:nvSpPr>
        <p:spPr>
          <a:xfrm>
            <a:off x="6190598" y="3670300"/>
            <a:ext cx="958565" cy="275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lgn="ctr">
              <a:defRPr sz="1000" b="1">
                <a:latin typeface="Arial"/>
                <a:ea typeface="Arial"/>
                <a:cs typeface="Arial"/>
                <a:sym typeface="Arial"/>
              </a:defRPr>
            </a:pPr>
            <a:r>
              <a:t>Pepsin</a:t>
            </a:r>
            <a:br/>
            <a:r>
              <a:t>(active enzyme)</a:t>
            </a:r>
          </a:p>
        </p:txBody>
      </p:sp>
      <p:sp>
        <p:nvSpPr>
          <p:cNvPr id="204" name="Line"/>
          <p:cNvSpPr/>
          <p:nvPr/>
        </p:nvSpPr>
        <p:spPr>
          <a:xfrm>
            <a:off x="1741485" y="2379660"/>
            <a:ext cx="471490" cy="3619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734" y="0"/>
                </a:lnTo>
                <a:lnTo>
                  <a:pt x="21600" y="0"/>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205" name="Line"/>
          <p:cNvSpPr/>
          <p:nvPr/>
        </p:nvSpPr>
        <p:spPr>
          <a:xfrm>
            <a:off x="1752599" y="4003674"/>
            <a:ext cx="469901" cy="5048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114" y="21600"/>
                </a:lnTo>
                <a:lnTo>
                  <a:pt x="21600" y="21600"/>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206" name="Line"/>
          <p:cNvSpPr/>
          <p:nvPr/>
        </p:nvSpPr>
        <p:spPr>
          <a:xfrm>
            <a:off x="1731960" y="2370135"/>
            <a:ext cx="485778" cy="3619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283" y="0"/>
                </a:lnTo>
                <a:lnTo>
                  <a:pt x="21600" y="0"/>
                </a:lnTo>
              </a:path>
            </a:pathLst>
          </a:custGeom>
          <a:ln w="11113">
            <a:solidFill>
              <a:srgbClr val="000000"/>
            </a:solidFill>
          </a:ln>
        </p:spPr>
        <p:txBody>
          <a:bodyPr lIns="45718" tIns="45718" rIns="45718" bIns="45718"/>
          <a:lstStyle/>
          <a:p>
            <a:pPr>
              <a:defRPr sz="1800">
                <a:latin typeface="Arial"/>
                <a:ea typeface="Arial"/>
                <a:cs typeface="Arial"/>
                <a:sym typeface="Arial"/>
              </a:defRPr>
            </a:pPr>
            <a:endParaRPr/>
          </a:p>
        </p:txBody>
      </p:sp>
      <p:sp>
        <p:nvSpPr>
          <p:cNvPr id="207" name="Line"/>
          <p:cNvSpPr/>
          <p:nvPr/>
        </p:nvSpPr>
        <p:spPr>
          <a:xfrm>
            <a:off x="1731960" y="3994149"/>
            <a:ext cx="490540" cy="5175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097" y="21600"/>
                </a:lnTo>
                <a:lnTo>
                  <a:pt x="21600" y="21600"/>
                </a:lnTo>
              </a:path>
            </a:pathLst>
          </a:custGeom>
          <a:ln w="11113">
            <a:solidFill>
              <a:srgbClr val="000000"/>
            </a:solidFill>
          </a:ln>
        </p:spPr>
        <p:txBody>
          <a:bodyPr lIns="45718" tIns="45718" rIns="45718" bIns="45718"/>
          <a:lstStyle/>
          <a:p>
            <a:pPr>
              <a:defRPr sz="1800">
                <a:latin typeface="Arial"/>
                <a:ea typeface="Arial"/>
                <a:cs typeface="Arial"/>
                <a:sym typeface="Arial"/>
              </a:defRPr>
            </a:pPr>
            <a:endParaRPr/>
          </a:p>
        </p:txBody>
      </p:sp>
      <p:sp>
        <p:nvSpPr>
          <p:cNvPr id="208" name="Pepsinogen…"/>
          <p:cNvSpPr txBox="1"/>
          <p:nvPr/>
        </p:nvSpPr>
        <p:spPr>
          <a:xfrm>
            <a:off x="3514725" y="4424362"/>
            <a:ext cx="732471" cy="275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1000" b="1">
                <a:latin typeface="Arial"/>
                <a:ea typeface="Arial"/>
                <a:cs typeface="Arial"/>
                <a:sym typeface="Arial"/>
              </a:defRPr>
            </a:pPr>
            <a:r>
              <a:t>Pepsinogen</a:t>
            </a:r>
          </a:p>
          <a:p>
            <a:pPr>
              <a:defRPr sz="1000" b="1">
                <a:latin typeface="Arial"/>
                <a:ea typeface="Arial"/>
                <a:cs typeface="Arial"/>
                <a:sym typeface="Arial"/>
              </a:defRPr>
            </a:pPr>
            <a:r>
              <a:t>(zymogen)</a:t>
            </a:r>
          </a:p>
        </p:txBody>
      </p:sp>
      <p:sp>
        <p:nvSpPr>
          <p:cNvPr id="209" name="Removed…"/>
          <p:cNvSpPr txBox="1"/>
          <p:nvPr/>
        </p:nvSpPr>
        <p:spPr>
          <a:xfrm>
            <a:off x="5195001" y="2333625"/>
            <a:ext cx="584387" cy="275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lgn="ctr">
              <a:defRPr sz="1000" b="1">
                <a:latin typeface="Arial"/>
                <a:ea typeface="Arial"/>
                <a:cs typeface="Arial"/>
                <a:sym typeface="Arial"/>
              </a:defRPr>
            </a:pPr>
            <a:r>
              <a:t>Removed</a:t>
            </a:r>
          </a:p>
          <a:p>
            <a:pPr algn="ctr">
              <a:defRPr sz="1000" b="1">
                <a:latin typeface="Arial"/>
                <a:ea typeface="Arial"/>
                <a:cs typeface="Arial"/>
                <a:sym typeface="Arial"/>
              </a:defRPr>
            </a:pPr>
            <a:r>
              <a:t>peptide</a:t>
            </a:r>
          </a:p>
        </p:txBody>
      </p:sp>
      <p:sp>
        <p:nvSpPr>
          <p:cNvPr id="210" name="Dietary…"/>
          <p:cNvSpPr txBox="1"/>
          <p:nvPr/>
        </p:nvSpPr>
        <p:spPr>
          <a:xfrm>
            <a:off x="7938620" y="2333625"/>
            <a:ext cx="513694" cy="275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lgn="ctr">
              <a:defRPr sz="1000" b="1">
                <a:latin typeface="Arial"/>
                <a:ea typeface="Arial"/>
                <a:cs typeface="Arial"/>
                <a:sym typeface="Arial"/>
              </a:defRPr>
            </a:pPr>
            <a:r>
              <a:t>Dietary</a:t>
            </a:r>
          </a:p>
          <a:p>
            <a:pPr algn="ctr">
              <a:defRPr sz="1000" b="1">
                <a:latin typeface="Arial"/>
                <a:ea typeface="Arial"/>
                <a:cs typeface="Arial"/>
                <a:sym typeface="Arial"/>
              </a:defRPr>
            </a:pPr>
            <a:r>
              <a:t>proteins</a:t>
            </a:r>
          </a:p>
        </p:txBody>
      </p:sp>
      <p:sp>
        <p:nvSpPr>
          <p:cNvPr id="211" name="Partially digested…"/>
          <p:cNvSpPr txBox="1"/>
          <p:nvPr/>
        </p:nvSpPr>
        <p:spPr>
          <a:xfrm>
            <a:off x="7568040" y="4918075"/>
            <a:ext cx="1064358" cy="275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lgn="ctr">
              <a:defRPr sz="1000" b="1">
                <a:latin typeface="Arial"/>
                <a:ea typeface="Arial"/>
                <a:cs typeface="Arial"/>
                <a:sym typeface="Arial"/>
              </a:defRPr>
            </a:pPr>
            <a:r>
              <a:t>Partially digested</a:t>
            </a:r>
          </a:p>
          <a:p>
            <a:pPr algn="ctr">
              <a:defRPr sz="1000" b="1">
                <a:latin typeface="Arial"/>
                <a:ea typeface="Arial"/>
                <a:cs typeface="Arial"/>
                <a:sym typeface="Arial"/>
              </a:defRPr>
            </a:pPr>
            <a:r>
              <a:t>protein</a:t>
            </a:r>
          </a:p>
        </p:txBody>
      </p:sp>
      <p:sp>
        <p:nvSpPr>
          <p:cNvPr id="212" name="Copyright © The McGraw-Hill Companies, Inc. Permission required for reproduction or display."/>
          <p:cNvSpPr txBox="1"/>
          <p:nvPr/>
        </p:nvSpPr>
        <p:spPr>
          <a:xfrm>
            <a:off x="2616199" y="1045138"/>
            <a:ext cx="4035626" cy="241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
                <a:latin typeface="Arial"/>
                <a:ea typeface="Arial"/>
                <a:cs typeface="Arial"/>
                <a:sym typeface="Arial"/>
              </a:defRPr>
            </a:lvl1pPr>
          </a:lstStyle>
          <a:p>
            <a:r>
              <a:t>Copyright © The McGraw-Hill Companies, Inc. Permission required for reproduction or display. Figure from: Saladin, Anatomy &amp; Physiology, McGraw Hill, 2018</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19</a:t>
            </a:fld>
            <a:endParaRPr/>
          </a:p>
        </p:txBody>
      </p:sp>
      <p:sp>
        <p:nvSpPr>
          <p:cNvPr id="215" name="Gastric Motility"/>
          <p:cNvSpPr txBox="1">
            <a:spLocks noGrp="1"/>
          </p:cNvSpPr>
          <p:nvPr>
            <p:ph type="title" idx="4294967295"/>
          </p:nvPr>
        </p:nvSpPr>
        <p:spPr>
          <a:xfrm>
            <a:off x="-2" y="0"/>
            <a:ext cx="9144004" cy="944563"/>
          </a:xfrm>
          <a:prstGeom prst="rect">
            <a:avLst/>
          </a:prstGeom>
        </p:spPr>
        <p:txBody>
          <a:bodyPr lIns="45718" tIns="45718" rIns="45718" bIns="45718" anchor="ctr">
            <a:normAutofit fontScale="90000"/>
          </a:bodyPr>
          <a:lstStyle>
            <a:lvl1pPr algn="ctr" defTabSz="914400">
              <a:defRPr sz="4400" b="1"/>
            </a:lvl1pPr>
          </a:lstStyle>
          <a:p>
            <a:r>
              <a:rPr lang="kk-KZ" dirty="0" smtClean="0"/>
              <a:t>Асқазанның моторикасы</a:t>
            </a:r>
            <a:r>
              <a:rPr lang="ru-RU" dirty="0" smtClean="0"/>
              <a:t>(</a:t>
            </a:r>
            <a:r>
              <a:rPr lang="kk-KZ" dirty="0" smtClean="0"/>
              <a:t>қозғалғыштығы</a:t>
            </a:r>
            <a:r>
              <a:rPr lang="ru-RU" dirty="0" smtClean="0"/>
              <a:t>)</a:t>
            </a:r>
            <a:endParaRPr dirty="0"/>
          </a:p>
        </p:txBody>
      </p:sp>
      <p:sp>
        <p:nvSpPr>
          <p:cNvPr id="216" name="swallowing center of medulla oblongata signals stomach to relax…"/>
          <p:cNvSpPr txBox="1">
            <a:spLocks noGrp="1"/>
          </p:cNvSpPr>
          <p:nvPr>
            <p:ph type="body" idx="4294967295"/>
          </p:nvPr>
        </p:nvSpPr>
        <p:spPr>
          <a:xfrm>
            <a:off x="350836" y="1036635"/>
            <a:ext cx="8351840" cy="5562605"/>
          </a:xfrm>
          <a:prstGeom prst="rect">
            <a:avLst/>
          </a:prstGeom>
        </p:spPr>
        <p:txBody>
          <a:bodyPr lIns="45718" tIns="45718" rIns="45718" bIns="45718"/>
          <a:lstStyle/>
          <a:p>
            <a:pPr marL="342900" indent="-342900" defTabSz="914400">
              <a:lnSpc>
                <a:spcPct val="100000"/>
              </a:lnSpc>
              <a:spcBef>
                <a:spcPts val="500"/>
              </a:spcBef>
              <a:buChar char="•"/>
              <a:defRPr>
                <a:solidFill>
                  <a:srgbClr val="000000"/>
                </a:solidFill>
              </a:defRPr>
            </a:pPr>
            <a:r>
              <a:rPr lang="ru-RU" dirty="0" err="1"/>
              <a:t>тамақты</a:t>
            </a:r>
            <a:r>
              <a:rPr lang="ru-RU" dirty="0"/>
              <a:t> </a:t>
            </a:r>
            <a:r>
              <a:rPr lang="ru-RU" dirty="0" err="1"/>
              <a:t>жұту</a:t>
            </a:r>
            <a:endParaRPr lang="ru-RU" dirty="0"/>
          </a:p>
          <a:p>
            <a:pPr marL="342900" indent="-342900" defTabSz="914400">
              <a:lnSpc>
                <a:spcPct val="100000"/>
              </a:lnSpc>
              <a:spcBef>
                <a:spcPts val="500"/>
              </a:spcBef>
              <a:buChar char="•"/>
              <a:defRPr>
                <a:solidFill>
                  <a:srgbClr val="000000"/>
                </a:solidFill>
              </a:defRPr>
            </a:pPr>
            <a:r>
              <a:rPr lang="ru-RU" dirty="0" err="1"/>
              <a:t>жұтқыншақтағы</a:t>
            </a:r>
            <a:r>
              <a:rPr lang="ru-RU" dirty="0"/>
              <a:t> </a:t>
            </a:r>
            <a:r>
              <a:rPr lang="ru-RU" dirty="0" err="1"/>
              <a:t>механорецепторлар</a:t>
            </a:r>
            <a:endParaRPr lang="ru-RU" dirty="0"/>
          </a:p>
          <a:p>
            <a:pPr marL="342900" indent="-342900" defTabSz="914400">
              <a:lnSpc>
                <a:spcPct val="100000"/>
              </a:lnSpc>
              <a:spcBef>
                <a:spcPts val="500"/>
              </a:spcBef>
              <a:buChar char="•"/>
              <a:defRPr>
                <a:solidFill>
                  <a:srgbClr val="000000"/>
                </a:solidFill>
              </a:defRPr>
            </a:pPr>
            <a:r>
              <a:rPr lang="ru-RU" dirty="0" err="1"/>
              <a:t>медулла</a:t>
            </a:r>
            <a:r>
              <a:rPr lang="ru-RU" dirty="0"/>
              <a:t> </a:t>
            </a:r>
            <a:r>
              <a:rPr lang="ru-RU" dirty="0" err="1"/>
              <a:t>облонгата</a:t>
            </a:r>
            <a:r>
              <a:rPr lang="ru-RU" dirty="0"/>
              <a:t>.</a:t>
            </a:r>
          </a:p>
          <a:p>
            <a:pPr marL="342900" indent="-342900" defTabSz="914400">
              <a:lnSpc>
                <a:spcPct val="100000"/>
              </a:lnSpc>
              <a:spcBef>
                <a:spcPts val="500"/>
              </a:spcBef>
              <a:buChar char="•"/>
              <a:defRPr>
                <a:solidFill>
                  <a:srgbClr val="000000"/>
                </a:solidFill>
              </a:defRPr>
            </a:pPr>
            <a:r>
              <a:rPr lang="ru-RU" dirty="0" err="1" smtClean="0"/>
              <a:t>Асқазанның</a:t>
            </a:r>
            <a:r>
              <a:rPr lang="ru-RU" dirty="0" smtClean="0"/>
              <a:t> </a:t>
            </a:r>
            <a:r>
              <a:rPr lang="ru-RU" dirty="0" err="1" smtClean="0"/>
              <a:t>кезбе</a:t>
            </a:r>
            <a:r>
              <a:rPr lang="ru-RU" dirty="0" smtClean="0"/>
              <a:t> </a:t>
            </a:r>
            <a:r>
              <a:rPr lang="ru-RU" dirty="0" err="1" smtClean="0"/>
              <a:t>жүйкесі</a:t>
            </a:r>
            <a:r>
              <a:rPr lang="ru-RU" dirty="0" smtClean="0"/>
              <a:t>.</a:t>
            </a:r>
            <a:endParaRPr lang="ru-RU" dirty="0"/>
          </a:p>
          <a:p>
            <a:pPr marL="342900" indent="-342900" defTabSz="914400">
              <a:lnSpc>
                <a:spcPct val="100000"/>
              </a:lnSpc>
              <a:spcBef>
                <a:spcPts val="500"/>
              </a:spcBef>
              <a:buChar char="•"/>
              <a:defRPr>
                <a:solidFill>
                  <a:srgbClr val="000000"/>
                </a:solidFill>
              </a:defRPr>
            </a:pPr>
            <a:r>
              <a:rPr lang="ru-RU" dirty="0" err="1"/>
              <a:t>рецептивті-релаксациялық</a:t>
            </a:r>
            <a:r>
              <a:rPr lang="ru-RU" dirty="0"/>
              <a:t> </a:t>
            </a:r>
            <a:r>
              <a:rPr lang="ru-RU" dirty="0" err="1"/>
              <a:t>жауап</a:t>
            </a:r>
            <a:endParaRPr lang="ru-RU" dirty="0"/>
          </a:p>
          <a:p>
            <a:pPr marL="342900" indent="-342900" defTabSz="914400">
              <a:lnSpc>
                <a:spcPct val="100000"/>
              </a:lnSpc>
              <a:spcBef>
                <a:spcPts val="500"/>
              </a:spcBef>
              <a:buChar char="•"/>
              <a:defRPr>
                <a:solidFill>
                  <a:srgbClr val="000000"/>
                </a:solidFill>
              </a:defRPr>
            </a:pPr>
            <a:endParaRPr lang="ru-RU" dirty="0"/>
          </a:p>
          <a:p>
            <a:pPr marL="342900" indent="-342900" defTabSz="914400">
              <a:lnSpc>
                <a:spcPct val="100000"/>
              </a:lnSpc>
              <a:spcBef>
                <a:spcPts val="500"/>
              </a:spcBef>
              <a:buChar char="•"/>
              <a:defRPr>
                <a:solidFill>
                  <a:srgbClr val="000000"/>
                </a:solidFill>
              </a:defRPr>
            </a:pPr>
            <a:r>
              <a:rPr lang="ru-RU" dirty="0" err="1"/>
              <a:t>бұлшықеттің</a:t>
            </a:r>
            <a:r>
              <a:rPr lang="ru-RU" dirty="0"/>
              <a:t> </a:t>
            </a:r>
            <a:r>
              <a:rPr lang="ru-RU" dirty="0" err="1"/>
              <a:t>сыртқы</a:t>
            </a:r>
            <a:r>
              <a:rPr lang="ru-RU" dirty="0"/>
              <a:t> </a:t>
            </a:r>
            <a:r>
              <a:rPr lang="ru-RU" dirty="0" err="1"/>
              <a:t>қабатының</a:t>
            </a:r>
            <a:r>
              <a:rPr lang="ru-RU" dirty="0"/>
              <a:t> </a:t>
            </a:r>
            <a:r>
              <a:rPr lang="ru-RU" dirty="0" err="1"/>
              <a:t>бойлық</a:t>
            </a:r>
            <a:r>
              <a:rPr lang="ru-RU" dirty="0"/>
              <a:t> </a:t>
            </a:r>
            <a:r>
              <a:rPr lang="ru-RU" dirty="0" err="1"/>
              <a:t>қабатында</a:t>
            </a:r>
            <a:r>
              <a:rPr lang="ru-RU" dirty="0"/>
              <a:t> кардиостимулятор </a:t>
            </a:r>
            <a:r>
              <a:rPr lang="ru-RU" dirty="0" err="1"/>
              <a:t>жасушалары</a:t>
            </a:r>
            <a:r>
              <a:rPr lang="ru-RU" dirty="0"/>
              <a:t> </a:t>
            </a:r>
            <a:r>
              <a:rPr lang="ru-RU" dirty="0" err="1"/>
              <a:t>басқаратын</a:t>
            </a:r>
            <a:r>
              <a:rPr lang="ru-RU" dirty="0"/>
              <a:t> </a:t>
            </a:r>
            <a:r>
              <a:rPr lang="ru-RU" dirty="0" err="1"/>
              <a:t>перистальтикалық</a:t>
            </a:r>
            <a:r>
              <a:rPr lang="ru-RU" dirty="0"/>
              <a:t> </a:t>
            </a:r>
            <a:r>
              <a:rPr lang="ru-RU" dirty="0" err="1"/>
              <a:t>жиырылу</a:t>
            </a:r>
            <a:r>
              <a:rPr lang="ru-RU" dirty="0"/>
              <a:t> </a:t>
            </a:r>
            <a:r>
              <a:rPr lang="ru-RU" dirty="0" err="1"/>
              <a:t>ырғағы</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p:cNvSpPr/>
          <p:nvPr/>
        </p:nvSpPr>
        <p:spPr>
          <a:xfrm>
            <a:off x="-4175" y="2344559"/>
            <a:ext cx="9152350" cy="2168889"/>
          </a:xfrm>
          <a:prstGeom prst="rect">
            <a:avLst/>
          </a:prstGeom>
          <a:solidFill>
            <a:srgbClr val="18376A"/>
          </a:solid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endParaRPr/>
          </a:p>
        </p:txBody>
      </p:sp>
      <p:sp>
        <p:nvSpPr>
          <p:cNvPr id="46" name="PART II"/>
          <p:cNvSpPr txBox="1"/>
          <p:nvPr/>
        </p:nvSpPr>
        <p:spPr>
          <a:xfrm>
            <a:off x="2230901" y="2268902"/>
            <a:ext cx="4012394" cy="1499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38" tIns="38138" rIns="38138" bIns="38138" anchor="ctr">
            <a:spAutoFit/>
          </a:bodyPr>
          <a:lstStyle>
            <a:lvl1pPr marL="403278" indent="-403278">
              <a:lnSpc>
                <a:spcPct val="150000"/>
              </a:lnSpc>
              <a:spcBef>
                <a:spcPts val="1500"/>
              </a:spcBef>
              <a:buSzPct val="100000"/>
              <a:buChar char="◆"/>
              <a:defRPr sz="7000" b="1">
                <a:solidFill>
                  <a:srgbClr val="F1F1F1"/>
                </a:solidFill>
                <a:latin typeface="Times New Roman"/>
                <a:ea typeface="Times New Roman"/>
                <a:cs typeface="Times New Roman"/>
                <a:sym typeface="Times New Roman"/>
              </a:defRPr>
            </a:lvl1pPr>
          </a:lstStyle>
          <a:p>
            <a:r>
              <a:rPr dirty="0" smtClean="0"/>
              <a:t>II</a:t>
            </a:r>
            <a:r>
              <a:rPr lang="kk-KZ" dirty="0" smtClean="0"/>
              <a:t> бөлім</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pus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Digestion and Absorption"/>
          <p:cNvSpPr txBox="1">
            <a:spLocks noGrp="1"/>
          </p:cNvSpPr>
          <p:nvPr>
            <p:ph type="title" idx="4294967295"/>
          </p:nvPr>
        </p:nvSpPr>
        <p:spPr>
          <a:xfrm>
            <a:off x="-2" y="441323"/>
            <a:ext cx="9144004" cy="1143005"/>
          </a:xfrm>
          <a:prstGeom prst="rect">
            <a:avLst/>
          </a:prstGeom>
        </p:spPr>
        <p:txBody>
          <a:bodyPr lIns="45718" tIns="45718" rIns="45718" bIns="45718" anchor="ctr"/>
          <a:lstStyle>
            <a:lvl1pPr algn="ctr" defTabSz="914400">
              <a:defRPr sz="4400" b="1"/>
            </a:lvl1pPr>
          </a:lstStyle>
          <a:p>
            <a:r>
              <a:rPr lang="ru-RU" dirty="0" err="1"/>
              <a:t>Асқорыту</a:t>
            </a:r>
            <a:r>
              <a:rPr lang="ru-RU" dirty="0"/>
              <a:t> </a:t>
            </a:r>
            <a:r>
              <a:rPr lang="ru-RU" dirty="0" err="1"/>
              <a:t>және</a:t>
            </a:r>
            <a:r>
              <a:rPr lang="ru-RU" dirty="0"/>
              <a:t> </a:t>
            </a:r>
            <a:r>
              <a:rPr lang="ru-RU" dirty="0" err="1"/>
              <a:t>сіңіру</a:t>
            </a:r>
            <a:endParaRPr dirty="0"/>
          </a:p>
        </p:txBody>
      </p:sp>
      <p:sp>
        <p:nvSpPr>
          <p:cNvPr id="219" name="salivary and gastric enzymes partially digest protein and lesser amounts of starch and fat in the stomach…"/>
          <p:cNvSpPr txBox="1">
            <a:spLocks noGrp="1"/>
          </p:cNvSpPr>
          <p:nvPr>
            <p:ph type="body" idx="4294967295"/>
          </p:nvPr>
        </p:nvSpPr>
        <p:spPr>
          <a:xfrm>
            <a:off x="334961" y="1874836"/>
            <a:ext cx="8351840" cy="4983165"/>
          </a:xfrm>
          <a:prstGeom prst="rect">
            <a:avLst/>
          </a:prstGeom>
        </p:spPr>
        <p:txBody>
          <a:bodyPr lIns="45718" tIns="45718" rIns="45718" bIns="45718"/>
          <a:lstStyle/>
          <a:p>
            <a:pPr marL="342900" indent="-342900" defTabSz="914400">
              <a:lnSpc>
                <a:spcPct val="100000"/>
              </a:lnSpc>
              <a:spcBef>
                <a:spcPts val="500"/>
              </a:spcBef>
              <a:buChar char="•"/>
              <a:defRPr>
                <a:solidFill>
                  <a:srgbClr val="000000"/>
                </a:solidFill>
              </a:defRPr>
            </a:pPr>
            <a:r>
              <a:rPr lang="ru-RU" dirty="0" err="1"/>
              <a:t>сілекей</a:t>
            </a:r>
            <a:r>
              <a:rPr lang="ru-RU" dirty="0"/>
              <a:t> </a:t>
            </a:r>
            <a:r>
              <a:rPr lang="ru-RU" dirty="0" err="1"/>
              <a:t>және</a:t>
            </a:r>
            <a:r>
              <a:rPr lang="ru-RU" dirty="0"/>
              <a:t> </a:t>
            </a:r>
            <a:r>
              <a:rPr lang="ru-RU" dirty="0" err="1"/>
              <a:t>асқазан</a:t>
            </a:r>
            <a:r>
              <a:rPr lang="ru-RU" dirty="0"/>
              <a:t> </a:t>
            </a:r>
            <a:r>
              <a:rPr lang="ru-RU" dirty="0" err="1"/>
              <a:t>ферменттері</a:t>
            </a:r>
            <a:r>
              <a:rPr lang="ru-RU" dirty="0"/>
              <a:t> </a:t>
            </a:r>
            <a:r>
              <a:rPr lang="ru-RU" dirty="0" err="1"/>
              <a:t>ақуызды</a:t>
            </a:r>
            <a:r>
              <a:rPr lang="ru-RU" dirty="0"/>
              <a:t> </a:t>
            </a:r>
            <a:r>
              <a:rPr lang="ru-RU" dirty="0" err="1"/>
              <a:t>және</a:t>
            </a:r>
            <a:r>
              <a:rPr lang="ru-RU" dirty="0"/>
              <a:t> </a:t>
            </a:r>
            <a:r>
              <a:rPr lang="ru-RU" dirty="0" err="1"/>
              <a:t>асқазандағы</a:t>
            </a:r>
            <a:r>
              <a:rPr lang="ru-RU" dirty="0"/>
              <a:t> аз </a:t>
            </a:r>
            <a:r>
              <a:rPr lang="ru-RU" dirty="0" err="1"/>
              <a:t>мөлшерде</a:t>
            </a:r>
            <a:r>
              <a:rPr lang="ru-RU" dirty="0"/>
              <a:t> крахмал мен </a:t>
            </a:r>
            <a:r>
              <a:rPr lang="ru-RU" dirty="0" err="1"/>
              <a:t>майды</a:t>
            </a:r>
            <a:r>
              <a:rPr lang="ru-RU" dirty="0"/>
              <a:t> </a:t>
            </a:r>
            <a:r>
              <a:rPr lang="ru-RU" dirty="0" err="1" smtClean="0"/>
              <a:t>сіңіреді</a:t>
            </a:r>
            <a:endParaRPr dirty="0"/>
          </a:p>
          <a:p>
            <a:pPr marL="342900" indent="-342900" defTabSz="914400">
              <a:lnSpc>
                <a:spcPct val="100000"/>
              </a:lnSpc>
              <a:spcBef>
                <a:spcPts val="700"/>
              </a:spcBef>
              <a:buChar char="•"/>
              <a:defRPr sz="1000">
                <a:solidFill>
                  <a:srgbClr val="000000"/>
                </a:solidFill>
              </a:defRPr>
            </a:pPr>
            <a:endParaRPr dirty="0"/>
          </a:p>
          <a:p>
            <a:pPr marL="342900" indent="-342900" defTabSz="914400">
              <a:lnSpc>
                <a:spcPct val="100000"/>
              </a:lnSpc>
              <a:spcBef>
                <a:spcPts val="500"/>
              </a:spcBef>
              <a:buChar char="•"/>
              <a:defRPr b="1">
                <a:solidFill>
                  <a:srgbClr val="000000"/>
                </a:solidFill>
              </a:defRPr>
            </a:pPr>
            <a:r>
              <a:rPr lang="ru-RU" dirty="0" err="1"/>
              <a:t>көптеген</a:t>
            </a:r>
            <a:r>
              <a:rPr lang="ru-RU" dirty="0"/>
              <a:t> </a:t>
            </a:r>
            <a:r>
              <a:rPr lang="ru-RU" dirty="0" err="1"/>
              <a:t>асқорыту</a:t>
            </a:r>
            <a:r>
              <a:rPr lang="ru-RU" dirty="0"/>
              <a:t> </a:t>
            </a:r>
            <a:r>
              <a:rPr lang="ru-RU" dirty="0" err="1"/>
              <a:t>және</a:t>
            </a:r>
            <a:r>
              <a:rPr lang="ru-RU" dirty="0"/>
              <a:t> </a:t>
            </a:r>
            <a:r>
              <a:rPr lang="ru-RU" dirty="0" err="1"/>
              <a:t>барлық</a:t>
            </a:r>
            <a:r>
              <a:rPr lang="ru-RU" dirty="0"/>
              <a:t> </a:t>
            </a:r>
            <a:r>
              <a:rPr lang="ru-RU" dirty="0" err="1"/>
              <a:t>дерлік</a:t>
            </a:r>
            <a:r>
              <a:rPr lang="ru-RU" dirty="0"/>
              <a:t> </a:t>
            </a:r>
            <a:r>
              <a:rPr lang="ru-RU" dirty="0" err="1"/>
              <a:t>сіңу</a:t>
            </a:r>
            <a:r>
              <a:rPr lang="ru-RU" dirty="0"/>
              <a:t> </a:t>
            </a:r>
            <a:r>
              <a:rPr lang="ru-RU" dirty="0" err="1" smtClean="0"/>
              <a:t>тамақ</a:t>
            </a:r>
            <a:r>
              <a:rPr lang="ru-RU" dirty="0" smtClean="0"/>
              <a:t> </a:t>
            </a:r>
            <a:r>
              <a:rPr lang="ru-RU" dirty="0" err="1" smtClean="0"/>
              <a:t>аш</a:t>
            </a:r>
            <a:r>
              <a:rPr lang="ru-RU" dirty="0" smtClean="0"/>
              <a:t> </a:t>
            </a:r>
            <a:r>
              <a:rPr lang="ru-RU" dirty="0" err="1"/>
              <a:t>ішекке</a:t>
            </a:r>
            <a:r>
              <a:rPr lang="ru-RU" dirty="0"/>
              <a:t> </a:t>
            </a:r>
            <a:r>
              <a:rPr lang="ru-RU" dirty="0" err="1"/>
              <a:t>өткеннен</a:t>
            </a:r>
            <a:r>
              <a:rPr lang="ru-RU" dirty="0"/>
              <a:t> </a:t>
            </a:r>
            <a:r>
              <a:rPr lang="ru-RU" dirty="0" err="1"/>
              <a:t>кейін</a:t>
            </a:r>
            <a:r>
              <a:rPr lang="ru-RU" dirty="0"/>
              <a:t> </a:t>
            </a:r>
            <a:r>
              <a:rPr lang="ru-RU" dirty="0" err="1"/>
              <a:t>пайда</a:t>
            </a:r>
            <a:r>
              <a:rPr lang="ru-RU" dirty="0"/>
              <a:t> </a:t>
            </a:r>
            <a:r>
              <a:rPr lang="ru-RU" dirty="0" err="1" smtClean="0"/>
              <a:t>болады</a:t>
            </a:r>
            <a:endParaRPr dirty="0"/>
          </a:p>
          <a:p>
            <a:pPr marL="342900" indent="-342900" defTabSz="914400">
              <a:lnSpc>
                <a:spcPct val="100000"/>
              </a:lnSpc>
              <a:spcBef>
                <a:spcPts val="700"/>
              </a:spcBef>
              <a:buChar char="•"/>
              <a:defRPr sz="1000">
                <a:solidFill>
                  <a:srgbClr val="000000"/>
                </a:solidFill>
              </a:defRPr>
            </a:pPr>
            <a:endParaRPr dirty="0"/>
          </a:p>
          <a:p>
            <a:pPr marL="342900" indent="-342900" defTabSz="914400">
              <a:lnSpc>
                <a:spcPct val="100000"/>
              </a:lnSpc>
              <a:spcBef>
                <a:spcPts val="500"/>
              </a:spcBef>
              <a:buChar char="•"/>
              <a:defRPr>
                <a:solidFill>
                  <a:srgbClr val="000000"/>
                </a:solidFill>
              </a:defRPr>
            </a:pPr>
            <a:r>
              <a:rPr lang="ru-RU" dirty="0" err="1"/>
              <a:t>асқазан</a:t>
            </a:r>
            <a:r>
              <a:rPr lang="ru-RU" dirty="0"/>
              <a:t> </a:t>
            </a:r>
            <a:r>
              <a:rPr lang="ru-RU" dirty="0" err="1"/>
              <a:t>ешқандай</a:t>
            </a:r>
            <a:r>
              <a:rPr lang="ru-RU" dirty="0"/>
              <a:t> </a:t>
            </a:r>
            <a:r>
              <a:rPr lang="ru-RU" dirty="0" err="1"/>
              <a:t>қоректік</a:t>
            </a:r>
            <a:r>
              <a:rPr lang="ru-RU" dirty="0"/>
              <a:t> </a:t>
            </a:r>
            <a:r>
              <a:rPr lang="ru-RU" dirty="0" err="1"/>
              <a:t>заттарды</a:t>
            </a:r>
            <a:r>
              <a:rPr lang="ru-RU" dirty="0"/>
              <a:t> </a:t>
            </a:r>
            <a:r>
              <a:rPr lang="ru-RU" dirty="0" err="1"/>
              <a:t>сіңірмейді</a:t>
            </a:r>
            <a:endParaRPr lang="ru-RU" dirty="0"/>
          </a:p>
          <a:p>
            <a:pPr marL="0" indent="0" defTabSz="914400">
              <a:lnSpc>
                <a:spcPct val="100000"/>
              </a:lnSpc>
              <a:spcBef>
                <a:spcPts val="500"/>
              </a:spcBef>
              <a:buNone/>
              <a:defRPr>
                <a:solidFill>
                  <a:srgbClr val="000000"/>
                </a:solidFill>
              </a:defRPr>
            </a:pPr>
            <a:r>
              <a:rPr lang="ru-RU" dirty="0" smtClean="0"/>
              <a:t>-  аспирин</a:t>
            </a:r>
            <a:endParaRPr lang="ru-RU" dirty="0"/>
          </a:p>
          <a:p>
            <a:pPr marL="0" indent="0" defTabSz="914400">
              <a:lnSpc>
                <a:spcPct val="100000"/>
              </a:lnSpc>
              <a:spcBef>
                <a:spcPts val="500"/>
              </a:spcBef>
              <a:buNone/>
              <a:defRPr>
                <a:solidFill>
                  <a:srgbClr val="000000"/>
                </a:solidFill>
              </a:defRPr>
            </a:pPr>
            <a:r>
              <a:rPr lang="ru-RU" dirty="0" smtClean="0"/>
              <a:t>-  </a:t>
            </a:r>
            <a:r>
              <a:rPr lang="ru-RU" dirty="0" err="1" smtClean="0"/>
              <a:t>кейбір</a:t>
            </a:r>
            <a:r>
              <a:rPr lang="ru-RU" dirty="0" smtClean="0"/>
              <a:t> </a:t>
            </a:r>
            <a:r>
              <a:rPr lang="ru-RU" dirty="0" err="1"/>
              <a:t>липидтерде</a:t>
            </a:r>
            <a:r>
              <a:rPr lang="ru-RU" dirty="0"/>
              <a:t> </a:t>
            </a:r>
            <a:r>
              <a:rPr lang="ru-RU" dirty="0" err="1"/>
              <a:t>еритін</a:t>
            </a:r>
            <a:r>
              <a:rPr lang="ru-RU" dirty="0"/>
              <a:t> </a:t>
            </a:r>
            <a:r>
              <a:rPr lang="ru-RU" dirty="0" err="1" smtClean="0"/>
              <a:t>дәрілер</a:t>
            </a:r>
            <a:endParaRPr dirty="0"/>
          </a:p>
        </p:txBody>
      </p:sp>
      <p:sp>
        <p:nvSpPr>
          <p:cNvPr id="220"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21</a:t>
            </a:fld>
            <a:endParaRPr/>
          </a:p>
        </p:txBody>
      </p:sp>
      <p:sp>
        <p:nvSpPr>
          <p:cNvPr id="223"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a:bodyPr>
          <a:lstStyle/>
          <a:p>
            <a:pPr defTabSz="474935">
              <a:defRPr sz="3100" b="1"/>
            </a:pPr>
            <a:r>
              <a:rPr lang="kk-KZ" dirty="0" smtClean="0"/>
              <a:t>Тексеру</a:t>
            </a:r>
            <a:endParaRPr dirty="0"/>
          </a:p>
        </p:txBody>
      </p:sp>
      <p:grpSp>
        <p:nvGrpSpPr>
          <p:cNvPr id="229" name="Group"/>
          <p:cNvGrpSpPr/>
          <p:nvPr/>
        </p:nvGrpSpPr>
        <p:grpSpPr>
          <a:xfrm>
            <a:off x="211127" y="104763"/>
            <a:ext cx="980377" cy="1007345"/>
            <a:chOff x="-1" y="-1"/>
            <a:chExt cx="980376" cy="1007344"/>
          </a:xfrm>
        </p:grpSpPr>
        <p:sp>
          <p:nvSpPr>
            <p:cNvPr id="224"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225"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228" name="Group"/>
            <p:cNvGrpSpPr/>
            <p:nvPr/>
          </p:nvGrpSpPr>
          <p:grpSpPr>
            <a:xfrm>
              <a:off x="142133" y="146025"/>
              <a:ext cx="696260" cy="715337"/>
              <a:chOff x="-1" y="0"/>
              <a:chExt cx="696259" cy="715336"/>
            </a:xfrm>
          </p:grpSpPr>
          <p:sp>
            <p:nvSpPr>
              <p:cNvPr id="226"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227"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230" name="Questions…"/>
          <p:cNvSpPr txBox="1"/>
          <p:nvPr/>
        </p:nvSpPr>
        <p:spPr>
          <a:xfrm>
            <a:off x="272653" y="2262013"/>
            <a:ext cx="8598694" cy="2333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spcBef>
                <a:spcPts val="600"/>
              </a:spcBef>
              <a:buSzPct val="100000"/>
              <a:defRPr sz="2800">
                <a:latin typeface="Arial"/>
                <a:ea typeface="Arial"/>
                <a:cs typeface="Arial"/>
                <a:sym typeface="Arial"/>
              </a:defRPr>
            </a:pPr>
            <a:r>
              <a:rPr lang="ru-RU" dirty="0" err="1"/>
              <a:t>Сұрақтар</a:t>
            </a:r>
            <a:endParaRPr lang="ru-RU" dirty="0"/>
          </a:p>
          <a:p>
            <a:pPr marL="342900" indent="-342900" algn="just">
              <a:spcBef>
                <a:spcPts val="600"/>
              </a:spcBef>
              <a:buSzPct val="100000"/>
              <a:buChar char="•"/>
              <a:defRPr sz="2800">
                <a:latin typeface="Arial"/>
                <a:ea typeface="Arial"/>
                <a:cs typeface="Arial"/>
                <a:sym typeface="Arial"/>
              </a:defRPr>
            </a:pPr>
            <a:r>
              <a:rPr lang="ru-RU" dirty="0"/>
              <a:t>2. </a:t>
            </a:r>
            <a:r>
              <a:rPr lang="ru-RU" dirty="0" err="1"/>
              <a:t>Неліктен</a:t>
            </a:r>
            <a:r>
              <a:rPr lang="ru-RU" dirty="0"/>
              <a:t> </a:t>
            </a:r>
            <a:r>
              <a:rPr lang="ru-RU" dirty="0" err="1"/>
              <a:t>асқазан</a:t>
            </a:r>
            <a:r>
              <a:rPr lang="ru-RU" dirty="0"/>
              <a:t> </a:t>
            </a:r>
            <a:r>
              <a:rPr lang="ru-RU" dirty="0" err="1"/>
              <a:t>сөлінің</a:t>
            </a:r>
            <a:r>
              <a:rPr lang="ru-RU" dirty="0"/>
              <a:t> </a:t>
            </a:r>
            <a:r>
              <a:rPr lang="ru-RU" dirty="0" err="1"/>
              <a:t>компоненттері</a:t>
            </a:r>
            <a:r>
              <a:rPr lang="ru-RU" dirty="0"/>
              <a:t> </a:t>
            </a:r>
            <a:r>
              <a:rPr lang="en-US" dirty="0"/>
              <a:t>H. pylori </a:t>
            </a:r>
            <a:r>
              <a:rPr lang="ru-RU" dirty="0" err="1"/>
              <a:t>инфекциясы</a:t>
            </a:r>
            <a:r>
              <a:rPr lang="ru-RU" dirty="0"/>
              <a:t> </a:t>
            </a:r>
            <a:r>
              <a:rPr lang="ru-RU" dirty="0" err="1"/>
              <a:t>болмаған</a:t>
            </a:r>
            <a:r>
              <a:rPr lang="ru-RU" dirty="0"/>
              <a:t> </a:t>
            </a:r>
            <a:r>
              <a:rPr lang="ru-RU" dirty="0" err="1"/>
              <a:t>кезде</a:t>
            </a:r>
            <a:r>
              <a:rPr lang="ru-RU" dirty="0"/>
              <a:t> </a:t>
            </a:r>
            <a:r>
              <a:rPr lang="ru-RU" dirty="0" err="1"/>
              <a:t>асқазанның</a:t>
            </a:r>
            <a:r>
              <a:rPr lang="ru-RU" dirty="0"/>
              <a:t> </a:t>
            </a:r>
            <a:r>
              <a:rPr lang="ru-RU" dirty="0" err="1"/>
              <a:t>қабырғаларын</a:t>
            </a:r>
            <a:r>
              <a:rPr lang="ru-RU" dirty="0"/>
              <a:t> </a:t>
            </a:r>
            <a:r>
              <a:rPr lang="ru-RU" dirty="0" err="1"/>
              <a:t>зақымдамайды</a:t>
            </a:r>
            <a:r>
              <a:rPr lang="ru-RU" dirty="0" smtClean="0"/>
              <a:t>?</a:t>
            </a:r>
            <a:r>
              <a:rPr dirty="0"/>
              <a:t/>
            </a:r>
            <a:br>
              <a:rPr dirty="0"/>
            </a:br>
            <a:endParaRPr dirty="0"/>
          </a:p>
        </p:txBody>
      </p:sp>
      <p:grpSp>
        <p:nvGrpSpPr>
          <p:cNvPr id="235" name="Group"/>
          <p:cNvGrpSpPr/>
          <p:nvPr/>
        </p:nvGrpSpPr>
        <p:grpSpPr>
          <a:xfrm>
            <a:off x="-74260" y="6205462"/>
            <a:ext cx="12248972" cy="755703"/>
            <a:chOff x="-1" y="0"/>
            <a:chExt cx="12248971" cy="755702"/>
          </a:xfrm>
        </p:grpSpPr>
        <p:sp>
          <p:nvSpPr>
            <p:cNvPr id="231"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232"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233"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234"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229"/>
                                        </p:tgtEl>
                                        <p:attrNameLst>
                                          <p:attrName>style.visibility</p:attrName>
                                        </p:attrNameLst>
                                      </p:cBhvr>
                                      <p:to>
                                        <p:strVal val="visible"/>
                                      </p:to>
                                    </p:set>
                                    <p:anim calcmode="lin" valueType="num">
                                      <p:cBhvr>
                                        <p:cTn id="7" dur="300" fill="hold"/>
                                        <p:tgtEl>
                                          <p:spTgt spid="229"/>
                                        </p:tgtEl>
                                        <p:attrNameLst>
                                          <p:attrName>ppt_w</p:attrName>
                                        </p:attrNameLst>
                                      </p:cBhvr>
                                      <p:tavLst>
                                        <p:tav tm="0">
                                          <p:val>
                                            <p:strVal val="4*#ppt_w"/>
                                          </p:val>
                                        </p:tav>
                                        <p:tav tm="100000">
                                          <p:val>
                                            <p:strVal val="#ppt_w"/>
                                          </p:val>
                                        </p:tav>
                                      </p:tavLst>
                                    </p:anim>
                                    <p:anim calcmode="lin" valueType="num">
                                      <p:cBhvr>
                                        <p:cTn id="8" dur="300" fill="hold"/>
                                        <p:tgtEl>
                                          <p:spTgt spid="22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22</a:t>
            </a:fld>
            <a:endParaRPr/>
          </a:p>
        </p:txBody>
      </p:sp>
      <p:sp>
        <p:nvSpPr>
          <p:cNvPr id="238"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fontScale="90000"/>
          </a:bodyPr>
          <a:lstStyle/>
          <a:p>
            <a:pPr defTabSz="474935">
              <a:defRPr sz="3100" b="1"/>
            </a:pPr>
            <a:r>
              <a:rPr lang="kk-KZ" dirty="0" smtClean="0"/>
              <a:t>ТЕКСЕРУ</a:t>
            </a:r>
            <a:endParaRPr dirty="0"/>
          </a:p>
          <a:p>
            <a:pPr defTabSz="474935">
              <a:defRPr sz="3100" b="1"/>
            </a:pPr>
            <a:r>
              <a:rPr dirty="0"/>
              <a:t/>
            </a:r>
            <a:br>
              <a:rPr dirty="0"/>
            </a:br>
            <a:endParaRPr dirty="0"/>
          </a:p>
        </p:txBody>
      </p:sp>
      <p:grpSp>
        <p:nvGrpSpPr>
          <p:cNvPr id="244" name="Group"/>
          <p:cNvGrpSpPr/>
          <p:nvPr/>
        </p:nvGrpSpPr>
        <p:grpSpPr>
          <a:xfrm>
            <a:off x="211127" y="104763"/>
            <a:ext cx="980377" cy="1007345"/>
            <a:chOff x="-1" y="-1"/>
            <a:chExt cx="980376" cy="1007344"/>
          </a:xfrm>
        </p:grpSpPr>
        <p:sp>
          <p:nvSpPr>
            <p:cNvPr id="239"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240"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243" name="Group"/>
            <p:cNvGrpSpPr/>
            <p:nvPr/>
          </p:nvGrpSpPr>
          <p:grpSpPr>
            <a:xfrm>
              <a:off x="142133" y="146025"/>
              <a:ext cx="696260" cy="715337"/>
              <a:chOff x="-1" y="0"/>
              <a:chExt cx="696259" cy="715336"/>
            </a:xfrm>
          </p:grpSpPr>
          <p:sp>
            <p:nvSpPr>
              <p:cNvPr id="241"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242"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245" name="Questions…"/>
          <p:cNvSpPr txBox="1"/>
          <p:nvPr/>
        </p:nvSpPr>
        <p:spPr>
          <a:xfrm>
            <a:off x="272653" y="2285098"/>
            <a:ext cx="8598694" cy="2287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spcBef>
                <a:spcPts val="600"/>
              </a:spcBef>
              <a:buSzPct val="100000"/>
              <a:defRPr sz="2800">
                <a:latin typeface="Arial"/>
                <a:ea typeface="Arial"/>
                <a:cs typeface="Arial"/>
                <a:sym typeface="Arial"/>
              </a:defRPr>
            </a:pPr>
            <a:r>
              <a:rPr lang="ru-RU" dirty="0" err="1"/>
              <a:t>Сұрақтар</a:t>
            </a:r>
            <a:endParaRPr lang="ru-RU" dirty="0"/>
          </a:p>
          <a:p>
            <a:pPr marL="342900" indent="-342900" algn="just">
              <a:spcBef>
                <a:spcPts val="600"/>
              </a:spcBef>
              <a:buSzPct val="100000"/>
              <a:buChar char="•"/>
              <a:defRPr sz="2800">
                <a:latin typeface="Arial"/>
                <a:ea typeface="Arial"/>
                <a:cs typeface="Arial"/>
                <a:sym typeface="Arial"/>
              </a:defRPr>
            </a:pPr>
            <a:r>
              <a:rPr lang="ru-RU" dirty="0"/>
              <a:t>3. </a:t>
            </a:r>
            <a:r>
              <a:rPr lang="ru-RU" dirty="0" err="1"/>
              <a:t>Неліктен</a:t>
            </a:r>
            <a:r>
              <a:rPr lang="ru-RU" dirty="0"/>
              <a:t> </a:t>
            </a:r>
            <a:r>
              <a:rPr lang="ru-RU" dirty="0" err="1"/>
              <a:t>бактериялардың</a:t>
            </a:r>
            <a:r>
              <a:rPr lang="ru-RU" dirty="0"/>
              <a:t> </a:t>
            </a:r>
            <a:r>
              <a:rPr lang="ru-RU" dirty="0" err="1"/>
              <a:t>көптеген</a:t>
            </a:r>
            <a:r>
              <a:rPr lang="ru-RU" dirty="0"/>
              <a:t> </a:t>
            </a:r>
            <a:r>
              <a:rPr lang="ru-RU" dirty="0" err="1"/>
              <a:t>түрлерінде</a:t>
            </a:r>
            <a:r>
              <a:rPr lang="ru-RU" dirty="0"/>
              <a:t> </a:t>
            </a:r>
            <a:r>
              <a:rPr lang="ru-RU" dirty="0" err="1"/>
              <a:t>жаралар</a:t>
            </a:r>
            <a:r>
              <a:rPr lang="ru-RU" dirty="0"/>
              <a:t> </a:t>
            </a:r>
            <a:r>
              <a:rPr lang="ru-RU" dirty="0" err="1"/>
              <a:t>пайда</a:t>
            </a:r>
            <a:r>
              <a:rPr lang="ru-RU" dirty="0"/>
              <a:t> </a:t>
            </a:r>
            <a:r>
              <a:rPr lang="ru-RU" dirty="0" err="1"/>
              <a:t>болмайды</a:t>
            </a:r>
            <a:r>
              <a:rPr lang="ru-RU" dirty="0" smtClean="0"/>
              <a:t>?</a:t>
            </a:r>
            <a:endParaRPr dirty="0"/>
          </a:p>
          <a:p>
            <a:pPr defTabSz="457200">
              <a:defRPr sz="1200">
                <a:latin typeface="Verdana"/>
                <a:ea typeface="Verdana"/>
                <a:cs typeface="Verdana"/>
                <a:sym typeface="Verdana"/>
              </a:defRPr>
            </a:pPr>
            <a:endParaRPr dirty="0"/>
          </a:p>
          <a:p>
            <a:pPr defTabSz="457200">
              <a:defRPr sz="1200">
                <a:latin typeface="Verdana"/>
                <a:ea typeface="Verdana"/>
                <a:cs typeface="Verdana"/>
                <a:sym typeface="Verdana"/>
              </a:defRPr>
            </a:pPr>
            <a:endParaRPr dirty="0"/>
          </a:p>
          <a:p>
            <a:pPr algn="just">
              <a:spcBef>
                <a:spcPts val="600"/>
              </a:spcBef>
              <a:defRPr sz="1200" b="1">
                <a:latin typeface="Verdana"/>
                <a:ea typeface="Verdana"/>
                <a:cs typeface="Verdana"/>
                <a:sym typeface="Verdana"/>
              </a:defRPr>
            </a:pPr>
            <a:r>
              <a:rPr dirty="0"/>
              <a:t/>
            </a:r>
            <a:br>
              <a:rPr dirty="0"/>
            </a:br>
            <a:endParaRPr dirty="0"/>
          </a:p>
        </p:txBody>
      </p:sp>
      <p:grpSp>
        <p:nvGrpSpPr>
          <p:cNvPr id="250" name="Group"/>
          <p:cNvGrpSpPr/>
          <p:nvPr/>
        </p:nvGrpSpPr>
        <p:grpSpPr>
          <a:xfrm>
            <a:off x="-74260" y="6205462"/>
            <a:ext cx="12248972" cy="755703"/>
            <a:chOff x="-1" y="0"/>
            <a:chExt cx="12248971" cy="755702"/>
          </a:xfrm>
        </p:grpSpPr>
        <p:sp>
          <p:nvSpPr>
            <p:cNvPr id="246"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247"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248"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249"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244"/>
                                        </p:tgtEl>
                                        <p:attrNameLst>
                                          <p:attrName>style.visibility</p:attrName>
                                        </p:attrNameLst>
                                      </p:cBhvr>
                                      <p:to>
                                        <p:strVal val="visible"/>
                                      </p:to>
                                    </p:set>
                                    <p:anim calcmode="lin" valueType="num">
                                      <p:cBhvr>
                                        <p:cTn id="7" dur="300" fill="hold"/>
                                        <p:tgtEl>
                                          <p:spTgt spid="244"/>
                                        </p:tgtEl>
                                        <p:attrNameLst>
                                          <p:attrName>ppt_w</p:attrName>
                                        </p:attrNameLst>
                                      </p:cBhvr>
                                      <p:tavLst>
                                        <p:tav tm="0">
                                          <p:val>
                                            <p:strVal val="4*#ppt_w"/>
                                          </p:val>
                                        </p:tav>
                                        <p:tav tm="100000">
                                          <p:val>
                                            <p:strVal val="#ppt_w"/>
                                          </p:val>
                                        </p:tav>
                                      </p:tavLst>
                                    </p:anim>
                                    <p:anim calcmode="lin" valueType="num">
                                      <p:cBhvr>
                                        <p:cTn id="8" dur="300" fill="hold"/>
                                        <p:tgtEl>
                                          <p:spTgt spid="24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23</a:t>
            </a:fld>
            <a:endParaRPr/>
          </a:p>
        </p:txBody>
      </p:sp>
      <p:sp>
        <p:nvSpPr>
          <p:cNvPr id="253" name="Protection of the Stomach"/>
          <p:cNvSpPr txBox="1">
            <a:spLocks noGrp="1"/>
          </p:cNvSpPr>
          <p:nvPr>
            <p:ph type="title" idx="4294967295"/>
          </p:nvPr>
        </p:nvSpPr>
        <p:spPr>
          <a:xfrm>
            <a:off x="-2" y="0"/>
            <a:ext cx="9144004" cy="960438"/>
          </a:xfrm>
          <a:prstGeom prst="rect">
            <a:avLst/>
          </a:prstGeom>
        </p:spPr>
        <p:txBody>
          <a:bodyPr lIns="45718" tIns="45718" rIns="45718" bIns="45718" anchor="ctr"/>
          <a:lstStyle>
            <a:lvl1pPr algn="ctr" defTabSz="914400">
              <a:defRPr sz="4400" b="1"/>
            </a:lvl1pPr>
          </a:lstStyle>
          <a:p>
            <a:r>
              <a:rPr lang="ru-RU" dirty="0" err="1" smtClean="0"/>
              <a:t>Асқазанның</a:t>
            </a:r>
            <a:r>
              <a:rPr lang="ru-RU" dirty="0" smtClean="0"/>
              <a:t> </a:t>
            </a:r>
            <a:r>
              <a:rPr lang="ru-RU" dirty="0" err="1" smtClean="0"/>
              <a:t>қорғану</a:t>
            </a:r>
            <a:r>
              <a:rPr lang="ru-RU" dirty="0" smtClean="0"/>
              <a:t> </a:t>
            </a:r>
            <a:r>
              <a:rPr lang="ru-RU" dirty="0" err="1" smtClean="0"/>
              <a:t>қабаттары</a:t>
            </a:r>
            <a:endParaRPr dirty="0"/>
          </a:p>
        </p:txBody>
      </p:sp>
      <p:sp>
        <p:nvSpPr>
          <p:cNvPr id="254" name="living stomach is protected in three ways from the harsh acidic and enzymatic environment it creates…"/>
          <p:cNvSpPr txBox="1">
            <a:spLocks noGrp="1"/>
          </p:cNvSpPr>
          <p:nvPr>
            <p:ph type="body" idx="4294967295"/>
          </p:nvPr>
        </p:nvSpPr>
        <p:spPr>
          <a:xfrm>
            <a:off x="396875" y="914400"/>
            <a:ext cx="8458200" cy="5410200"/>
          </a:xfrm>
          <a:prstGeom prst="rect">
            <a:avLst/>
          </a:prstGeom>
        </p:spPr>
        <p:txBody>
          <a:bodyPr lIns="45718" tIns="45718" rIns="45718" bIns="45718">
            <a:normAutofit fontScale="92500" lnSpcReduction="20000"/>
          </a:bodyPr>
          <a:lstStyle/>
          <a:p>
            <a:pPr marL="342900" indent="-342900" defTabSz="914400">
              <a:lnSpc>
                <a:spcPct val="100000"/>
              </a:lnSpc>
              <a:spcBef>
                <a:spcPts val="600"/>
              </a:spcBef>
              <a:buChar char="•"/>
              <a:defRPr sz="2800">
                <a:solidFill>
                  <a:srgbClr val="000000"/>
                </a:solidFill>
              </a:defRPr>
            </a:pPr>
            <a:r>
              <a:rPr lang="kk-KZ" dirty="0" smtClean="0"/>
              <a:t>қалыпты</a:t>
            </a:r>
            <a:r>
              <a:rPr lang="ru-RU" dirty="0" smtClean="0"/>
              <a:t> </a:t>
            </a:r>
            <a:r>
              <a:rPr lang="ru-RU" dirty="0" err="1" smtClean="0"/>
              <a:t>асқазанның</a:t>
            </a:r>
            <a:r>
              <a:rPr lang="ru-RU" dirty="0" smtClean="0"/>
              <a:t>  </a:t>
            </a:r>
            <a:r>
              <a:rPr lang="ru-RU" dirty="0" err="1"/>
              <a:t>үш</a:t>
            </a:r>
            <a:r>
              <a:rPr lang="ru-RU" dirty="0"/>
              <a:t> </a:t>
            </a:r>
            <a:r>
              <a:rPr lang="ru-RU" dirty="0" err="1"/>
              <a:t>түрлі</a:t>
            </a:r>
            <a:r>
              <a:rPr lang="ru-RU" dirty="0"/>
              <a:t> </a:t>
            </a:r>
            <a:r>
              <a:rPr lang="ru-RU" dirty="0" err="1" smtClean="0"/>
              <a:t>қабаты</a:t>
            </a:r>
            <a:r>
              <a:rPr lang="ru-RU" dirty="0" smtClean="0"/>
              <a:t> </a:t>
            </a:r>
            <a:r>
              <a:rPr lang="ru-RU" dirty="0" err="1"/>
              <a:t>қышқыл</a:t>
            </a:r>
            <a:r>
              <a:rPr lang="ru-RU" dirty="0"/>
              <a:t> </a:t>
            </a:r>
            <a:r>
              <a:rPr lang="ru-RU" dirty="0" err="1"/>
              <a:t>және</a:t>
            </a:r>
            <a:r>
              <a:rPr lang="ru-RU" dirty="0"/>
              <a:t> </a:t>
            </a:r>
            <a:r>
              <a:rPr lang="ru-RU" dirty="0" err="1"/>
              <a:t>ферментативті</a:t>
            </a:r>
            <a:r>
              <a:rPr lang="ru-RU" dirty="0"/>
              <a:t> </a:t>
            </a:r>
            <a:r>
              <a:rPr lang="ru-RU" dirty="0" err="1"/>
              <a:t>ортадан</a:t>
            </a:r>
            <a:r>
              <a:rPr lang="ru-RU" dirty="0"/>
              <a:t> </a:t>
            </a:r>
            <a:r>
              <a:rPr lang="ru-RU" dirty="0" err="1" smtClean="0"/>
              <a:t>қорғайды</a:t>
            </a:r>
            <a:endParaRPr lang="ru-RU" dirty="0"/>
          </a:p>
          <a:p>
            <a:pPr marL="342900" indent="-342900" defTabSz="914400">
              <a:lnSpc>
                <a:spcPct val="100000"/>
              </a:lnSpc>
              <a:spcBef>
                <a:spcPts val="600"/>
              </a:spcBef>
              <a:buChar char="•"/>
              <a:defRPr sz="2800">
                <a:solidFill>
                  <a:srgbClr val="000000"/>
                </a:solidFill>
              </a:defRPr>
            </a:pPr>
            <a:r>
              <a:rPr lang="ru-RU" b="1" dirty="0" err="1"/>
              <a:t>шырышты</a:t>
            </a:r>
            <a:r>
              <a:rPr lang="ru-RU" b="1" dirty="0"/>
              <a:t> </a:t>
            </a:r>
            <a:r>
              <a:rPr lang="ru-RU" b="1" dirty="0" err="1" smtClean="0"/>
              <a:t>қабат</a:t>
            </a:r>
            <a:r>
              <a:rPr lang="ru-RU" b="1" dirty="0" smtClean="0"/>
              <a:t>(</a:t>
            </a:r>
            <a:r>
              <a:rPr lang="en-US" b="1" dirty="0"/>
              <a:t>mucous coat </a:t>
            </a:r>
            <a:r>
              <a:rPr lang="ru-RU" dirty="0" smtClean="0"/>
              <a:t>) </a:t>
            </a:r>
            <a:r>
              <a:rPr lang="ru-RU" dirty="0"/>
              <a:t>- </a:t>
            </a:r>
            <a:r>
              <a:rPr lang="ru-RU" dirty="0" err="1"/>
              <a:t>қою</a:t>
            </a:r>
            <a:r>
              <a:rPr lang="ru-RU" dirty="0"/>
              <a:t>, </a:t>
            </a:r>
            <a:r>
              <a:rPr lang="ru-RU" dirty="0" err="1"/>
              <a:t>сілтілі</a:t>
            </a:r>
            <a:r>
              <a:rPr lang="ru-RU" dirty="0"/>
              <a:t> </a:t>
            </a:r>
            <a:r>
              <a:rPr lang="ru-RU" dirty="0" err="1"/>
              <a:t>жоғары</a:t>
            </a:r>
            <a:r>
              <a:rPr lang="ru-RU" dirty="0"/>
              <a:t> </a:t>
            </a:r>
            <a:r>
              <a:rPr lang="ru-RU" dirty="0" err="1"/>
              <a:t>шырыш</a:t>
            </a:r>
            <a:r>
              <a:rPr lang="ru-RU" dirty="0"/>
              <a:t> </a:t>
            </a:r>
            <a:r>
              <a:rPr lang="ru-RU" dirty="0" err="1"/>
              <a:t>қышқыл</a:t>
            </a:r>
            <a:r>
              <a:rPr lang="ru-RU" dirty="0"/>
              <a:t> мен </a:t>
            </a:r>
            <a:r>
              <a:rPr lang="ru-RU" dirty="0" err="1"/>
              <a:t>ферменттердің</a:t>
            </a:r>
            <a:r>
              <a:rPr lang="ru-RU" dirty="0"/>
              <a:t> </a:t>
            </a:r>
            <a:r>
              <a:rPr lang="ru-RU" dirty="0" err="1"/>
              <a:t>әсеріне</a:t>
            </a:r>
            <a:r>
              <a:rPr lang="ru-RU" dirty="0"/>
              <a:t> </a:t>
            </a:r>
            <a:r>
              <a:rPr lang="ru-RU" dirty="0" err="1"/>
              <a:t>қарсы</a:t>
            </a:r>
            <a:r>
              <a:rPr lang="ru-RU" dirty="0"/>
              <a:t> </a:t>
            </a:r>
            <a:r>
              <a:rPr lang="ru-RU" dirty="0" err="1"/>
              <a:t>тұрады</a:t>
            </a:r>
            <a:endParaRPr lang="ru-RU" dirty="0"/>
          </a:p>
          <a:p>
            <a:pPr marL="342900" indent="-342900" defTabSz="914400">
              <a:lnSpc>
                <a:spcPct val="100000"/>
              </a:lnSpc>
              <a:spcBef>
                <a:spcPts val="600"/>
              </a:spcBef>
              <a:buChar char="•"/>
              <a:defRPr sz="2800">
                <a:solidFill>
                  <a:srgbClr val="000000"/>
                </a:solidFill>
              </a:defRPr>
            </a:pPr>
            <a:r>
              <a:rPr lang="ru-RU" b="1" dirty="0" err="1"/>
              <a:t>тығыз</a:t>
            </a:r>
            <a:r>
              <a:rPr lang="ru-RU" b="1" dirty="0"/>
              <a:t> </a:t>
            </a:r>
            <a:r>
              <a:rPr lang="ru-RU" b="1" dirty="0" err="1" smtClean="0"/>
              <a:t>түйісулер</a:t>
            </a:r>
            <a:r>
              <a:rPr lang="ru-RU" b="1" dirty="0" smtClean="0"/>
              <a:t>(</a:t>
            </a:r>
            <a:r>
              <a:rPr lang="en-US" b="1" dirty="0"/>
              <a:t>tight junctions </a:t>
            </a:r>
            <a:r>
              <a:rPr lang="ru-RU" b="1" dirty="0" smtClean="0"/>
              <a:t>) </a:t>
            </a:r>
            <a:r>
              <a:rPr lang="ru-RU" dirty="0"/>
              <a:t>- эпителий </a:t>
            </a:r>
            <a:r>
              <a:rPr lang="ru-RU" dirty="0" err="1"/>
              <a:t>жасушалары</a:t>
            </a:r>
            <a:r>
              <a:rPr lang="ru-RU" dirty="0"/>
              <a:t> </a:t>
            </a:r>
            <a:r>
              <a:rPr lang="ru-RU" dirty="0" err="1"/>
              <a:t>арасындағы</a:t>
            </a:r>
            <a:r>
              <a:rPr lang="ru-RU" dirty="0"/>
              <a:t> </a:t>
            </a:r>
            <a:r>
              <a:rPr lang="ru-RU" dirty="0" err="1"/>
              <a:t>асқазан</a:t>
            </a:r>
            <a:r>
              <a:rPr lang="ru-RU" dirty="0"/>
              <a:t> </a:t>
            </a:r>
            <a:r>
              <a:rPr lang="ru-RU" dirty="0" err="1"/>
              <a:t>сөлінің</a:t>
            </a:r>
            <a:r>
              <a:rPr lang="ru-RU" dirty="0"/>
              <a:t> </a:t>
            </a:r>
            <a:r>
              <a:rPr lang="ru-RU" dirty="0" err="1"/>
              <a:t>олардың</a:t>
            </a:r>
            <a:r>
              <a:rPr lang="ru-RU" dirty="0"/>
              <a:t> </a:t>
            </a:r>
            <a:r>
              <a:rPr lang="ru-RU" dirty="0" err="1"/>
              <a:t>арасында</a:t>
            </a:r>
            <a:r>
              <a:rPr lang="ru-RU" dirty="0"/>
              <a:t> </a:t>
            </a:r>
            <a:r>
              <a:rPr lang="ru-RU" dirty="0" err="1"/>
              <a:t>ағып</a:t>
            </a:r>
            <a:r>
              <a:rPr lang="ru-RU" dirty="0"/>
              <a:t> </a:t>
            </a:r>
            <a:r>
              <a:rPr lang="ru-RU" dirty="0" err="1"/>
              <a:t>кетуіне</a:t>
            </a:r>
            <a:r>
              <a:rPr lang="ru-RU" dirty="0"/>
              <a:t> </a:t>
            </a:r>
            <a:r>
              <a:rPr lang="ru-RU" dirty="0" err="1"/>
              <a:t>және</a:t>
            </a:r>
            <a:r>
              <a:rPr lang="ru-RU" dirty="0"/>
              <a:t> </a:t>
            </a:r>
            <a:r>
              <a:rPr lang="ru-RU" dirty="0" err="1"/>
              <a:t>ламина</a:t>
            </a:r>
            <a:r>
              <a:rPr lang="ru-RU" dirty="0"/>
              <a:t> </a:t>
            </a:r>
            <a:r>
              <a:rPr lang="ru-RU" dirty="0" err="1"/>
              <a:t>проприасының</a:t>
            </a:r>
            <a:r>
              <a:rPr lang="ru-RU" dirty="0"/>
              <a:t> </a:t>
            </a:r>
            <a:r>
              <a:rPr lang="ru-RU" dirty="0" err="1"/>
              <a:t>дәнекер</a:t>
            </a:r>
            <a:r>
              <a:rPr lang="ru-RU" dirty="0"/>
              <a:t> </a:t>
            </a:r>
            <a:r>
              <a:rPr lang="ru-RU" dirty="0" err="1"/>
              <a:t>тінін</a:t>
            </a:r>
            <a:r>
              <a:rPr lang="ru-RU" dirty="0"/>
              <a:t> </a:t>
            </a:r>
            <a:r>
              <a:rPr lang="ru-RU" dirty="0" err="1"/>
              <a:t>сіңіруге</a:t>
            </a:r>
            <a:r>
              <a:rPr lang="ru-RU" dirty="0"/>
              <a:t> </a:t>
            </a:r>
            <a:r>
              <a:rPr lang="ru-RU" dirty="0" err="1"/>
              <a:t>жол</a:t>
            </a:r>
            <a:r>
              <a:rPr lang="ru-RU" dirty="0"/>
              <a:t> </a:t>
            </a:r>
            <a:r>
              <a:rPr lang="ru-RU" dirty="0" err="1"/>
              <a:t>бермейді</a:t>
            </a:r>
            <a:r>
              <a:rPr lang="ru-RU" dirty="0"/>
              <a:t>.</a:t>
            </a:r>
          </a:p>
          <a:p>
            <a:pPr marL="342900" indent="-342900" defTabSz="914400">
              <a:lnSpc>
                <a:spcPct val="100000"/>
              </a:lnSpc>
              <a:spcBef>
                <a:spcPts val="600"/>
              </a:spcBef>
              <a:buChar char="•"/>
              <a:defRPr sz="2800">
                <a:solidFill>
                  <a:srgbClr val="000000"/>
                </a:solidFill>
              </a:defRPr>
            </a:pPr>
            <a:r>
              <a:rPr lang="ru-RU" b="1" dirty="0"/>
              <a:t>эпителий </a:t>
            </a:r>
            <a:r>
              <a:rPr lang="ru-RU" b="1" dirty="0" err="1"/>
              <a:t>жасушасын</a:t>
            </a:r>
            <a:r>
              <a:rPr lang="ru-RU" b="1" dirty="0"/>
              <a:t> </a:t>
            </a:r>
            <a:r>
              <a:rPr lang="ru-RU" b="1" dirty="0" err="1" smtClean="0"/>
              <a:t>ауыстыру</a:t>
            </a:r>
            <a:r>
              <a:rPr lang="ru-RU" b="1" dirty="0" smtClean="0"/>
              <a:t>(</a:t>
            </a:r>
            <a:r>
              <a:rPr lang="en-US" b="1" dirty="0"/>
              <a:t>epithelial cell replacement </a:t>
            </a:r>
            <a:r>
              <a:rPr lang="ru-RU" b="1" dirty="0" smtClean="0"/>
              <a:t>) </a:t>
            </a:r>
            <a:r>
              <a:rPr lang="ru-RU" b="1" dirty="0"/>
              <a:t>-</a:t>
            </a:r>
            <a:r>
              <a:rPr lang="ru-RU" dirty="0"/>
              <a:t> </a:t>
            </a:r>
            <a:r>
              <a:rPr lang="ru-RU" dirty="0" err="1"/>
              <a:t>асқазан</a:t>
            </a:r>
            <a:r>
              <a:rPr lang="ru-RU" dirty="0"/>
              <a:t> эпителий </a:t>
            </a:r>
            <a:r>
              <a:rPr lang="ru-RU" dirty="0" err="1"/>
              <a:t>жасушалары</a:t>
            </a:r>
            <a:r>
              <a:rPr lang="ru-RU" dirty="0"/>
              <a:t> 3-тен 6 </a:t>
            </a:r>
            <a:r>
              <a:rPr lang="ru-RU" dirty="0" err="1"/>
              <a:t>күнге</a:t>
            </a:r>
            <a:r>
              <a:rPr lang="ru-RU" dirty="0"/>
              <a:t> </a:t>
            </a:r>
            <a:r>
              <a:rPr lang="ru-RU" dirty="0" err="1"/>
              <a:t>дейін</a:t>
            </a:r>
            <a:r>
              <a:rPr lang="ru-RU" dirty="0"/>
              <a:t> </a:t>
            </a:r>
            <a:r>
              <a:rPr lang="ru-RU" dirty="0" err="1"/>
              <a:t>ғана</a:t>
            </a:r>
            <a:r>
              <a:rPr lang="ru-RU" dirty="0"/>
              <a:t> </a:t>
            </a:r>
            <a:r>
              <a:rPr lang="ru-RU" dirty="0" err="1"/>
              <a:t>өмір</a:t>
            </a:r>
            <a:r>
              <a:rPr lang="ru-RU" dirty="0"/>
              <a:t> </a:t>
            </a:r>
            <a:r>
              <a:rPr lang="ru-RU" dirty="0" err="1"/>
              <a:t>сүреді</a:t>
            </a:r>
            <a:endParaRPr lang="ru-RU" dirty="0"/>
          </a:p>
          <a:p>
            <a:pPr marL="342900" indent="-342900" defTabSz="914400">
              <a:lnSpc>
                <a:spcPct val="100000"/>
              </a:lnSpc>
              <a:spcBef>
                <a:spcPts val="600"/>
              </a:spcBef>
              <a:buChar char="•"/>
              <a:defRPr sz="2800">
                <a:solidFill>
                  <a:srgbClr val="000000"/>
                </a:solidFill>
              </a:defRPr>
            </a:pPr>
            <a:r>
              <a:rPr lang="ru-RU" dirty="0" err="1"/>
              <a:t>хиумға</a:t>
            </a:r>
            <a:r>
              <a:rPr lang="ru-RU" dirty="0"/>
              <a:t> </a:t>
            </a:r>
            <a:r>
              <a:rPr lang="ru-RU" dirty="0" err="1"/>
              <a:t>кіріп</a:t>
            </a:r>
            <a:r>
              <a:rPr lang="ru-RU" dirty="0"/>
              <a:t>, </a:t>
            </a:r>
            <a:r>
              <a:rPr lang="ru-RU" dirty="0" err="1"/>
              <a:t>тағаммен</a:t>
            </a:r>
            <a:r>
              <a:rPr lang="ru-RU" dirty="0"/>
              <a:t> </a:t>
            </a:r>
            <a:r>
              <a:rPr lang="ru-RU" dirty="0" err="1"/>
              <a:t>қорытылды</a:t>
            </a:r>
            <a:endParaRPr lang="ru-RU" dirty="0"/>
          </a:p>
          <a:p>
            <a:pPr marL="342900" indent="-342900" defTabSz="914400">
              <a:lnSpc>
                <a:spcPct val="100000"/>
              </a:lnSpc>
              <a:spcBef>
                <a:spcPts val="600"/>
              </a:spcBef>
              <a:buChar char="•"/>
              <a:defRPr sz="2800">
                <a:solidFill>
                  <a:srgbClr val="000000"/>
                </a:solidFill>
              </a:defRPr>
            </a:pPr>
            <a:r>
              <a:rPr lang="ru-RU" dirty="0" err="1"/>
              <a:t>асқазан</a:t>
            </a:r>
            <a:r>
              <a:rPr lang="ru-RU" dirty="0"/>
              <a:t> </a:t>
            </a:r>
            <a:r>
              <a:rPr lang="ru-RU" dirty="0" err="1"/>
              <a:t>шұңқырларындағы</a:t>
            </a:r>
            <a:r>
              <a:rPr lang="ru-RU" dirty="0"/>
              <a:t> </a:t>
            </a:r>
            <a:r>
              <a:rPr lang="ru-RU" dirty="0" err="1"/>
              <a:t>жасушалардың</a:t>
            </a:r>
            <a:r>
              <a:rPr lang="ru-RU" dirty="0"/>
              <a:t> </a:t>
            </a:r>
            <a:r>
              <a:rPr lang="ru-RU" dirty="0" err="1"/>
              <a:t>бөлінуімен</a:t>
            </a:r>
            <a:r>
              <a:rPr lang="ru-RU" dirty="0"/>
              <a:t> тез </a:t>
            </a:r>
            <a:r>
              <a:rPr lang="ru-RU" dirty="0" err="1" smtClean="0"/>
              <a:t>ауыстырылады</a:t>
            </a: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egulation of Gastric Function"/>
          <p:cNvSpPr txBox="1">
            <a:spLocks noGrp="1"/>
          </p:cNvSpPr>
          <p:nvPr>
            <p:ph type="title" idx="4294967295"/>
          </p:nvPr>
        </p:nvSpPr>
        <p:spPr>
          <a:xfrm>
            <a:off x="-2" y="350837"/>
            <a:ext cx="9144004" cy="974726"/>
          </a:xfrm>
          <a:prstGeom prst="rect">
            <a:avLst/>
          </a:prstGeom>
        </p:spPr>
        <p:txBody>
          <a:bodyPr lIns="45718" tIns="45718" rIns="45718" bIns="45718" anchor="ctr"/>
          <a:lstStyle>
            <a:lvl1pPr algn="ctr" defTabSz="914400">
              <a:defRPr sz="4400" b="1"/>
            </a:lvl1pPr>
          </a:lstStyle>
          <a:p>
            <a:r>
              <a:rPr lang="ru-RU" dirty="0" err="1" smtClean="0"/>
              <a:t>Асқазан</a:t>
            </a:r>
            <a:r>
              <a:rPr lang="ru-RU" dirty="0" smtClean="0"/>
              <a:t> </a:t>
            </a:r>
            <a:r>
              <a:rPr lang="ru-RU" dirty="0" err="1" smtClean="0"/>
              <a:t>қызметінің</a:t>
            </a:r>
            <a:r>
              <a:rPr lang="ru-RU" dirty="0" smtClean="0"/>
              <a:t> </a:t>
            </a:r>
            <a:r>
              <a:rPr lang="ru-RU" dirty="0" err="1" smtClean="0"/>
              <a:t>реттелуі</a:t>
            </a:r>
            <a:endParaRPr dirty="0"/>
          </a:p>
        </p:txBody>
      </p:sp>
      <p:sp>
        <p:nvSpPr>
          <p:cNvPr id="257" name="nervous and endocrine systems collaborate…"/>
          <p:cNvSpPr txBox="1">
            <a:spLocks noGrp="1"/>
          </p:cNvSpPr>
          <p:nvPr>
            <p:ph type="body" idx="4294967295"/>
          </p:nvPr>
        </p:nvSpPr>
        <p:spPr>
          <a:xfrm>
            <a:off x="411161" y="1493837"/>
            <a:ext cx="8504240" cy="5364165"/>
          </a:xfrm>
          <a:prstGeom prst="rect">
            <a:avLst/>
          </a:prstGeom>
        </p:spPr>
        <p:txBody>
          <a:bodyPr lIns="45718" tIns="45718" rIns="45718" bIns="45718">
            <a:normAutofit/>
          </a:bodyPr>
          <a:lstStyle/>
          <a:p>
            <a:pPr marL="0" indent="0" defTabSz="914400">
              <a:lnSpc>
                <a:spcPct val="100000"/>
              </a:lnSpc>
              <a:spcBef>
                <a:spcPts val="600"/>
              </a:spcBef>
              <a:buNone/>
              <a:defRPr sz="2800" b="1">
                <a:solidFill>
                  <a:srgbClr val="000000"/>
                </a:solidFill>
              </a:defRPr>
            </a:pPr>
            <a:r>
              <a:rPr lang="ru-RU" dirty="0" err="1"/>
              <a:t>Жүйке</a:t>
            </a:r>
            <a:r>
              <a:rPr lang="ru-RU" dirty="0"/>
              <a:t> </a:t>
            </a:r>
            <a:r>
              <a:rPr lang="ru-RU" dirty="0" err="1"/>
              <a:t>және</a:t>
            </a:r>
            <a:r>
              <a:rPr lang="ru-RU" dirty="0"/>
              <a:t> </a:t>
            </a:r>
            <a:r>
              <a:rPr lang="ru-RU" dirty="0" err="1"/>
              <a:t>эндокриндік</a:t>
            </a:r>
            <a:r>
              <a:rPr lang="ru-RU" dirty="0"/>
              <a:t> </a:t>
            </a:r>
            <a:r>
              <a:rPr lang="ru-RU" dirty="0" err="1"/>
              <a:t>жүйелер</a:t>
            </a:r>
            <a:endParaRPr lang="ru-RU" dirty="0"/>
          </a:p>
          <a:p>
            <a:pPr marL="514350" indent="-514350" defTabSz="914400">
              <a:lnSpc>
                <a:spcPct val="100000"/>
              </a:lnSpc>
              <a:spcBef>
                <a:spcPts val="600"/>
              </a:spcBef>
              <a:buFont typeface="+mj-lt"/>
              <a:buAutoNum type="alphaUcPeriod"/>
              <a:defRPr sz="2800" b="1">
                <a:solidFill>
                  <a:srgbClr val="000000"/>
                </a:solidFill>
              </a:defRPr>
            </a:pPr>
            <a:r>
              <a:rPr lang="ru-RU" i="1" dirty="0" err="1"/>
              <a:t>тамақ</a:t>
            </a:r>
            <a:r>
              <a:rPr lang="ru-RU" i="1" dirty="0"/>
              <a:t> </a:t>
            </a:r>
            <a:r>
              <a:rPr lang="ru-RU" i="1" dirty="0" err="1"/>
              <a:t>ішкен</a:t>
            </a:r>
            <a:r>
              <a:rPr lang="ru-RU" i="1" dirty="0"/>
              <a:t> </a:t>
            </a:r>
            <a:r>
              <a:rPr lang="ru-RU" i="1" dirty="0" err="1"/>
              <a:t>кезде</a:t>
            </a:r>
            <a:r>
              <a:rPr lang="ru-RU" i="1" dirty="0"/>
              <a:t> </a:t>
            </a:r>
            <a:r>
              <a:rPr lang="ru-RU" i="1" dirty="0" err="1"/>
              <a:t>асқазан</a:t>
            </a:r>
            <a:r>
              <a:rPr lang="ru-RU" i="1" dirty="0"/>
              <a:t> </a:t>
            </a:r>
            <a:r>
              <a:rPr lang="ru-RU" i="1" dirty="0" err="1"/>
              <a:t>секрециясын</a:t>
            </a:r>
            <a:r>
              <a:rPr lang="ru-RU" i="1" dirty="0"/>
              <a:t> </a:t>
            </a:r>
            <a:r>
              <a:rPr lang="ru-RU" i="1" dirty="0" err="1"/>
              <a:t>және</a:t>
            </a:r>
            <a:r>
              <a:rPr lang="ru-RU" i="1" dirty="0"/>
              <a:t> </a:t>
            </a:r>
            <a:r>
              <a:rPr lang="ru-RU" i="1" dirty="0" err="1"/>
              <a:t>қозғалғыштығын</a:t>
            </a:r>
            <a:r>
              <a:rPr lang="ru-RU" i="1" dirty="0"/>
              <a:t> </a:t>
            </a:r>
            <a:r>
              <a:rPr lang="ru-RU" i="1" dirty="0" err="1" smtClean="0"/>
              <a:t>жоғарылату</a:t>
            </a:r>
            <a:endParaRPr lang="ru-RU" i="1" dirty="0" smtClean="0"/>
          </a:p>
          <a:p>
            <a:pPr marL="514350" indent="-514350" defTabSz="914400">
              <a:lnSpc>
                <a:spcPct val="100000"/>
              </a:lnSpc>
              <a:spcBef>
                <a:spcPts val="600"/>
              </a:spcBef>
              <a:buFont typeface="+mj-lt"/>
              <a:buAutoNum type="alphaUcPeriod"/>
              <a:defRPr sz="2800" b="1">
                <a:solidFill>
                  <a:srgbClr val="000000"/>
                </a:solidFill>
              </a:defRPr>
            </a:pPr>
            <a:r>
              <a:rPr lang="ru-RU" i="1" dirty="0" err="1" smtClean="0"/>
              <a:t>асқазанды</a:t>
            </a:r>
            <a:r>
              <a:rPr lang="ru-RU" i="1" dirty="0" smtClean="0"/>
              <a:t> </a:t>
            </a:r>
            <a:r>
              <a:rPr lang="ru-RU" i="1" dirty="0" err="1"/>
              <a:t>босатқанда</a:t>
            </a:r>
            <a:r>
              <a:rPr lang="ru-RU" i="1" dirty="0"/>
              <a:t> басу.</a:t>
            </a:r>
          </a:p>
          <a:p>
            <a:pPr marL="0" indent="0" defTabSz="914400">
              <a:lnSpc>
                <a:spcPct val="100000"/>
              </a:lnSpc>
              <a:spcBef>
                <a:spcPts val="600"/>
              </a:spcBef>
              <a:buNone/>
              <a:defRPr sz="2800" b="1">
                <a:solidFill>
                  <a:srgbClr val="000000"/>
                </a:solidFill>
              </a:defRPr>
            </a:pPr>
            <a:endParaRPr lang="ru-RU" dirty="0" smtClean="0"/>
          </a:p>
          <a:p>
            <a:pPr marL="0" indent="0" defTabSz="914400">
              <a:lnSpc>
                <a:spcPct val="100000"/>
              </a:lnSpc>
              <a:spcBef>
                <a:spcPts val="600"/>
              </a:spcBef>
              <a:buNone/>
              <a:defRPr sz="2800" b="1">
                <a:solidFill>
                  <a:srgbClr val="000000"/>
                </a:solidFill>
              </a:defRPr>
            </a:pPr>
            <a:r>
              <a:rPr lang="ru-RU" dirty="0" err="1" smtClean="0">
                <a:solidFill>
                  <a:srgbClr val="FF0000"/>
                </a:solidFill>
              </a:rPr>
              <a:t>асқазан</a:t>
            </a:r>
            <a:r>
              <a:rPr lang="ru-RU" dirty="0" smtClean="0">
                <a:solidFill>
                  <a:srgbClr val="FF0000"/>
                </a:solidFill>
              </a:rPr>
              <a:t> </a:t>
            </a:r>
            <a:r>
              <a:rPr lang="ru-RU" dirty="0" err="1">
                <a:solidFill>
                  <a:srgbClr val="FF0000"/>
                </a:solidFill>
              </a:rPr>
              <a:t>белсенділігі</a:t>
            </a:r>
            <a:r>
              <a:rPr lang="ru-RU" dirty="0">
                <a:solidFill>
                  <a:srgbClr val="FF0000"/>
                </a:solidFill>
              </a:rPr>
              <a:t> </a:t>
            </a:r>
            <a:r>
              <a:rPr lang="ru-RU" dirty="0" err="1">
                <a:solidFill>
                  <a:srgbClr val="FF0000"/>
                </a:solidFill>
              </a:rPr>
              <a:t>үш</a:t>
            </a:r>
            <a:r>
              <a:rPr lang="ru-RU" dirty="0">
                <a:solidFill>
                  <a:srgbClr val="FF0000"/>
                </a:solidFill>
              </a:rPr>
              <a:t> </a:t>
            </a:r>
            <a:r>
              <a:rPr lang="ru-RU" dirty="0" err="1">
                <a:solidFill>
                  <a:srgbClr val="FF0000"/>
                </a:solidFill>
              </a:rPr>
              <a:t>фазаға</a:t>
            </a:r>
            <a:r>
              <a:rPr lang="ru-RU" dirty="0">
                <a:solidFill>
                  <a:srgbClr val="FF0000"/>
                </a:solidFill>
              </a:rPr>
              <a:t> </a:t>
            </a:r>
            <a:r>
              <a:rPr lang="ru-RU" dirty="0" err="1">
                <a:solidFill>
                  <a:srgbClr val="FF0000"/>
                </a:solidFill>
              </a:rPr>
              <a:t>бөлінеді</a:t>
            </a:r>
            <a:r>
              <a:rPr lang="ru-RU" dirty="0" smtClean="0">
                <a:solidFill>
                  <a:srgbClr val="FF0000"/>
                </a:solidFill>
              </a:rPr>
              <a:t>:</a:t>
            </a:r>
          </a:p>
          <a:p>
            <a:pPr marL="0" indent="0" defTabSz="914400">
              <a:lnSpc>
                <a:spcPct val="100000"/>
              </a:lnSpc>
              <a:spcBef>
                <a:spcPts val="600"/>
              </a:spcBef>
              <a:buNone/>
              <a:defRPr sz="2800" b="1">
                <a:solidFill>
                  <a:srgbClr val="000000"/>
                </a:solidFill>
              </a:defRPr>
            </a:pPr>
            <a:endParaRPr lang="ru-RU" dirty="0">
              <a:solidFill>
                <a:srgbClr val="FF0000"/>
              </a:solidFill>
            </a:endParaRPr>
          </a:p>
          <a:p>
            <a:pPr marL="342900" indent="-342900" defTabSz="914400">
              <a:lnSpc>
                <a:spcPct val="100000"/>
              </a:lnSpc>
              <a:spcBef>
                <a:spcPts val="600"/>
              </a:spcBef>
              <a:buChar char="•"/>
              <a:defRPr sz="2800" b="1">
                <a:solidFill>
                  <a:srgbClr val="000000"/>
                </a:solidFill>
              </a:defRPr>
            </a:pPr>
            <a:r>
              <a:rPr lang="ru-RU" dirty="0" err="1"/>
              <a:t>цефалалық</a:t>
            </a:r>
            <a:r>
              <a:rPr lang="ru-RU" dirty="0"/>
              <a:t> фаза - </a:t>
            </a:r>
            <a:r>
              <a:rPr lang="ru-RU" dirty="0" err="1"/>
              <a:t>асқазанды</a:t>
            </a:r>
            <a:r>
              <a:rPr lang="ru-RU" dirty="0"/>
              <a:t> ми </a:t>
            </a:r>
            <a:r>
              <a:rPr lang="ru-RU" dirty="0" err="1"/>
              <a:t>басқарады</a:t>
            </a:r>
            <a:endParaRPr lang="ru-RU" dirty="0"/>
          </a:p>
          <a:p>
            <a:pPr marL="342900" indent="-342900" defTabSz="914400">
              <a:lnSpc>
                <a:spcPct val="100000"/>
              </a:lnSpc>
              <a:spcBef>
                <a:spcPts val="600"/>
              </a:spcBef>
              <a:buChar char="•"/>
              <a:defRPr sz="2800" b="1">
                <a:solidFill>
                  <a:srgbClr val="000000"/>
                </a:solidFill>
              </a:defRPr>
            </a:pPr>
            <a:r>
              <a:rPr lang="ru-RU" dirty="0" err="1"/>
              <a:t>асқазан</a:t>
            </a:r>
            <a:r>
              <a:rPr lang="ru-RU" dirty="0"/>
              <a:t> </a:t>
            </a:r>
            <a:r>
              <a:rPr lang="ru-RU" dirty="0" err="1"/>
              <a:t>фазасы</a:t>
            </a:r>
            <a:r>
              <a:rPr lang="ru-RU" dirty="0"/>
              <a:t> - </a:t>
            </a:r>
            <a:r>
              <a:rPr lang="ru-RU" dirty="0" err="1"/>
              <a:t>асқазан</a:t>
            </a:r>
            <a:r>
              <a:rPr lang="ru-RU" dirty="0"/>
              <a:t> </a:t>
            </a:r>
            <a:r>
              <a:rPr lang="ru-RU" dirty="0" err="1"/>
              <a:t>өзін-өзі</a:t>
            </a:r>
            <a:r>
              <a:rPr lang="ru-RU" dirty="0"/>
              <a:t> </a:t>
            </a:r>
            <a:r>
              <a:rPr lang="ru-RU" dirty="0" err="1"/>
              <a:t>басқарады</a:t>
            </a:r>
            <a:endParaRPr lang="ru-RU" dirty="0"/>
          </a:p>
          <a:p>
            <a:pPr marL="342900" indent="-342900" defTabSz="914400">
              <a:lnSpc>
                <a:spcPct val="100000"/>
              </a:lnSpc>
              <a:spcBef>
                <a:spcPts val="600"/>
              </a:spcBef>
              <a:buChar char="•"/>
              <a:defRPr sz="2800" b="1">
                <a:solidFill>
                  <a:srgbClr val="000000"/>
                </a:solidFill>
              </a:defRPr>
            </a:pPr>
            <a:r>
              <a:rPr lang="ru-RU" dirty="0" err="1"/>
              <a:t>ішек</a:t>
            </a:r>
            <a:r>
              <a:rPr lang="ru-RU" dirty="0"/>
              <a:t> </a:t>
            </a:r>
            <a:r>
              <a:rPr lang="ru-RU" dirty="0" err="1"/>
              <a:t>фазасы</a:t>
            </a:r>
            <a:r>
              <a:rPr lang="ru-RU" dirty="0"/>
              <a:t> - </a:t>
            </a:r>
            <a:r>
              <a:rPr lang="ru-RU" dirty="0" err="1"/>
              <a:t>асқазанды</a:t>
            </a:r>
            <a:r>
              <a:rPr lang="ru-RU" dirty="0"/>
              <a:t> </a:t>
            </a:r>
            <a:r>
              <a:rPr lang="ru-RU" dirty="0" err="1"/>
              <a:t>ішек</a:t>
            </a:r>
            <a:r>
              <a:rPr lang="ru-RU" dirty="0"/>
              <a:t> </a:t>
            </a:r>
            <a:r>
              <a:rPr lang="ru-RU" dirty="0" err="1" smtClean="0"/>
              <a:t>басқарады</a:t>
            </a:r>
            <a:endParaRPr dirty="0"/>
          </a:p>
        </p:txBody>
      </p:sp>
      <p:sp>
        <p:nvSpPr>
          <p:cNvPr id="258"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25</a:t>
            </a:fld>
            <a:endParaRPr/>
          </a:p>
        </p:txBody>
      </p:sp>
      <p:sp>
        <p:nvSpPr>
          <p:cNvPr id="261" name="Regulation of Gastric Function"/>
          <p:cNvSpPr txBox="1">
            <a:spLocks noGrp="1"/>
          </p:cNvSpPr>
          <p:nvPr>
            <p:ph type="title" idx="4294967295"/>
          </p:nvPr>
        </p:nvSpPr>
        <p:spPr>
          <a:xfrm>
            <a:off x="-2" y="76198"/>
            <a:ext cx="9144004" cy="1143004"/>
          </a:xfrm>
          <a:prstGeom prst="rect">
            <a:avLst/>
          </a:prstGeom>
        </p:spPr>
        <p:txBody>
          <a:bodyPr lIns="45718" tIns="45718" rIns="45718" bIns="45718" anchor="ctr">
            <a:normAutofit/>
          </a:bodyPr>
          <a:lstStyle>
            <a:lvl1pPr algn="ctr" defTabSz="914400">
              <a:defRPr sz="4400" b="1"/>
            </a:lvl1pPr>
          </a:lstStyle>
          <a:p>
            <a:r>
              <a:rPr lang="kk-KZ" dirty="0" smtClean="0"/>
              <a:t>Асқазан қызметінің реттелуі</a:t>
            </a:r>
            <a:endParaRPr dirty="0"/>
          </a:p>
        </p:txBody>
      </p:sp>
      <p:sp>
        <p:nvSpPr>
          <p:cNvPr id="262" name="Figure 25.17"/>
          <p:cNvSpPr txBox="1"/>
          <p:nvPr/>
        </p:nvSpPr>
        <p:spPr>
          <a:xfrm>
            <a:off x="4079874" y="6186487"/>
            <a:ext cx="2049466" cy="412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300"/>
              </a:spcBef>
              <a:defRPr sz="2200">
                <a:latin typeface="Arial"/>
                <a:ea typeface="Arial"/>
                <a:cs typeface="Arial"/>
                <a:sym typeface="Arial"/>
              </a:defRPr>
            </a:lvl1pPr>
          </a:lstStyle>
          <a:p>
            <a:r>
              <a:t>Figure 25.17</a:t>
            </a:r>
          </a:p>
        </p:txBody>
      </p:sp>
      <p:pic>
        <p:nvPicPr>
          <p:cNvPr id="263" name="sal25693_25_17" descr="sal25693_25_17"/>
          <p:cNvPicPr>
            <a:picLocks noChangeAspect="1"/>
          </p:cNvPicPr>
          <p:nvPr/>
        </p:nvPicPr>
        <p:blipFill>
          <a:blip r:embed="rId2">
            <a:extLst/>
          </a:blip>
          <a:stretch>
            <a:fillRect/>
          </a:stretch>
        </p:blipFill>
        <p:spPr>
          <a:xfrm>
            <a:off x="706437" y="1274762"/>
            <a:ext cx="7816851" cy="4794252"/>
          </a:xfrm>
          <a:prstGeom prst="rect">
            <a:avLst/>
          </a:prstGeom>
          <a:ln w="12700">
            <a:miter lim="400000"/>
          </a:ln>
        </p:spPr>
      </p:pic>
      <p:sp>
        <p:nvSpPr>
          <p:cNvPr id="264" name="0"/>
          <p:cNvSpPr txBox="1"/>
          <p:nvPr/>
        </p:nvSpPr>
        <p:spPr>
          <a:xfrm>
            <a:off x="8169275" y="2973385"/>
            <a:ext cx="127000" cy="172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200" b="1">
                <a:latin typeface="Arial"/>
                <a:ea typeface="Arial"/>
                <a:cs typeface="Arial"/>
                <a:sym typeface="Arial"/>
              </a:defRPr>
            </a:lvl1pPr>
          </a:lstStyle>
          <a:p>
            <a:r>
              <a:t>0</a:t>
            </a:r>
          </a:p>
        </p:txBody>
      </p:sp>
      <p:sp>
        <p:nvSpPr>
          <p:cNvPr id="265" name="+"/>
          <p:cNvSpPr txBox="1"/>
          <p:nvPr/>
        </p:nvSpPr>
        <p:spPr>
          <a:xfrm>
            <a:off x="4659312" y="2908299"/>
            <a:ext cx="127001" cy="14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100" b="1">
                <a:solidFill>
                  <a:srgbClr val="FFFFFF"/>
                </a:solidFill>
                <a:latin typeface="Arial"/>
                <a:ea typeface="Arial"/>
                <a:cs typeface="Arial"/>
                <a:sym typeface="Arial"/>
              </a:defRPr>
            </a:lvl1pPr>
          </a:lstStyle>
          <a:p>
            <a:r>
              <a:t>+</a:t>
            </a:r>
          </a:p>
        </p:txBody>
      </p:sp>
      <p:sp>
        <p:nvSpPr>
          <p:cNvPr id="266" name="+"/>
          <p:cNvSpPr txBox="1"/>
          <p:nvPr/>
        </p:nvSpPr>
        <p:spPr>
          <a:xfrm>
            <a:off x="4648200" y="3848099"/>
            <a:ext cx="127000" cy="14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100" b="1">
                <a:solidFill>
                  <a:srgbClr val="FFFFFF"/>
                </a:solidFill>
                <a:latin typeface="Arial"/>
                <a:ea typeface="Arial"/>
                <a:cs typeface="Arial"/>
                <a:sym typeface="Arial"/>
              </a:defRPr>
            </a:lvl1pPr>
          </a:lstStyle>
          <a:p>
            <a:r>
              <a:t>+</a:t>
            </a:r>
          </a:p>
        </p:txBody>
      </p:sp>
      <p:sp>
        <p:nvSpPr>
          <p:cNvPr id="267" name="+"/>
          <p:cNvSpPr txBox="1"/>
          <p:nvPr/>
        </p:nvSpPr>
        <p:spPr>
          <a:xfrm>
            <a:off x="2819400" y="3151185"/>
            <a:ext cx="127000" cy="147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100" b="1">
                <a:solidFill>
                  <a:srgbClr val="FFFFFF"/>
                </a:solidFill>
                <a:latin typeface="Arial"/>
                <a:ea typeface="Arial"/>
                <a:cs typeface="Arial"/>
                <a:sym typeface="Arial"/>
              </a:defRPr>
            </a:lvl1pPr>
          </a:lstStyle>
          <a:p>
            <a:r>
              <a:t>+</a:t>
            </a:r>
          </a:p>
        </p:txBody>
      </p:sp>
      <p:sp>
        <p:nvSpPr>
          <p:cNvPr id="268" name="0"/>
          <p:cNvSpPr txBox="1"/>
          <p:nvPr/>
        </p:nvSpPr>
        <p:spPr>
          <a:xfrm>
            <a:off x="1220787" y="5819775"/>
            <a:ext cx="1270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200" b="1">
                <a:latin typeface="Arial"/>
                <a:ea typeface="Arial"/>
                <a:cs typeface="Arial"/>
                <a:sym typeface="Arial"/>
              </a:defRPr>
            </a:lvl1pPr>
          </a:lstStyle>
          <a:p>
            <a:r>
              <a:t>0</a:t>
            </a:r>
          </a:p>
        </p:txBody>
      </p:sp>
      <p:sp>
        <p:nvSpPr>
          <p:cNvPr id="269" name="Vagus nerve"/>
          <p:cNvSpPr txBox="1"/>
          <p:nvPr/>
        </p:nvSpPr>
        <p:spPr>
          <a:xfrm>
            <a:off x="5881687" y="2441575"/>
            <a:ext cx="686166"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Vagus nerve</a:t>
            </a:r>
          </a:p>
        </p:txBody>
      </p:sp>
      <p:sp>
        <p:nvSpPr>
          <p:cNvPr id="270" name="Vagus nerve"/>
          <p:cNvSpPr txBox="1"/>
          <p:nvPr/>
        </p:nvSpPr>
        <p:spPr>
          <a:xfrm>
            <a:off x="3313112" y="2441575"/>
            <a:ext cx="686166"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Vagus nerve</a:t>
            </a:r>
          </a:p>
        </p:txBody>
      </p:sp>
      <p:sp>
        <p:nvSpPr>
          <p:cNvPr id="271" name="Vagus nerve"/>
          <p:cNvSpPr txBox="1"/>
          <p:nvPr/>
        </p:nvSpPr>
        <p:spPr>
          <a:xfrm>
            <a:off x="847724" y="2436810"/>
            <a:ext cx="686167"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Vagus nerve</a:t>
            </a:r>
          </a:p>
        </p:txBody>
      </p:sp>
      <p:sp>
        <p:nvSpPr>
          <p:cNvPr id="272" name="Long (vagovagal) reflex:"/>
          <p:cNvSpPr txBox="1"/>
          <p:nvPr/>
        </p:nvSpPr>
        <p:spPr>
          <a:xfrm>
            <a:off x="4278312" y="1670050"/>
            <a:ext cx="1333736"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Long (vagovagal) reflex:</a:t>
            </a:r>
          </a:p>
        </p:txBody>
      </p:sp>
      <p:sp>
        <p:nvSpPr>
          <p:cNvPr id="273" name="Sensory fibers"/>
          <p:cNvSpPr txBox="1"/>
          <p:nvPr/>
        </p:nvSpPr>
        <p:spPr>
          <a:xfrm>
            <a:off x="4738687" y="1855785"/>
            <a:ext cx="80677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Sensory fibers</a:t>
            </a:r>
          </a:p>
        </p:txBody>
      </p:sp>
      <p:sp>
        <p:nvSpPr>
          <p:cNvPr id="274" name="Motor fibers"/>
          <p:cNvSpPr txBox="1"/>
          <p:nvPr/>
        </p:nvSpPr>
        <p:spPr>
          <a:xfrm>
            <a:off x="4738687" y="2032000"/>
            <a:ext cx="673107"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Motor fibers</a:t>
            </a:r>
          </a:p>
        </p:txBody>
      </p:sp>
      <p:sp>
        <p:nvSpPr>
          <p:cNvPr id="275" name="Gastrin"/>
          <p:cNvSpPr txBox="1"/>
          <p:nvPr/>
        </p:nvSpPr>
        <p:spPr>
          <a:xfrm>
            <a:off x="3313112" y="3276600"/>
            <a:ext cx="412862"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Gastrin</a:t>
            </a:r>
          </a:p>
        </p:txBody>
      </p:sp>
      <p:sp>
        <p:nvSpPr>
          <p:cNvPr id="276" name="Histamine"/>
          <p:cNvSpPr txBox="1"/>
          <p:nvPr/>
        </p:nvSpPr>
        <p:spPr>
          <a:xfrm>
            <a:off x="3808412" y="3206750"/>
            <a:ext cx="558974"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Histamine</a:t>
            </a:r>
          </a:p>
        </p:txBody>
      </p:sp>
      <p:sp>
        <p:nvSpPr>
          <p:cNvPr id="277" name="Intestinal gastrin"/>
          <p:cNvSpPr txBox="1"/>
          <p:nvPr/>
        </p:nvSpPr>
        <p:spPr>
          <a:xfrm>
            <a:off x="5927724" y="3025775"/>
            <a:ext cx="927269"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Intestinal gastrin</a:t>
            </a:r>
          </a:p>
        </p:txBody>
      </p:sp>
      <p:sp>
        <p:nvSpPr>
          <p:cNvPr id="278" name="Sympathetic nerve"/>
          <p:cNvSpPr txBox="1"/>
          <p:nvPr/>
        </p:nvSpPr>
        <p:spPr>
          <a:xfrm>
            <a:off x="5876925" y="2774950"/>
            <a:ext cx="1029122"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Sympathetic nerve</a:t>
            </a:r>
          </a:p>
        </p:txBody>
      </p:sp>
      <p:sp>
        <p:nvSpPr>
          <p:cNvPr id="279" name="1"/>
          <p:cNvSpPr txBox="1"/>
          <p:nvPr/>
        </p:nvSpPr>
        <p:spPr>
          <a:xfrm>
            <a:off x="1006475" y="4625975"/>
            <a:ext cx="127000"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1</a:t>
            </a:r>
          </a:p>
        </p:txBody>
      </p:sp>
      <p:sp>
        <p:nvSpPr>
          <p:cNvPr id="280" name="2"/>
          <p:cNvSpPr txBox="1"/>
          <p:nvPr/>
        </p:nvSpPr>
        <p:spPr>
          <a:xfrm>
            <a:off x="3214685" y="4625975"/>
            <a:ext cx="127001"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2</a:t>
            </a:r>
          </a:p>
        </p:txBody>
      </p:sp>
      <p:sp>
        <p:nvSpPr>
          <p:cNvPr id="281" name="3"/>
          <p:cNvSpPr txBox="1"/>
          <p:nvPr/>
        </p:nvSpPr>
        <p:spPr>
          <a:xfrm>
            <a:off x="5715000" y="4625975"/>
            <a:ext cx="127000"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3</a:t>
            </a:r>
          </a:p>
        </p:txBody>
      </p:sp>
      <p:sp>
        <p:nvSpPr>
          <p:cNvPr id="282" name="Stimulation"/>
          <p:cNvSpPr txBox="1"/>
          <p:nvPr/>
        </p:nvSpPr>
        <p:spPr>
          <a:xfrm>
            <a:off x="1368425" y="5500687"/>
            <a:ext cx="634988"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Stimulation</a:t>
            </a:r>
          </a:p>
        </p:txBody>
      </p:sp>
      <p:sp>
        <p:nvSpPr>
          <p:cNvPr id="283" name="Inhibition"/>
          <p:cNvSpPr txBox="1"/>
          <p:nvPr/>
        </p:nvSpPr>
        <p:spPr>
          <a:xfrm>
            <a:off x="1373187" y="5667375"/>
            <a:ext cx="526883"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Inhibition</a:t>
            </a:r>
          </a:p>
        </p:txBody>
      </p:sp>
      <p:sp>
        <p:nvSpPr>
          <p:cNvPr id="284" name="Reduced or no effect"/>
          <p:cNvSpPr txBox="1"/>
          <p:nvPr/>
        </p:nvSpPr>
        <p:spPr>
          <a:xfrm>
            <a:off x="1379537" y="5845175"/>
            <a:ext cx="1149506"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Reduced or no effect</a:t>
            </a:r>
          </a:p>
        </p:txBody>
      </p:sp>
      <p:sp>
        <p:nvSpPr>
          <p:cNvPr id="285" name="Key"/>
          <p:cNvSpPr txBox="1"/>
          <p:nvPr/>
        </p:nvSpPr>
        <p:spPr>
          <a:xfrm>
            <a:off x="1125537" y="5324475"/>
            <a:ext cx="222381"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Key</a:t>
            </a:r>
          </a:p>
        </p:txBody>
      </p:sp>
      <p:sp>
        <p:nvSpPr>
          <p:cNvPr id="286" name="Line"/>
          <p:cNvSpPr/>
          <p:nvPr/>
        </p:nvSpPr>
        <p:spPr>
          <a:xfrm>
            <a:off x="4325937" y="2093910"/>
            <a:ext cx="384178" cy="525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233" y="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287" name="Line"/>
          <p:cNvSpPr/>
          <p:nvPr/>
        </p:nvSpPr>
        <p:spPr>
          <a:xfrm>
            <a:off x="4292600" y="1922460"/>
            <a:ext cx="417513" cy="5857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796" y="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288" name="Line"/>
          <p:cNvSpPr/>
          <p:nvPr/>
        </p:nvSpPr>
        <p:spPr>
          <a:xfrm>
            <a:off x="6877049" y="2433635"/>
            <a:ext cx="155576" cy="96840"/>
          </a:xfrm>
          <a:custGeom>
            <a:avLst/>
            <a:gdLst/>
            <a:ahLst/>
            <a:cxnLst>
              <a:cxn ang="0">
                <a:pos x="wd2" y="hd2"/>
              </a:cxn>
              <a:cxn ang="5400000">
                <a:pos x="wd2" y="hd2"/>
              </a:cxn>
              <a:cxn ang="10800000">
                <a:pos x="wd2" y="hd2"/>
              </a:cxn>
              <a:cxn ang="16200000">
                <a:pos x="wd2" y="hd2"/>
              </a:cxn>
            </a:cxnLst>
            <a:rect l="0" t="0" r="r" b="b"/>
            <a:pathLst>
              <a:path w="21600" h="21600" extrusionOk="0">
                <a:moveTo>
                  <a:pt x="2242" y="15152"/>
                </a:moveTo>
                <a:lnTo>
                  <a:pt x="0" y="18699"/>
                </a:lnTo>
                <a:lnTo>
                  <a:pt x="0" y="20955"/>
                </a:lnTo>
                <a:lnTo>
                  <a:pt x="204" y="21600"/>
                </a:lnTo>
                <a:lnTo>
                  <a:pt x="1019" y="21600"/>
                </a:lnTo>
                <a:lnTo>
                  <a:pt x="3668" y="20955"/>
                </a:lnTo>
                <a:lnTo>
                  <a:pt x="7540" y="18699"/>
                </a:lnTo>
                <a:lnTo>
                  <a:pt x="12023" y="15475"/>
                </a:lnTo>
                <a:lnTo>
                  <a:pt x="15894" y="11284"/>
                </a:lnTo>
                <a:lnTo>
                  <a:pt x="19155" y="7093"/>
                </a:lnTo>
                <a:lnTo>
                  <a:pt x="21192" y="3546"/>
                </a:lnTo>
                <a:lnTo>
                  <a:pt x="21600" y="2257"/>
                </a:lnTo>
                <a:lnTo>
                  <a:pt x="21600" y="1290"/>
                </a:lnTo>
                <a:lnTo>
                  <a:pt x="20785" y="0"/>
                </a:lnTo>
                <a:lnTo>
                  <a:pt x="19155" y="0"/>
                </a:lnTo>
                <a:lnTo>
                  <a:pt x="16913" y="645"/>
                </a:lnTo>
                <a:lnTo>
                  <a:pt x="14264" y="1934"/>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289" name="Line"/>
          <p:cNvSpPr/>
          <p:nvPr/>
        </p:nvSpPr>
        <p:spPr>
          <a:xfrm>
            <a:off x="6589710" y="2506660"/>
            <a:ext cx="287340" cy="1590"/>
          </a:xfrm>
          <a:prstGeom prst="line">
            <a:avLst/>
          </a:prstGeom>
          <a:ln>
            <a:solidFill>
              <a:srgbClr val="FFFFFF"/>
            </a:solidFill>
          </a:ln>
        </p:spPr>
        <p:txBody>
          <a:bodyPr lIns="45718" tIns="45718" rIns="45718" bIns="45718"/>
          <a:lstStyle/>
          <a:p>
            <a:endParaRPr/>
          </a:p>
        </p:txBody>
      </p:sp>
      <p:sp>
        <p:nvSpPr>
          <p:cNvPr id="290" name="Line"/>
          <p:cNvSpPr/>
          <p:nvPr/>
        </p:nvSpPr>
        <p:spPr>
          <a:xfrm>
            <a:off x="6875460" y="2430460"/>
            <a:ext cx="157165" cy="98428"/>
          </a:xfrm>
          <a:custGeom>
            <a:avLst/>
            <a:gdLst/>
            <a:ahLst/>
            <a:cxnLst>
              <a:cxn ang="0">
                <a:pos x="wd2" y="hd2"/>
              </a:cxn>
              <a:cxn ang="5400000">
                <a:pos x="wd2" y="hd2"/>
              </a:cxn>
              <a:cxn ang="10800000">
                <a:pos x="wd2" y="hd2"/>
              </a:cxn>
              <a:cxn ang="16200000">
                <a:pos x="wd2" y="hd2"/>
              </a:cxn>
            </a:cxnLst>
            <a:rect l="0" t="0" r="r" b="b"/>
            <a:pathLst>
              <a:path w="21600" h="21600" extrusionOk="0">
                <a:moveTo>
                  <a:pt x="2200" y="15152"/>
                </a:moveTo>
                <a:lnTo>
                  <a:pt x="400" y="18054"/>
                </a:lnTo>
                <a:lnTo>
                  <a:pt x="0" y="19343"/>
                </a:lnTo>
                <a:lnTo>
                  <a:pt x="400" y="20310"/>
                </a:lnTo>
                <a:lnTo>
                  <a:pt x="600" y="20955"/>
                </a:lnTo>
                <a:lnTo>
                  <a:pt x="1400" y="21600"/>
                </a:lnTo>
                <a:lnTo>
                  <a:pt x="4000" y="20955"/>
                </a:lnTo>
                <a:lnTo>
                  <a:pt x="7800" y="18699"/>
                </a:lnTo>
                <a:lnTo>
                  <a:pt x="11800" y="15152"/>
                </a:lnTo>
                <a:lnTo>
                  <a:pt x="16000" y="10961"/>
                </a:lnTo>
                <a:lnTo>
                  <a:pt x="19200" y="7415"/>
                </a:lnTo>
                <a:lnTo>
                  <a:pt x="21200" y="3546"/>
                </a:lnTo>
                <a:lnTo>
                  <a:pt x="21600" y="1934"/>
                </a:lnTo>
                <a:lnTo>
                  <a:pt x="21600" y="1290"/>
                </a:lnTo>
                <a:lnTo>
                  <a:pt x="20800" y="0"/>
                </a:lnTo>
                <a:lnTo>
                  <a:pt x="19200" y="0"/>
                </a:lnTo>
                <a:lnTo>
                  <a:pt x="17000" y="645"/>
                </a:lnTo>
                <a:lnTo>
                  <a:pt x="14400" y="1934"/>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291" name="Line"/>
          <p:cNvSpPr/>
          <p:nvPr/>
        </p:nvSpPr>
        <p:spPr>
          <a:xfrm>
            <a:off x="6589710" y="2517774"/>
            <a:ext cx="288928" cy="1590"/>
          </a:xfrm>
          <a:prstGeom prst="line">
            <a:avLst/>
          </a:prstGeom>
          <a:ln>
            <a:solidFill>
              <a:srgbClr val="000000"/>
            </a:solidFill>
          </a:ln>
        </p:spPr>
        <p:txBody>
          <a:bodyPr lIns="45718" tIns="45718" rIns="45718" bIns="45718"/>
          <a:lstStyle/>
          <a:p>
            <a:endParaRPr/>
          </a:p>
        </p:txBody>
      </p:sp>
      <p:sp>
        <p:nvSpPr>
          <p:cNvPr id="292" name="Line"/>
          <p:cNvSpPr/>
          <p:nvPr/>
        </p:nvSpPr>
        <p:spPr>
          <a:xfrm>
            <a:off x="6911974" y="2728910"/>
            <a:ext cx="320676" cy="1285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458" y="21600"/>
                </a:lnTo>
                <a:lnTo>
                  <a:pt x="21600" y="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293" name="Line"/>
          <p:cNvSpPr/>
          <p:nvPr/>
        </p:nvSpPr>
        <p:spPr>
          <a:xfrm>
            <a:off x="6911974" y="2724149"/>
            <a:ext cx="320676" cy="127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458" y="2160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294" name="Line"/>
          <p:cNvSpPr/>
          <p:nvPr/>
        </p:nvSpPr>
        <p:spPr>
          <a:xfrm>
            <a:off x="6932610" y="2463799"/>
            <a:ext cx="26990" cy="190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8308"/>
                </a:lnTo>
                <a:lnTo>
                  <a:pt x="0" y="2160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295" name="Line"/>
          <p:cNvSpPr/>
          <p:nvPr/>
        </p:nvSpPr>
        <p:spPr>
          <a:xfrm>
            <a:off x="6910385" y="2459035"/>
            <a:ext cx="31753" cy="206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7200"/>
                </a:lnTo>
                <a:lnTo>
                  <a:pt x="0" y="2160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296" name="Line"/>
          <p:cNvSpPr/>
          <p:nvPr/>
        </p:nvSpPr>
        <p:spPr>
          <a:xfrm>
            <a:off x="4037012" y="2433635"/>
            <a:ext cx="152403" cy="96840"/>
          </a:xfrm>
          <a:custGeom>
            <a:avLst/>
            <a:gdLst/>
            <a:ahLst/>
            <a:cxnLst>
              <a:cxn ang="0">
                <a:pos x="wd2" y="hd2"/>
              </a:cxn>
              <a:cxn ang="5400000">
                <a:pos x="wd2" y="hd2"/>
              </a:cxn>
              <a:cxn ang="10800000">
                <a:pos x="wd2" y="hd2"/>
              </a:cxn>
              <a:cxn ang="16200000">
                <a:pos x="wd2" y="hd2"/>
              </a:cxn>
            </a:cxnLst>
            <a:rect l="0" t="0" r="r" b="b"/>
            <a:pathLst>
              <a:path w="21600" h="21600" extrusionOk="0">
                <a:moveTo>
                  <a:pt x="2038" y="15152"/>
                </a:moveTo>
                <a:lnTo>
                  <a:pt x="0" y="18699"/>
                </a:lnTo>
                <a:lnTo>
                  <a:pt x="0" y="20955"/>
                </a:lnTo>
                <a:lnTo>
                  <a:pt x="408" y="21600"/>
                </a:lnTo>
                <a:lnTo>
                  <a:pt x="1223" y="21600"/>
                </a:lnTo>
                <a:lnTo>
                  <a:pt x="3872" y="20955"/>
                </a:lnTo>
                <a:lnTo>
                  <a:pt x="7743" y="18699"/>
                </a:lnTo>
                <a:lnTo>
                  <a:pt x="12226" y="15475"/>
                </a:lnTo>
                <a:lnTo>
                  <a:pt x="16098" y="11284"/>
                </a:lnTo>
                <a:lnTo>
                  <a:pt x="19358" y="7093"/>
                </a:lnTo>
                <a:lnTo>
                  <a:pt x="21396" y="3546"/>
                </a:lnTo>
                <a:lnTo>
                  <a:pt x="21600" y="2257"/>
                </a:lnTo>
                <a:lnTo>
                  <a:pt x="21600" y="1290"/>
                </a:lnTo>
                <a:lnTo>
                  <a:pt x="20989" y="0"/>
                </a:lnTo>
                <a:lnTo>
                  <a:pt x="19358" y="0"/>
                </a:lnTo>
                <a:lnTo>
                  <a:pt x="17117" y="645"/>
                </a:lnTo>
                <a:lnTo>
                  <a:pt x="14468" y="1934"/>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297" name="Line"/>
          <p:cNvSpPr/>
          <p:nvPr/>
        </p:nvSpPr>
        <p:spPr>
          <a:xfrm>
            <a:off x="3994148" y="2506660"/>
            <a:ext cx="42866" cy="1590"/>
          </a:xfrm>
          <a:prstGeom prst="line">
            <a:avLst/>
          </a:prstGeom>
          <a:ln>
            <a:solidFill>
              <a:srgbClr val="FFFFFF"/>
            </a:solidFill>
          </a:ln>
        </p:spPr>
        <p:txBody>
          <a:bodyPr lIns="45718" tIns="45718" rIns="45718" bIns="45718"/>
          <a:lstStyle/>
          <a:p>
            <a:endParaRPr/>
          </a:p>
        </p:txBody>
      </p:sp>
      <p:sp>
        <p:nvSpPr>
          <p:cNvPr id="298" name="Line"/>
          <p:cNvSpPr/>
          <p:nvPr/>
        </p:nvSpPr>
        <p:spPr>
          <a:xfrm>
            <a:off x="4090987" y="2463799"/>
            <a:ext cx="26990" cy="190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8308"/>
                </a:lnTo>
                <a:lnTo>
                  <a:pt x="0" y="2160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299" name="Line"/>
          <p:cNvSpPr/>
          <p:nvPr/>
        </p:nvSpPr>
        <p:spPr>
          <a:xfrm>
            <a:off x="4070349" y="2459035"/>
            <a:ext cx="31752" cy="206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7200"/>
                </a:lnTo>
                <a:lnTo>
                  <a:pt x="0" y="2160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300" name="Line"/>
          <p:cNvSpPr/>
          <p:nvPr/>
        </p:nvSpPr>
        <p:spPr>
          <a:xfrm>
            <a:off x="4033837" y="2430460"/>
            <a:ext cx="155578" cy="98428"/>
          </a:xfrm>
          <a:custGeom>
            <a:avLst/>
            <a:gdLst/>
            <a:ahLst/>
            <a:cxnLst>
              <a:cxn ang="0">
                <a:pos x="wd2" y="hd2"/>
              </a:cxn>
              <a:cxn ang="5400000">
                <a:pos x="wd2" y="hd2"/>
              </a:cxn>
              <a:cxn ang="10800000">
                <a:pos x="wd2" y="hd2"/>
              </a:cxn>
              <a:cxn ang="16200000">
                <a:pos x="wd2" y="hd2"/>
              </a:cxn>
            </a:cxnLst>
            <a:rect l="0" t="0" r="r" b="b"/>
            <a:pathLst>
              <a:path w="21600" h="21600" extrusionOk="0">
                <a:moveTo>
                  <a:pt x="2221" y="15152"/>
                </a:moveTo>
                <a:lnTo>
                  <a:pt x="202" y="18054"/>
                </a:lnTo>
                <a:lnTo>
                  <a:pt x="0" y="19343"/>
                </a:lnTo>
                <a:lnTo>
                  <a:pt x="202" y="20310"/>
                </a:lnTo>
                <a:lnTo>
                  <a:pt x="606" y="20955"/>
                </a:lnTo>
                <a:lnTo>
                  <a:pt x="1413" y="21600"/>
                </a:lnTo>
                <a:lnTo>
                  <a:pt x="4037" y="20955"/>
                </a:lnTo>
                <a:lnTo>
                  <a:pt x="7873" y="18699"/>
                </a:lnTo>
                <a:lnTo>
                  <a:pt x="11910" y="15152"/>
                </a:lnTo>
                <a:lnTo>
                  <a:pt x="16150" y="10961"/>
                </a:lnTo>
                <a:lnTo>
                  <a:pt x="19379" y="7415"/>
                </a:lnTo>
                <a:lnTo>
                  <a:pt x="21398" y="3546"/>
                </a:lnTo>
                <a:lnTo>
                  <a:pt x="21600" y="1934"/>
                </a:lnTo>
                <a:lnTo>
                  <a:pt x="21600" y="1290"/>
                </a:lnTo>
                <a:lnTo>
                  <a:pt x="20994" y="0"/>
                </a:lnTo>
                <a:lnTo>
                  <a:pt x="19379" y="0"/>
                </a:lnTo>
                <a:lnTo>
                  <a:pt x="17159" y="645"/>
                </a:lnTo>
                <a:lnTo>
                  <a:pt x="14535" y="1934"/>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301" name="Line"/>
          <p:cNvSpPr/>
          <p:nvPr/>
        </p:nvSpPr>
        <p:spPr>
          <a:xfrm>
            <a:off x="4013198" y="2517774"/>
            <a:ext cx="25403" cy="1590"/>
          </a:xfrm>
          <a:prstGeom prst="line">
            <a:avLst/>
          </a:prstGeom>
          <a:ln>
            <a:solidFill>
              <a:srgbClr val="000000"/>
            </a:solidFill>
          </a:ln>
        </p:spPr>
        <p:txBody>
          <a:bodyPr lIns="45718" tIns="45718" rIns="45718" bIns="45718"/>
          <a:lstStyle/>
          <a:p>
            <a:endParaRPr/>
          </a:p>
        </p:txBody>
      </p:sp>
      <p:sp>
        <p:nvSpPr>
          <p:cNvPr id="302" name="Line"/>
          <p:cNvSpPr/>
          <p:nvPr/>
        </p:nvSpPr>
        <p:spPr>
          <a:xfrm>
            <a:off x="1585912" y="2425699"/>
            <a:ext cx="153990" cy="96841"/>
          </a:xfrm>
          <a:custGeom>
            <a:avLst/>
            <a:gdLst/>
            <a:ahLst/>
            <a:cxnLst>
              <a:cxn ang="0">
                <a:pos x="wd2" y="hd2"/>
              </a:cxn>
              <a:cxn ang="5400000">
                <a:pos x="wd2" y="hd2"/>
              </a:cxn>
              <a:cxn ang="10800000">
                <a:pos x="wd2" y="hd2"/>
              </a:cxn>
              <a:cxn ang="16200000">
                <a:pos x="wd2" y="hd2"/>
              </a:cxn>
            </a:cxnLst>
            <a:rect l="0" t="0" r="r" b="b"/>
            <a:pathLst>
              <a:path w="21600" h="21600" extrusionOk="0">
                <a:moveTo>
                  <a:pt x="2242" y="15797"/>
                </a:moveTo>
                <a:lnTo>
                  <a:pt x="408" y="18699"/>
                </a:lnTo>
                <a:lnTo>
                  <a:pt x="0" y="19988"/>
                </a:lnTo>
                <a:lnTo>
                  <a:pt x="0" y="21278"/>
                </a:lnTo>
                <a:lnTo>
                  <a:pt x="408" y="21600"/>
                </a:lnTo>
                <a:lnTo>
                  <a:pt x="1223" y="21600"/>
                </a:lnTo>
                <a:lnTo>
                  <a:pt x="4279" y="21278"/>
                </a:lnTo>
                <a:lnTo>
                  <a:pt x="7540" y="19343"/>
                </a:lnTo>
                <a:lnTo>
                  <a:pt x="12226" y="15797"/>
                </a:lnTo>
                <a:lnTo>
                  <a:pt x="16302" y="11606"/>
                </a:lnTo>
                <a:lnTo>
                  <a:pt x="19358" y="7415"/>
                </a:lnTo>
                <a:lnTo>
                  <a:pt x="21192" y="3869"/>
                </a:lnTo>
                <a:lnTo>
                  <a:pt x="21600" y="2579"/>
                </a:lnTo>
                <a:lnTo>
                  <a:pt x="21600" y="1290"/>
                </a:lnTo>
                <a:lnTo>
                  <a:pt x="20785" y="645"/>
                </a:lnTo>
                <a:lnTo>
                  <a:pt x="19358" y="0"/>
                </a:lnTo>
                <a:lnTo>
                  <a:pt x="17525" y="645"/>
                </a:lnTo>
                <a:lnTo>
                  <a:pt x="14875" y="2579"/>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303" name="Line"/>
          <p:cNvSpPr/>
          <p:nvPr/>
        </p:nvSpPr>
        <p:spPr>
          <a:xfrm>
            <a:off x="1546224" y="2498724"/>
            <a:ext cx="39691" cy="1590"/>
          </a:xfrm>
          <a:prstGeom prst="line">
            <a:avLst/>
          </a:prstGeom>
          <a:ln>
            <a:solidFill>
              <a:srgbClr val="FFFFFF"/>
            </a:solidFill>
          </a:ln>
        </p:spPr>
        <p:txBody>
          <a:bodyPr lIns="45718" tIns="45718" rIns="45718" bIns="45718"/>
          <a:lstStyle/>
          <a:p>
            <a:endParaRPr/>
          </a:p>
        </p:txBody>
      </p:sp>
      <p:sp>
        <p:nvSpPr>
          <p:cNvPr id="304" name="Line"/>
          <p:cNvSpPr/>
          <p:nvPr/>
        </p:nvSpPr>
        <p:spPr>
          <a:xfrm>
            <a:off x="1641475" y="2454274"/>
            <a:ext cx="25401" cy="190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435" y="9969"/>
                </a:lnTo>
                <a:lnTo>
                  <a:pt x="0" y="2160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305" name="Line"/>
          <p:cNvSpPr/>
          <p:nvPr/>
        </p:nvSpPr>
        <p:spPr>
          <a:xfrm>
            <a:off x="1620837" y="2449510"/>
            <a:ext cx="30165" cy="222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286" y="8640"/>
                </a:lnTo>
                <a:lnTo>
                  <a:pt x="0" y="2160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306" name="Line"/>
          <p:cNvSpPr/>
          <p:nvPr/>
        </p:nvSpPr>
        <p:spPr>
          <a:xfrm>
            <a:off x="1585912" y="2424110"/>
            <a:ext cx="153990" cy="95253"/>
          </a:xfrm>
          <a:custGeom>
            <a:avLst/>
            <a:gdLst/>
            <a:ahLst/>
            <a:cxnLst>
              <a:cxn ang="0">
                <a:pos x="wd2" y="hd2"/>
              </a:cxn>
              <a:cxn ang="5400000">
                <a:pos x="wd2" y="hd2"/>
              </a:cxn>
              <a:cxn ang="10800000">
                <a:pos x="wd2" y="hd2"/>
              </a:cxn>
              <a:cxn ang="16200000">
                <a:pos x="wd2" y="hd2"/>
              </a:cxn>
            </a:cxnLst>
            <a:rect l="0" t="0" r="r" b="b"/>
            <a:pathLst>
              <a:path w="21600" h="21600" extrusionOk="0">
                <a:moveTo>
                  <a:pt x="2242" y="14830"/>
                </a:moveTo>
                <a:lnTo>
                  <a:pt x="408" y="18376"/>
                </a:lnTo>
                <a:lnTo>
                  <a:pt x="0" y="19666"/>
                </a:lnTo>
                <a:lnTo>
                  <a:pt x="0" y="20310"/>
                </a:lnTo>
                <a:lnTo>
                  <a:pt x="408" y="20955"/>
                </a:lnTo>
                <a:lnTo>
                  <a:pt x="1223" y="21600"/>
                </a:lnTo>
                <a:lnTo>
                  <a:pt x="3872" y="20955"/>
                </a:lnTo>
                <a:lnTo>
                  <a:pt x="7540" y="18376"/>
                </a:lnTo>
                <a:lnTo>
                  <a:pt x="12226" y="14830"/>
                </a:lnTo>
                <a:lnTo>
                  <a:pt x="16302" y="10639"/>
                </a:lnTo>
                <a:lnTo>
                  <a:pt x="19358" y="7093"/>
                </a:lnTo>
                <a:lnTo>
                  <a:pt x="21192" y="3546"/>
                </a:lnTo>
                <a:lnTo>
                  <a:pt x="21600" y="1612"/>
                </a:lnTo>
                <a:lnTo>
                  <a:pt x="21600" y="967"/>
                </a:lnTo>
                <a:lnTo>
                  <a:pt x="20785" y="0"/>
                </a:lnTo>
                <a:lnTo>
                  <a:pt x="19358" y="0"/>
                </a:lnTo>
                <a:lnTo>
                  <a:pt x="17525" y="322"/>
                </a:lnTo>
                <a:lnTo>
                  <a:pt x="14875" y="1612"/>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307" name="Line"/>
          <p:cNvSpPr/>
          <p:nvPr/>
        </p:nvSpPr>
        <p:spPr>
          <a:xfrm>
            <a:off x="1546224" y="2508249"/>
            <a:ext cx="42866" cy="1590"/>
          </a:xfrm>
          <a:prstGeom prst="line">
            <a:avLst/>
          </a:prstGeom>
          <a:ln>
            <a:solidFill>
              <a:srgbClr val="000000"/>
            </a:solidFill>
          </a:ln>
        </p:spPr>
        <p:txBody>
          <a:bodyPr lIns="45718" tIns="45718" rIns="45718" bIns="45718"/>
          <a:lstStyle/>
          <a:p>
            <a:endParaRPr/>
          </a:p>
        </p:txBody>
      </p:sp>
      <p:sp>
        <p:nvSpPr>
          <p:cNvPr id="308" name="+"/>
          <p:cNvSpPr txBox="1"/>
          <p:nvPr/>
        </p:nvSpPr>
        <p:spPr>
          <a:xfrm>
            <a:off x="1216025" y="5473700"/>
            <a:ext cx="127000"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200" b="1">
                <a:solidFill>
                  <a:srgbClr val="FFFFFF"/>
                </a:solidFill>
                <a:latin typeface="Arial"/>
                <a:ea typeface="Arial"/>
                <a:cs typeface="Arial"/>
                <a:sym typeface="Arial"/>
              </a:defRPr>
            </a:lvl1pPr>
          </a:lstStyle>
          <a:p>
            <a:r>
              <a:t>+</a:t>
            </a:r>
          </a:p>
        </p:txBody>
      </p:sp>
      <p:sp>
        <p:nvSpPr>
          <p:cNvPr id="309" name="Sensory and…"/>
          <p:cNvSpPr txBox="1"/>
          <p:nvPr/>
        </p:nvSpPr>
        <p:spPr>
          <a:xfrm>
            <a:off x="1843085" y="1649410"/>
            <a:ext cx="698725" cy="25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Sensory and</a:t>
            </a:r>
          </a:p>
          <a:p>
            <a:pPr>
              <a:defRPr sz="900" b="1">
                <a:latin typeface="Arial"/>
                <a:ea typeface="Arial"/>
                <a:cs typeface="Arial"/>
                <a:sym typeface="Arial"/>
              </a:defRPr>
            </a:pPr>
            <a:r>
              <a:t>mental input</a:t>
            </a:r>
          </a:p>
        </p:txBody>
      </p:sp>
      <p:sp>
        <p:nvSpPr>
          <p:cNvPr id="310" name="Secretin…"/>
          <p:cNvSpPr txBox="1"/>
          <p:nvPr/>
        </p:nvSpPr>
        <p:spPr>
          <a:xfrm>
            <a:off x="5922962" y="3214685"/>
            <a:ext cx="495294" cy="25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Secretin</a:t>
            </a:r>
          </a:p>
          <a:p>
            <a:pPr>
              <a:defRPr sz="900" b="1">
                <a:latin typeface="Arial"/>
                <a:ea typeface="Arial"/>
                <a:cs typeface="Arial"/>
                <a:sym typeface="Arial"/>
              </a:defRPr>
            </a:pPr>
            <a:r>
              <a:t>and CCK</a:t>
            </a:r>
          </a:p>
        </p:txBody>
      </p:sp>
      <p:sp>
        <p:nvSpPr>
          <p:cNvPr id="311" name="Intestinal phase…"/>
          <p:cNvSpPr txBox="1"/>
          <p:nvPr/>
        </p:nvSpPr>
        <p:spPr>
          <a:xfrm>
            <a:off x="5865812" y="4645025"/>
            <a:ext cx="2394695" cy="1139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Intestinal phase</a:t>
            </a:r>
          </a:p>
          <a:p>
            <a:pPr>
              <a:defRPr sz="900" b="1">
                <a:latin typeface="Arial"/>
                <a:ea typeface="Arial"/>
                <a:cs typeface="Arial"/>
                <a:sym typeface="Arial"/>
              </a:defRPr>
            </a:pPr>
            <a:r>
              <a:t>Intestinal gastrin briefly stimulates the</a:t>
            </a:r>
          </a:p>
          <a:p>
            <a:pPr>
              <a:defRPr sz="900" b="1">
                <a:latin typeface="Arial"/>
                <a:ea typeface="Arial"/>
                <a:cs typeface="Arial"/>
                <a:sym typeface="Arial"/>
              </a:defRPr>
            </a:pPr>
            <a:r>
              <a:t>stomach, but then secretin, CCK, and the</a:t>
            </a:r>
          </a:p>
          <a:p>
            <a:pPr>
              <a:defRPr sz="900" b="1">
                <a:latin typeface="Arial"/>
                <a:ea typeface="Arial"/>
                <a:cs typeface="Arial"/>
                <a:sym typeface="Arial"/>
              </a:defRPr>
            </a:pPr>
            <a:r>
              <a:t>enterogastric reflex inhibit gastric secretion</a:t>
            </a:r>
          </a:p>
          <a:p>
            <a:pPr>
              <a:defRPr sz="900" b="1">
                <a:latin typeface="Arial"/>
                <a:ea typeface="Arial"/>
                <a:cs typeface="Arial"/>
                <a:sym typeface="Arial"/>
              </a:defRPr>
            </a:pPr>
            <a:r>
              <a:t>and motility while the duodenum processes</a:t>
            </a:r>
          </a:p>
          <a:p>
            <a:pPr>
              <a:defRPr sz="900" b="1">
                <a:latin typeface="Arial"/>
                <a:ea typeface="Arial"/>
                <a:cs typeface="Arial"/>
                <a:sym typeface="Arial"/>
              </a:defRPr>
            </a:pPr>
            <a:r>
              <a:t>the chyme already in it. Sympathetic nerve</a:t>
            </a:r>
          </a:p>
          <a:p>
            <a:pPr>
              <a:defRPr sz="900" b="1">
                <a:latin typeface="Arial"/>
                <a:ea typeface="Arial"/>
                <a:cs typeface="Arial"/>
                <a:sym typeface="Arial"/>
              </a:defRPr>
            </a:pPr>
            <a:r>
              <a:t>fibers suppress gastric activity, while vagal</a:t>
            </a:r>
          </a:p>
          <a:p>
            <a:pPr>
              <a:defRPr sz="900" b="1">
                <a:latin typeface="Arial"/>
                <a:ea typeface="Arial"/>
                <a:cs typeface="Arial"/>
                <a:sym typeface="Arial"/>
              </a:defRPr>
            </a:pPr>
            <a:r>
              <a:t>(parasympathetic) stimulation of the</a:t>
            </a:r>
          </a:p>
          <a:p>
            <a:pPr>
              <a:defRPr sz="900" b="1">
                <a:latin typeface="Arial"/>
                <a:ea typeface="Arial"/>
                <a:cs typeface="Arial"/>
                <a:sym typeface="Arial"/>
              </a:defRPr>
            </a:pPr>
            <a:r>
              <a:t>stomach is now inhibited.</a:t>
            </a:r>
          </a:p>
        </p:txBody>
      </p:sp>
      <p:sp>
        <p:nvSpPr>
          <p:cNvPr id="312" name="Gastric phase…"/>
          <p:cNvSpPr txBox="1"/>
          <p:nvPr/>
        </p:nvSpPr>
        <p:spPr>
          <a:xfrm>
            <a:off x="3362324" y="4645025"/>
            <a:ext cx="1778491" cy="885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Gastric phase</a:t>
            </a:r>
          </a:p>
          <a:p>
            <a:pPr>
              <a:defRPr sz="900" b="1">
                <a:latin typeface="Arial"/>
                <a:ea typeface="Arial"/>
                <a:cs typeface="Arial"/>
                <a:sym typeface="Arial"/>
              </a:defRPr>
            </a:pPr>
            <a:r>
              <a:t>Food stretches the stomach and</a:t>
            </a:r>
          </a:p>
          <a:p>
            <a:pPr>
              <a:defRPr sz="900" b="1">
                <a:latin typeface="Arial"/>
                <a:ea typeface="Arial"/>
                <a:cs typeface="Arial"/>
                <a:sym typeface="Arial"/>
              </a:defRPr>
            </a:pPr>
            <a:r>
              <a:t>activates myenteric and</a:t>
            </a:r>
          </a:p>
          <a:p>
            <a:pPr>
              <a:defRPr sz="900" b="1">
                <a:latin typeface="Arial"/>
                <a:ea typeface="Arial"/>
                <a:cs typeface="Arial"/>
                <a:sym typeface="Arial"/>
              </a:defRPr>
            </a:pPr>
            <a:r>
              <a:t>vagovagal reflexes. These</a:t>
            </a:r>
          </a:p>
          <a:p>
            <a:pPr>
              <a:defRPr sz="900" b="1">
                <a:latin typeface="Arial"/>
                <a:ea typeface="Arial"/>
                <a:cs typeface="Arial"/>
                <a:sym typeface="Arial"/>
              </a:defRPr>
            </a:pPr>
            <a:r>
              <a:t>reflexes stimulate gastric</a:t>
            </a:r>
          </a:p>
          <a:p>
            <a:pPr>
              <a:defRPr sz="900" b="1">
                <a:latin typeface="Arial"/>
                <a:ea typeface="Arial"/>
                <a:cs typeface="Arial"/>
                <a:sym typeface="Arial"/>
              </a:defRPr>
            </a:pPr>
            <a:r>
              <a:t>secretion. Histamine and gastrin</a:t>
            </a:r>
          </a:p>
          <a:p>
            <a:pPr>
              <a:defRPr sz="900" b="1">
                <a:latin typeface="Arial"/>
                <a:ea typeface="Arial"/>
                <a:cs typeface="Arial"/>
                <a:sym typeface="Arial"/>
              </a:defRPr>
            </a:pPr>
            <a:r>
              <a:t>also stimulate acid and enzyme</a:t>
            </a:r>
          </a:p>
        </p:txBody>
      </p:sp>
      <p:sp>
        <p:nvSpPr>
          <p:cNvPr id="313" name="Cephalic phase…"/>
          <p:cNvSpPr txBox="1"/>
          <p:nvPr/>
        </p:nvSpPr>
        <p:spPr>
          <a:xfrm>
            <a:off x="1173162" y="4645024"/>
            <a:ext cx="1403555" cy="504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Cephalic phase</a:t>
            </a:r>
          </a:p>
          <a:p>
            <a:pPr>
              <a:defRPr sz="900" b="1">
                <a:latin typeface="Arial"/>
                <a:ea typeface="Arial"/>
                <a:cs typeface="Arial"/>
                <a:sym typeface="Arial"/>
              </a:defRPr>
            </a:pPr>
            <a:r>
              <a:t>Vagus nerve stimulates</a:t>
            </a:r>
          </a:p>
          <a:p>
            <a:pPr>
              <a:defRPr sz="900" b="1">
                <a:latin typeface="Arial"/>
                <a:ea typeface="Arial"/>
                <a:cs typeface="Arial"/>
                <a:sym typeface="Arial"/>
              </a:defRPr>
            </a:pPr>
            <a:r>
              <a:t>gastric secretion even</a:t>
            </a:r>
          </a:p>
          <a:p>
            <a:pPr>
              <a:defRPr sz="900" b="1">
                <a:latin typeface="Arial"/>
                <a:ea typeface="Arial"/>
                <a:cs typeface="Arial"/>
                <a:sym typeface="Arial"/>
              </a:defRPr>
            </a:pPr>
            <a:r>
              <a:t>before food is swallowed.</a:t>
            </a:r>
          </a:p>
        </p:txBody>
      </p:sp>
      <p:sp>
        <p:nvSpPr>
          <p:cNvPr id="314" name="–"/>
          <p:cNvSpPr txBox="1"/>
          <p:nvPr/>
        </p:nvSpPr>
        <p:spPr>
          <a:xfrm>
            <a:off x="1214437" y="5634037"/>
            <a:ext cx="1270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200" b="1">
                <a:solidFill>
                  <a:srgbClr val="FFFFFF"/>
                </a:solidFill>
                <a:latin typeface="Arial"/>
                <a:ea typeface="Arial"/>
                <a:cs typeface="Arial"/>
                <a:sym typeface="Arial"/>
              </a:defRPr>
            </a:lvl1pPr>
          </a:lstStyle>
          <a:p>
            <a:r>
              <a:t>–</a:t>
            </a:r>
          </a:p>
        </p:txBody>
      </p:sp>
      <p:sp>
        <p:nvSpPr>
          <p:cNvPr id="315" name="+"/>
          <p:cNvSpPr txBox="1"/>
          <p:nvPr/>
        </p:nvSpPr>
        <p:spPr>
          <a:xfrm>
            <a:off x="5305425" y="3105150"/>
            <a:ext cx="127000"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200" b="1">
                <a:solidFill>
                  <a:srgbClr val="FFFFFF"/>
                </a:solidFill>
                <a:latin typeface="Arial"/>
                <a:ea typeface="Arial"/>
                <a:cs typeface="Arial"/>
                <a:sym typeface="Arial"/>
              </a:defRPr>
            </a:lvl1pPr>
          </a:lstStyle>
          <a:p>
            <a:r>
              <a:t>+</a:t>
            </a:r>
          </a:p>
        </p:txBody>
      </p:sp>
      <p:sp>
        <p:nvSpPr>
          <p:cNvPr id="316" name="+"/>
          <p:cNvSpPr txBox="1"/>
          <p:nvPr/>
        </p:nvSpPr>
        <p:spPr>
          <a:xfrm>
            <a:off x="7450135" y="3008310"/>
            <a:ext cx="127001" cy="172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200" b="1">
                <a:solidFill>
                  <a:srgbClr val="FFFFFF"/>
                </a:solidFill>
                <a:latin typeface="Arial"/>
                <a:ea typeface="Arial"/>
                <a:cs typeface="Arial"/>
                <a:sym typeface="Arial"/>
              </a:defRPr>
            </a:lvl1pPr>
          </a:lstStyle>
          <a:p>
            <a:r>
              <a:t>+</a:t>
            </a:r>
          </a:p>
        </p:txBody>
      </p:sp>
      <p:sp>
        <p:nvSpPr>
          <p:cNvPr id="317" name="–"/>
          <p:cNvSpPr txBox="1"/>
          <p:nvPr/>
        </p:nvSpPr>
        <p:spPr>
          <a:xfrm>
            <a:off x="7458075" y="3187700"/>
            <a:ext cx="127000"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200" b="1">
                <a:solidFill>
                  <a:srgbClr val="FFFFFF"/>
                </a:solidFill>
                <a:latin typeface="Arial"/>
                <a:ea typeface="Arial"/>
                <a:cs typeface="Arial"/>
                <a:sym typeface="Arial"/>
              </a:defRPr>
            </a:lvl1pPr>
          </a:lstStyle>
          <a:p>
            <a:r>
              <a:t>–</a:t>
            </a:r>
          </a:p>
        </p:txBody>
      </p:sp>
      <p:sp>
        <p:nvSpPr>
          <p:cNvPr id="318" name="–"/>
          <p:cNvSpPr txBox="1"/>
          <p:nvPr/>
        </p:nvSpPr>
        <p:spPr>
          <a:xfrm>
            <a:off x="8113710" y="3187700"/>
            <a:ext cx="1270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200" b="1">
                <a:solidFill>
                  <a:srgbClr val="FFFFFF"/>
                </a:solidFill>
                <a:latin typeface="Arial"/>
                <a:ea typeface="Arial"/>
                <a:cs typeface="Arial"/>
                <a:sym typeface="Arial"/>
              </a:defRPr>
            </a:lvl1pPr>
          </a:lstStyle>
          <a:p>
            <a:r>
              <a:t>–</a:t>
            </a:r>
          </a:p>
        </p:txBody>
      </p:sp>
      <p:sp>
        <p:nvSpPr>
          <p:cNvPr id="319" name="–"/>
          <p:cNvSpPr txBox="1"/>
          <p:nvPr/>
        </p:nvSpPr>
        <p:spPr>
          <a:xfrm>
            <a:off x="7893050" y="2682875"/>
            <a:ext cx="127000"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200" b="1">
                <a:solidFill>
                  <a:srgbClr val="FFFFFF"/>
                </a:solidFill>
                <a:latin typeface="Arial"/>
                <a:ea typeface="Arial"/>
                <a:cs typeface="Arial"/>
                <a:sym typeface="Arial"/>
              </a:defRPr>
            </a:lvl1pPr>
          </a:lstStyle>
          <a:p>
            <a:r>
              <a:t>–</a:t>
            </a:r>
          </a:p>
        </p:txBody>
      </p:sp>
      <p:sp>
        <p:nvSpPr>
          <p:cNvPr id="320" name="Enterogastric…"/>
          <p:cNvSpPr txBox="1"/>
          <p:nvPr/>
        </p:nvSpPr>
        <p:spPr>
          <a:xfrm>
            <a:off x="7677149" y="4086224"/>
            <a:ext cx="749512" cy="25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Enterogastric</a:t>
            </a:r>
          </a:p>
          <a:p>
            <a:pPr>
              <a:defRPr sz="900" b="1">
                <a:latin typeface="Arial"/>
                <a:ea typeface="Arial"/>
                <a:cs typeface="Arial"/>
                <a:sym typeface="Arial"/>
              </a:defRPr>
            </a:pPr>
            <a:r>
              <a:t>reflex</a:t>
            </a:r>
          </a:p>
        </p:txBody>
      </p:sp>
      <p:sp>
        <p:nvSpPr>
          <p:cNvPr id="321" name="Short…"/>
          <p:cNvSpPr txBox="1"/>
          <p:nvPr/>
        </p:nvSpPr>
        <p:spPr>
          <a:xfrm>
            <a:off x="4838699" y="4086224"/>
            <a:ext cx="628850" cy="377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Short</a:t>
            </a:r>
          </a:p>
          <a:p>
            <a:pPr>
              <a:defRPr sz="900" b="1">
                <a:latin typeface="Arial"/>
                <a:ea typeface="Arial"/>
                <a:cs typeface="Arial"/>
                <a:sym typeface="Arial"/>
              </a:defRPr>
            </a:pPr>
            <a:r>
              <a:t>(myenteric)</a:t>
            </a:r>
          </a:p>
          <a:p>
            <a:pPr>
              <a:defRPr sz="900" b="1">
                <a:latin typeface="Arial"/>
                <a:ea typeface="Arial"/>
                <a:cs typeface="Arial"/>
                <a:sym typeface="Arial"/>
              </a:defRPr>
            </a:pPr>
            <a:r>
              <a:t>reflex</a:t>
            </a:r>
          </a:p>
        </p:txBody>
      </p:sp>
      <p:sp>
        <p:nvSpPr>
          <p:cNvPr id="322" name="Copyright © The McGraw-Hill Companies, Inc. Permission required for reproduction or display."/>
          <p:cNvSpPr txBox="1"/>
          <p:nvPr/>
        </p:nvSpPr>
        <p:spPr>
          <a:xfrm>
            <a:off x="2807057" y="915943"/>
            <a:ext cx="3384552" cy="241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
                <a:latin typeface="Arial"/>
                <a:ea typeface="Arial"/>
                <a:cs typeface="Arial"/>
                <a:sym typeface="Arial"/>
              </a:defRPr>
            </a:lvl1pPr>
          </a:lstStyle>
          <a:p>
            <a:r>
              <a:t>Copyright © The McGraw-Hill Companies, Inc. Permission required for reproduction or display. Figure from: Saladin, Anatomy &amp; Physiology, McGraw Hill, 2018</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26</a:t>
            </a:fld>
            <a:endParaRPr/>
          </a:p>
        </p:txBody>
      </p:sp>
      <p:sp>
        <p:nvSpPr>
          <p:cNvPr id="325" name="Regulation of Gastric Function"/>
          <p:cNvSpPr txBox="1">
            <a:spLocks noGrp="1"/>
          </p:cNvSpPr>
          <p:nvPr>
            <p:ph type="title" idx="4294967295"/>
          </p:nvPr>
        </p:nvSpPr>
        <p:spPr>
          <a:xfrm>
            <a:off x="-2" y="-2"/>
            <a:ext cx="9144004" cy="1143004"/>
          </a:xfrm>
          <a:prstGeom prst="rect">
            <a:avLst/>
          </a:prstGeom>
        </p:spPr>
        <p:txBody>
          <a:bodyPr lIns="45718" tIns="45718" rIns="45718" bIns="45718" anchor="ctr">
            <a:normAutofit/>
          </a:bodyPr>
          <a:lstStyle>
            <a:lvl1pPr algn="ctr" defTabSz="914400">
              <a:defRPr sz="4000" b="1"/>
            </a:lvl1pPr>
          </a:lstStyle>
          <a:p>
            <a:r>
              <a:rPr lang="kk-KZ" dirty="0" smtClean="0"/>
              <a:t>Асқазан  қызметінің реттелуі</a:t>
            </a:r>
            <a:endParaRPr dirty="0"/>
          </a:p>
        </p:txBody>
      </p:sp>
      <p:sp>
        <p:nvSpPr>
          <p:cNvPr id="326" name="cephalic phase…"/>
          <p:cNvSpPr txBox="1">
            <a:spLocks noGrp="1"/>
          </p:cNvSpPr>
          <p:nvPr>
            <p:ph type="body" idx="4294967295"/>
          </p:nvPr>
        </p:nvSpPr>
        <p:spPr>
          <a:xfrm>
            <a:off x="320675" y="1295400"/>
            <a:ext cx="8518525" cy="5562600"/>
          </a:xfrm>
          <a:prstGeom prst="rect">
            <a:avLst/>
          </a:prstGeom>
        </p:spPr>
        <p:txBody>
          <a:bodyPr lIns="45718" tIns="45718" rIns="45718" bIns="45718">
            <a:normAutofit/>
          </a:bodyPr>
          <a:lstStyle/>
          <a:p>
            <a:pPr marL="342900" indent="-342900" defTabSz="914400">
              <a:lnSpc>
                <a:spcPct val="100000"/>
              </a:lnSpc>
              <a:spcBef>
                <a:spcPts val="700"/>
              </a:spcBef>
              <a:buChar char="•"/>
              <a:defRPr sz="3200" b="1">
                <a:solidFill>
                  <a:srgbClr val="000000"/>
                </a:solidFill>
              </a:defRPr>
            </a:pPr>
            <a:r>
              <a:rPr lang="kk-KZ" dirty="0" smtClean="0"/>
              <a:t>Цефалық фаза</a:t>
            </a:r>
            <a:endParaRPr dirty="0"/>
          </a:p>
          <a:p>
            <a:pPr marL="342900" indent="-342900" defTabSz="914400">
              <a:lnSpc>
                <a:spcPct val="100000"/>
              </a:lnSpc>
              <a:spcBef>
                <a:spcPts val="700"/>
              </a:spcBef>
              <a:buChar char="•"/>
              <a:defRPr sz="800" b="1">
                <a:solidFill>
                  <a:srgbClr val="000000"/>
                </a:solidFill>
              </a:defRPr>
            </a:pPr>
            <a:endParaRPr dirty="0"/>
          </a:p>
          <a:p>
            <a:pPr marL="742950" lvl="1" indent="-285750" defTabSz="914400">
              <a:lnSpc>
                <a:spcPct val="100000"/>
              </a:lnSpc>
              <a:buChar char="–"/>
              <a:defRPr sz="2800" b="1">
                <a:solidFill>
                  <a:srgbClr val="000000"/>
                </a:solidFill>
              </a:defRPr>
            </a:pPr>
            <a:r>
              <a:rPr lang="kk-KZ" dirty="0" smtClean="0"/>
              <a:t>Асқазан иіске, </a:t>
            </a:r>
            <a:r>
              <a:rPr lang="kk-KZ" dirty="0"/>
              <a:t>дәмге немесе тағам туралы ойға жауап </a:t>
            </a:r>
            <a:r>
              <a:rPr lang="kk-KZ" dirty="0" smtClean="0"/>
              <a:t>береді</a:t>
            </a:r>
            <a:r>
              <a:rPr lang="en-US" dirty="0" smtClean="0"/>
              <a:t>(</a:t>
            </a:r>
            <a:r>
              <a:rPr lang="ru-RU" dirty="0" smtClean="0"/>
              <a:t>реагирует</a:t>
            </a:r>
            <a:r>
              <a:rPr lang="en-US" dirty="0" smtClean="0"/>
              <a:t>)</a:t>
            </a:r>
            <a:endParaRPr b="0" dirty="0"/>
          </a:p>
          <a:p>
            <a:pPr marL="742950" lvl="1" indent="-285750" defTabSz="914400">
              <a:lnSpc>
                <a:spcPct val="100000"/>
              </a:lnSpc>
              <a:buChar char="–"/>
              <a:defRPr sz="1000">
                <a:solidFill>
                  <a:srgbClr val="000000"/>
                </a:solidFill>
              </a:defRPr>
            </a:pPr>
            <a:endParaRPr dirty="0"/>
          </a:p>
          <a:p>
            <a:pPr marL="742950" lvl="1" indent="-285750" defTabSz="914400">
              <a:lnSpc>
                <a:spcPct val="100000"/>
              </a:lnSpc>
              <a:buChar char="–"/>
              <a:defRPr sz="2800">
                <a:solidFill>
                  <a:srgbClr val="000000"/>
                </a:solidFill>
              </a:defRPr>
            </a:pPr>
            <a:r>
              <a:rPr lang="ru-RU" dirty="0" err="1" smtClean="0"/>
              <a:t>Сенсорлы</a:t>
            </a:r>
            <a:r>
              <a:rPr lang="kk-KZ" dirty="0" smtClean="0"/>
              <a:t>қ және ментальды импульстар гипоталамуста жинақталып, аралық миға</a:t>
            </a:r>
            <a:r>
              <a:rPr lang="en-US" dirty="0"/>
              <a:t> medulla oblongata </a:t>
            </a:r>
            <a:r>
              <a:rPr lang="kk-KZ" dirty="0" smtClean="0"/>
              <a:t>сигнал береді.</a:t>
            </a:r>
            <a:endParaRPr dirty="0"/>
          </a:p>
          <a:p>
            <a:pPr marL="742950" lvl="1" indent="-285750" defTabSz="914400">
              <a:lnSpc>
                <a:spcPct val="100000"/>
              </a:lnSpc>
              <a:buChar char="–"/>
              <a:defRPr sz="2800" b="1">
                <a:solidFill>
                  <a:srgbClr val="000000"/>
                </a:solidFill>
              </a:defRPr>
            </a:pPr>
            <a:r>
              <a:rPr lang="ru-RU" dirty="0" err="1" smtClean="0"/>
              <a:t>Аралық</a:t>
            </a:r>
            <a:r>
              <a:rPr lang="ru-RU" dirty="0" smtClean="0"/>
              <a:t> </a:t>
            </a:r>
            <a:r>
              <a:rPr lang="ru-RU" dirty="0" err="1" smtClean="0"/>
              <a:t>мидан</a:t>
            </a:r>
            <a:r>
              <a:rPr lang="ru-RU" dirty="0" smtClean="0"/>
              <a:t> </a:t>
            </a:r>
            <a:r>
              <a:rPr lang="ru-RU" dirty="0" err="1" smtClean="0"/>
              <a:t>шыққан</a:t>
            </a:r>
            <a:r>
              <a:rPr lang="ru-RU" dirty="0" smtClean="0"/>
              <a:t> </a:t>
            </a:r>
            <a:r>
              <a:rPr lang="ru-RU" dirty="0" err="1"/>
              <a:t>кезбе</a:t>
            </a:r>
            <a:r>
              <a:rPr lang="ru-RU" dirty="0"/>
              <a:t> нерв </a:t>
            </a:r>
            <a:r>
              <a:rPr lang="ru-RU" dirty="0" err="1"/>
              <a:t>талшықтары</a:t>
            </a:r>
            <a:r>
              <a:rPr lang="ru-RU" dirty="0"/>
              <a:t> </a:t>
            </a:r>
            <a:r>
              <a:rPr lang="ru-RU" dirty="0" err="1"/>
              <a:t>асқазанның</a:t>
            </a:r>
            <a:r>
              <a:rPr lang="ru-RU" dirty="0"/>
              <a:t> </a:t>
            </a:r>
            <a:r>
              <a:rPr lang="ru-RU" dirty="0" err="1"/>
              <a:t>ішек</a:t>
            </a:r>
            <a:r>
              <a:rPr lang="ru-RU" dirty="0"/>
              <a:t> </a:t>
            </a:r>
            <a:r>
              <a:rPr lang="ru-RU" dirty="0" err="1"/>
              <a:t>жүйке</a:t>
            </a:r>
            <a:r>
              <a:rPr lang="ru-RU" dirty="0"/>
              <a:t> </a:t>
            </a:r>
            <a:r>
              <a:rPr lang="ru-RU" dirty="0" err="1"/>
              <a:t>жүйесін</a:t>
            </a:r>
            <a:r>
              <a:rPr lang="ru-RU" dirty="0"/>
              <a:t> </a:t>
            </a:r>
            <a:r>
              <a:rPr lang="ru-RU" dirty="0" err="1"/>
              <a:t>ынталандырады</a:t>
            </a:r>
            <a:endParaRPr lang="ru-RU" dirty="0"/>
          </a:p>
          <a:p>
            <a:pPr marL="742950" lvl="1" indent="-285750" defTabSz="914400">
              <a:lnSpc>
                <a:spcPct val="100000"/>
              </a:lnSpc>
              <a:buChar char="–"/>
              <a:defRPr sz="2800" b="1">
                <a:solidFill>
                  <a:srgbClr val="000000"/>
                </a:solidFill>
              </a:defRPr>
            </a:pPr>
            <a:r>
              <a:rPr lang="ru-RU" dirty="0" err="1"/>
              <a:t>өз</a:t>
            </a:r>
            <a:r>
              <a:rPr lang="ru-RU" dirty="0"/>
              <a:t> </a:t>
            </a:r>
            <a:r>
              <a:rPr lang="ru-RU" dirty="0" err="1"/>
              <a:t>кезегінде</a:t>
            </a:r>
            <a:r>
              <a:rPr lang="ru-RU" dirty="0"/>
              <a:t>, </a:t>
            </a:r>
            <a:r>
              <a:rPr lang="ru-RU" dirty="0" err="1"/>
              <a:t>асқазан</a:t>
            </a:r>
            <a:r>
              <a:rPr lang="ru-RU" dirty="0"/>
              <a:t> </a:t>
            </a:r>
            <a:r>
              <a:rPr lang="ru-RU" dirty="0" err="1"/>
              <a:t>секрециясын</a:t>
            </a:r>
            <a:r>
              <a:rPr lang="ru-RU" dirty="0"/>
              <a:t> </a:t>
            </a:r>
            <a:r>
              <a:rPr lang="ru-RU" dirty="0" err="1" smtClean="0"/>
              <a:t>ынталандырады</a:t>
            </a:r>
            <a:endParaRPr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27</a:t>
            </a:fld>
            <a:endParaRPr/>
          </a:p>
        </p:txBody>
      </p:sp>
      <p:sp>
        <p:nvSpPr>
          <p:cNvPr id="329" name="Regulation of Gastric Function"/>
          <p:cNvSpPr txBox="1">
            <a:spLocks noGrp="1"/>
          </p:cNvSpPr>
          <p:nvPr>
            <p:ph type="title" idx="4294967295"/>
          </p:nvPr>
        </p:nvSpPr>
        <p:spPr>
          <a:xfrm>
            <a:off x="-2" y="0"/>
            <a:ext cx="9144004" cy="1066800"/>
          </a:xfrm>
          <a:prstGeom prst="rect">
            <a:avLst/>
          </a:prstGeom>
        </p:spPr>
        <p:txBody>
          <a:bodyPr lIns="45718" tIns="45718" rIns="45718" bIns="45718" anchor="ctr"/>
          <a:lstStyle>
            <a:lvl1pPr algn="ctr" defTabSz="914400">
              <a:defRPr sz="4000" b="1"/>
            </a:lvl1pPr>
          </a:lstStyle>
          <a:p>
            <a:r>
              <a:rPr lang="kk-KZ" dirty="0" smtClean="0"/>
              <a:t>Асқазан қызметінің реттелуі</a:t>
            </a:r>
            <a:endParaRPr dirty="0"/>
          </a:p>
        </p:txBody>
      </p:sp>
      <p:sp>
        <p:nvSpPr>
          <p:cNvPr id="330" name="gastric phase…"/>
          <p:cNvSpPr txBox="1">
            <a:spLocks noGrp="1"/>
          </p:cNvSpPr>
          <p:nvPr>
            <p:ph type="body" idx="4294967295"/>
          </p:nvPr>
        </p:nvSpPr>
        <p:spPr>
          <a:xfrm>
            <a:off x="288924" y="549273"/>
            <a:ext cx="8520115" cy="5973767"/>
          </a:xfrm>
          <a:prstGeom prst="rect">
            <a:avLst/>
          </a:prstGeom>
        </p:spPr>
        <p:txBody>
          <a:bodyPr lIns="45718" tIns="45718" rIns="45718" bIns="45718">
            <a:normAutofit/>
          </a:bodyPr>
          <a:lstStyle/>
          <a:p>
            <a:pPr marL="342900" indent="-342900" defTabSz="914400">
              <a:lnSpc>
                <a:spcPct val="100000"/>
              </a:lnSpc>
              <a:spcBef>
                <a:spcPts val="600"/>
              </a:spcBef>
              <a:buChar char="•"/>
              <a:defRPr sz="2800" b="1">
                <a:solidFill>
                  <a:srgbClr val="000000"/>
                </a:solidFill>
              </a:defRPr>
            </a:pPr>
            <a:endParaRPr lang="kk-KZ" dirty="0" smtClean="0"/>
          </a:p>
          <a:p>
            <a:pPr marL="800100" lvl="1" indent="-342900" defTabSz="914400">
              <a:lnSpc>
                <a:spcPct val="100000"/>
              </a:lnSpc>
              <a:defRPr sz="2000">
                <a:solidFill>
                  <a:srgbClr val="000000"/>
                </a:solidFill>
              </a:defRPr>
            </a:pPr>
            <a:r>
              <a:rPr lang="kk-KZ" b="1" dirty="0" smtClean="0">
                <a:solidFill>
                  <a:srgbClr val="00B0F0"/>
                </a:solidFill>
              </a:rPr>
              <a:t>Асқазан фазасы</a:t>
            </a:r>
          </a:p>
          <a:p>
            <a:pPr marL="742950" lvl="1" indent="-285750" defTabSz="914400">
              <a:lnSpc>
                <a:spcPct val="100000"/>
              </a:lnSpc>
              <a:buChar char="–"/>
              <a:defRPr sz="2000">
                <a:solidFill>
                  <a:srgbClr val="000000"/>
                </a:solidFill>
              </a:defRPr>
            </a:pPr>
            <a:r>
              <a:rPr lang="ru-RU" dirty="0" err="1"/>
              <a:t>жұтылған</a:t>
            </a:r>
            <a:r>
              <a:rPr lang="ru-RU" dirty="0"/>
              <a:t> </a:t>
            </a:r>
            <a:r>
              <a:rPr lang="ru-RU" dirty="0" err="1"/>
              <a:t>тамақ</a:t>
            </a:r>
            <a:r>
              <a:rPr lang="ru-RU" dirty="0"/>
              <a:t> пен </a:t>
            </a:r>
            <a:r>
              <a:rPr lang="ru-RU" dirty="0" err="1"/>
              <a:t>жартылай</a:t>
            </a:r>
            <a:r>
              <a:rPr lang="ru-RU" dirty="0"/>
              <a:t> </a:t>
            </a:r>
            <a:r>
              <a:rPr lang="ru-RU" dirty="0" err="1"/>
              <a:t>қорытылған</a:t>
            </a:r>
            <a:r>
              <a:rPr lang="ru-RU" dirty="0"/>
              <a:t> </a:t>
            </a:r>
            <a:r>
              <a:rPr lang="ru-RU" dirty="0" err="1"/>
              <a:t>ақуыз</a:t>
            </a:r>
            <a:r>
              <a:rPr lang="ru-RU" dirty="0"/>
              <a:t> </a:t>
            </a:r>
            <a:r>
              <a:rPr lang="ru-RU" dirty="0" err="1"/>
              <a:t>асқазан</a:t>
            </a:r>
            <a:r>
              <a:rPr lang="ru-RU" dirty="0"/>
              <a:t> </a:t>
            </a:r>
            <a:r>
              <a:rPr lang="ru-RU" dirty="0" err="1"/>
              <a:t>белсенділігін</a:t>
            </a:r>
            <a:r>
              <a:rPr lang="ru-RU" dirty="0"/>
              <a:t> </a:t>
            </a:r>
            <a:r>
              <a:rPr lang="ru-RU" dirty="0" err="1"/>
              <a:t>белсендіретін</a:t>
            </a:r>
            <a:r>
              <a:rPr lang="ru-RU" dirty="0"/>
              <a:t> </a:t>
            </a:r>
            <a:r>
              <a:rPr lang="ru-RU" dirty="0" err="1"/>
              <a:t>кезең</a:t>
            </a:r>
            <a:endParaRPr lang="ru-RU" dirty="0"/>
          </a:p>
          <a:p>
            <a:pPr marL="742950" lvl="1" indent="-285750" defTabSz="914400">
              <a:lnSpc>
                <a:spcPct val="100000"/>
              </a:lnSpc>
              <a:buChar char="–"/>
              <a:defRPr sz="2000">
                <a:solidFill>
                  <a:srgbClr val="000000"/>
                </a:solidFill>
              </a:defRPr>
            </a:pPr>
            <a:r>
              <a:rPr lang="ru-RU" b="1" dirty="0" err="1"/>
              <a:t>асқазан</a:t>
            </a:r>
            <a:r>
              <a:rPr lang="ru-RU" b="1" dirty="0"/>
              <a:t> </a:t>
            </a:r>
            <a:r>
              <a:rPr lang="ru-RU" b="1" dirty="0" err="1"/>
              <a:t>секрециясының</a:t>
            </a:r>
            <a:r>
              <a:rPr lang="ru-RU" b="1" dirty="0"/>
              <a:t> </a:t>
            </a:r>
            <a:r>
              <a:rPr lang="ru-RU" b="1" dirty="0" err="1"/>
              <a:t>үштен</a:t>
            </a:r>
            <a:r>
              <a:rPr lang="ru-RU" b="1" dirty="0"/>
              <a:t> </a:t>
            </a:r>
            <a:r>
              <a:rPr lang="ru-RU" b="1" dirty="0" err="1"/>
              <a:t>екісі</a:t>
            </a:r>
            <a:r>
              <a:rPr lang="ru-RU" b="1" dirty="0"/>
              <a:t> осы </a:t>
            </a:r>
            <a:r>
              <a:rPr lang="ru-RU" b="1" dirty="0" err="1"/>
              <a:t>фазада</a:t>
            </a:r>
            <a:r>
              <a:rPr lang="ru-RU" b="1" dirty="0"/>
              <a:t> </a:t>
            </a:r>
            <a:r>
              <a:rPr lang="ru-RU" b="1" dirty="0" err="1"/>
              <a:t>болады</a:t>
            </a:r>
            <a:endParaRPr lang="ru-RU" b="1" dirty="0"/>
          </a:p>
          <a:p>
            <a:pPr marL="1143000" lvl="2" indent="-228600" defTabSz="914400">
              <a:lnSpc>
                <a:spcPct val="100000"/>
              </a:lnSpc>
              <a:buChar char="•"/>
              <a:defRPr sz="800">
                <a:solidFill>
                  <a:srgbClr val="000000"/>
                </a:solidFill>
              </a:defRPr>
            </a:pPr>
            <a:endParaRPr dirty="0"/>
          </a:p>
          <a:p>
            <a:pPr marL="742950" lvl="1" indent="-285750" defTabSz="914400">
              <a:lnSpc>
                <a:spcPct val="100000"/>
              </a:lnSpc>
              <a:buChar char="–"/>
              <a:defRPr sz="2000" b="1">
                <a:solidFill>
                  <a:srgbClr val="000000"/>
                </a:solidFill>
              </a:defRPr>
            </a:pPr>
            <a:r>
              <a:rPr lang="ru-RU" dirty="0" err="1"/>
              <a:t>жұтылған</a:t>
            </a:r>
            <a:r>
              <a:rPr lang="ru-RU" dirty="0"/>
              <a:t> </a:t>
            </a:r>
            <a:r>
              <a:rPr lang="ru-RU" dirty="0" err="1"/>
              <a:t>тағам</a:t>
            </a:r>
            <a:r>
              <a:rPr lang="ru-RU" dirty="0"/>
              <a:t> </a:t>
            </a:r>
            <a:r>
              <a:rPr lang="ru-RU" dirty="0" err="1"/>
              <a:t>асқазанның</a:t>
            </a:r>
            <a:r>
              <a:rPr lang="ru-RU" dirty="0"/>
              <a:t> </a:t>
            </a:r>
            <a:r>
              <a:rPr lang="ru-RU" dirty="0" err="1"/>
              <a:t>белсенділігін</a:t>
            </a:r>
            <a:r>
              <a:rPr lang="ru-RU" dirty="0"/>
              <a:t> </a:t>
            </a:r>
            <a:r>
              <a:rPr lang="ru-RU" dirty="0" err="1"/>
              <a:t>екі</a:t>
            </a:r>
            <a:r>
              <a:rPr lang="ru-RU" dirty="0"/>
              <a:t> </a:t>
            </a:r>
            <a:r>
              <a:rPr lang="ru-RU" dirty="0" err="1"/>
              <a:t>жолмен</a:t>
            </a:r>
            <a:r>
              <a:rPr lang="ru-RU" dirty="0"/>
              <a:t> </a:t>
            </a:r>
            <a:r>
              <a:rPr lang="ru-RU" dirty="0" err="1"/>
              <a:t>ынталандырады</a:t>
            </a:r>
            <a:r>
              <a:rPr lang="ru-RU" dirty="0" smtClean="0"/>
              <a:t>:</a:t>
            </a:r>
            <a:endParaRPr b="0" dirty="0" smtClean="0"/>
          </a:p>
          <a:p>
            <a:pPr marL="1143000" lvl="2" indent="-228600" defTabSz="914400">
              <a:lnSpc>
                <a:spcPct val="100000"/>
              </a:lnSpc>
              <a:buChar char="•"/>
              <a:defRPr sz="1800">
                <a:solidFill>
                  <a:srgbClr val="000000"/>
                </a:solidFill>
              </a:defRPr>
            </a:pPr>
            <a:r>
              <a:rPr lang="kk-KZ" dirty="0" smtClean="0"/>
              <a:t>Асқазанды созу арқылы</a:t>
            </a:r>
            <a:endParaRPr b="1" dirty="0" smtClean="0"/>
          </a:p>
          <a:p>
            <a:pPr marL="1600200" lvl="3" indent="-228600" defTabSz="914400">
              <a:lnSpc>
                <a:spcPct val="100000"/>
              </a:lnSpc>
              <a:buChar char="–"/>
              <a:defRPr sz="1400">
                <a:solidFill>
                  <a:srgbClr val="000000"/>
                </a:solidFill>
              </a:defRPr>
            </a:pPr>
            <a:r>
              <a:rPr lang="ru-RU" dirty="0" err="1"/>
              <a:t>миентерлік</a:t>
            </a:r>
            <a:r>
              <a:rPr lang="ru-RU" dirty="0"/>
              <a:t> </a:t>
            </a:r>
            <a:r>
              <a:rPr lang="ru-RU" dirty="0" err="1"/>
              <a:t>жүйке</a:t>
            </a:r>
            <a:r>
              <a:rPr lang="ru-RU" dirty="0"/>
              <a:t> </a:t>
            </a:r>
            <a:r>
              <a:rPr lang="ru-RU" dirty="0" err="1"/>
              <a:t>плексусы</a:t>
            </a:r>
            <a:r>
              <a:rPr lang="ru-RU" dirty="0"/>
              <a:t> </a:t>
            </a:r>
            <a:r>
              <a:rPr lang="ru-RU" dirty="0" err="1"/>
              <a:t>арқылы</a:t>
            </a:r>
            <a:r>
              <a:rPr lang="ru-RU" dirty="0"/>
              <a:t> </a:t>
            </a:r>
            <a:r>
              <a:rPr lang="ru-RU" dirty="0" err="1"/>
              <a:t>қозғалатын</a:t>
            </a:r>
            <a:r>
              <a:rPr lang="ru-RU" dirty="0"/>
              <a:t> </a:t>
            </a:r>
            <a:r>
              <a:rPr lang="ru-RU" dirty="0" err="1"/>
              <a:t>қысқа</a:t>
            </a:r>
            <a:r>
              <a:rPr lang="ru-RU" dirty="0"/>
              <a:t> </a:t>
            </a:r>
            <a:r>
              <a:rPr lang="ru-RU" dirty="0" err="1"/>
              <a:t>рефлексті</a:t>
            </a:r>
            <a:r>
              <a:rPr lang="ru-RU" dirty="0"/>
              <a:t> </a:t>
            </a:r>
            <a:r>
              <a:rPr lang="ru-RU" dirty="0" err="1" smtClean="0"/>
              <a:t>белсендіреді</a:t>
            </a:r>
            <a:endParaRPr b="1" dirty="0" smtClean="0"/>
          </a:p>
          <a:p>
            <a:pPr marL="1600200" lvl="3" indent="-228600" defTabSz="914400">
              <a:lnSpc>
                <a:spcPct val="100000"/>
              </a:lnSpc>
              <a:buChar char="–"/>
              <a:defRPr sz="1400">
                <a:solidFill>
                  <a:srgbClr val="000000"/>
                </a:solidFill>
              </a:defRPr>
            </a:pPr>
            <a:r>
              <a:rPr lang="ru-RU" dirty="0" err="1"/>
              <a:t>кезбе</a:t>
            </a:r>
            <a:r>
              <a:rPr lang="ru-RU" dirty="0"/>
              <a:t> </a:t>
            </a:r>
            <a:r>
              <a:rPr lang="ru-RU" dirty="0" err="1"/>
              <a:t>нервтері</a:t>
            </a:r>
            <a:r>
              <a:rPr lang="ru-RU" dirty="0"/>
              <a:t> мен ми </a:t>
            </a:r>
            <a:r>
              <a:rPr lang="ru-RU" dirty="0" err="1"/>
              <a:t>бағанасы</a:t>
            </a:r>
            <a:r>
              <a:rPr lang="ru-RU" dirty="0"/>
              <a:t> </a:t>
            </a:r>
            <a:r>
              <a:rPr lang="ru-RU" dirty="0" err="1"/>
              <a:t>арқылы</a:t>
            </a:r>
            <a:r>
              <a:rPr lang="ru-RU" dirty="0"/>
              <a:t> </a:t>
            </a:r>
            <a:r>
              <a:rPr lang="ru-RU" dirty="0" err="1"/>
              <a:t>қозғалатын</a:t>
            </a:r>
            <a:r>
              <a:rPr lang="ru-RU" dirty="0"/>
              <a:t> </a:t>
            </a:r>
            <a:r>
              <a:rPr lang="ru-RU" dirty="0" err="1"/>
              <a:t>ұзақ</a:t>
            </a:r>
            <a:r>
              <a:rPr lang="ru-RU" dirty="0"/>
              <a:t> </a:t>
            </a:r>
            <a:r>
              <a:rPr lang="ru-RU" dirty="0" err="1"/>
              <a:t>рефлексті</a:t>
            </a:r>
            <a:r>
              <a:rPr lang="ru-RU" dirty="0"/>
              <a:t> </a:t>
            </a:r>
            <a:r>
              <a:rPr lang="ru-RU" dirty="0" err="1" smtClean="0"/>
              <a:t>белсендіреді</a:t>
            </a:r>
            <a:endParaRPr lang="ru-RU" dirty="0" smtClean="0"/>
          </a:p>
          <a:p>
            <a:pPr marL="1600200" lvl="3" indent="-228600" defTabSz="914400">
              <a:lnSpc>
                <a:spcPct val="100000"/>
              </a:lnSpc>
              <a:buChar char="–"/>
              <a:defRPr sz="1400">
                <a:solidFill>
                  <a:srgbClr val="000000"/>
                </a:solidFill>
              </a:defRPr>
            </a:pPr>
            <a:r>
              <a:rPr lang="ru-RU" dirty="0" err="1"/>
              <a:t>ның</a:t>
            </a:r>
            <a:r>
              <a:rPr lang="ru-RU" dirty="0"/>
              <a:t> </a:t>
            </a:r>
            <a:r>
              <a:rPr lang="ru-RU" dirty="0" err="1"/>
              <a:t>құрамындағы</a:t>
            </a:r>
            <a:r>
              <a:rPr lang="ru-RU" dirty="0"/>
              <a:t> рН </a:t>
            </a:r>
            <a:r>
              <a:rPr lang="ru-RU" dirty="0" err="1"/>
              <a:t>жоғарылату</a:t>
            </a:r>
            <a:r>
              <a:rPr lang="ru-RU" dirty="0"/>
              <a:t> </a:t>
            </a:r>
            <a:r>
              <a:rPr lang="ru-RU" dirty="0" err="1" smtClean="0"/>
              <a:t>арқылы</a:t>
            </a:r>
            <a:endParaRPr dirty="0" smtClean="0"/>
          </a:p>
          <a:p>
            <a:pPr marL="1143000" lvl="2" indent="-228600" defTabSz="914400">
              <a:lnSpc>
                <a:spcPct val="100000"/>
              </a:lnSpc>
              <a:buChar char="•"/>
              <a:defRPr sz="800">
                <a:solidFill>
                  <a:srgbClr val="000000"/>
                </a:solidFill>
              </a:defRPr>
            </a:pPr>
            <a:endParaRPr dirty="0"/>
          </a:p>
          <a:p>
            <a:pPr marL="742950" lvl="1" indent="-285750" defTabSz="914400">
              <a:lnSpc>
                <a:spcPct val="100000"/>
              </a:lnSpc>
              <a:buChar char="–"/>
              <a:defRPr sz="2000" b="1">
                <a:solidFill>
                  <a:srgbClr val="000000"/>
                </a:solidFill>
              </a:defRPr>
            </a:pPr>
            <a:r>
              <a:rPr lang="ru-RU" dirty="0" err="1"/>
              <a:t>асқазан</a:t>
            </a:r>
            <a:r>
              <a:rPr lang="ru-RU" dirty="0"/>
              <a:t> </a:t>
            </a:r>
            <a:r>
              <a:rPr lang="ru-RU" dirty="0" err="1"/>
              <a:t>секрециясы</a:t>
            </a:r>
            <a:r>
              <a:rPr lang="ru-RU" dirty="0"/>
              <a:t> </a:t>
            </a:r>
            <a:r>
              <a:rPr lang="ru-RU" dirty="0" err="1"/>
              <a:t>үш</a:t>
            </a:r>
            <a:r>
              <a:rPr lang="ru-RU" dirty="0"/>
              <a:t> </a:t>
            </a:r>
            <a:r>
              <a:rPr lang="ru-RU" dirty="0" err="1"/>
              <a:t>химиялық</a:t>
            </a:r>
            <a:r>
              <a:rPr lang="ru-RU" dirty="0"/>
              <a:t> </a:t>
            </a:r>
            <a:r>
              <a:rPr lang="ru-RU" dirty="0" err="1"/>
              <a:t>заттармен</a:t>
            </a:r>
            <a:r>
              <a:rPr lang="ru-RU" dirty="0"/>
              <a:t> </a:t>
            </a:r>
            <a:r>
              <a:rPr lang="ru-RU" dirty="0" err="1"/>
              <a:t>ынталандырылады</a:t>
            </a:r>
            <a:r>
              <a:rPr lang="ru-RU" dirty="0" smtClean="0"/>
              <a:t>:</a:t>
            </a:r>
            <a:endParaRPr b="0" dirty="0"/>
          </a:p>
          <a:p>
            <a:pPr marL="1143000" lvl="2" indent="-228600" defTabSz="914400">
              <a:lnSpc>
                <a:spcPct val="100000"/>
              </a:lnSpc>
              <a:buChar char="•"/>
              <a:defRPr sz="1800" b="1">
                <a:solidFill>
                  <a:srgbClr val="000000"/>
                </a:solidFill>
              </a:defRPr>
            </a:pPr>
            <a:r>
              <a:rPr lang="ru-RU" dirty="0">
                <a:solidFill>
                  <a:srgbClr val="FF0000"/>
                </a:solidFill>
              </a:rPr>
              <a:t>ацетилхолин (</a:t>
            </a:r>
            <a:r>
              <a:rPr lang="en-US" dirty="0" err="1">
                <a:solidFill>
                  <a:srgbClr val="FF0000"/>
                </a:solidFill>
              </a:rPr>
              <a:t>ACh</a:t>
            </a:r>
            <a:r>
              <a:rPr lang="en-US" dirty="0">
                <a:solidFill>
                  <a:srgbClr val="FF0000"/>
                </a:solidFill>
              </a:rPr>
              <a:t>) </a:t>
            </a:r>
            <a:r>
              <a:rPr lang="en-US" dirty="0"/>
              <a:t>- </a:t>
            </a:r>
            <a:r>
              <a:rPr lang="ru-RU" dirty="0" err="1"/>
              <a:t>екі</a:t>
            </a:r>
            <a:r>
              <a:rPr lang="ru-RU" dirty="0"/>
              <a:t> </a:t>
            </a:r>
            <a:r>
              <a:rPr lang="ru-RU" dirty="0" err="1"/>
              <a:t>рефлекстің</a:t>
            </a:r>
            <a:r>
              <a:rPr lang="ru-RU" dirty="0"/>
              <a:t> </a:t>
            </a:r>
            <a:r>
              <a:rPr lang="ru-RU" dirty="0" err="1"/>
              <a:t>парасимпатикалық</a:t>
            </a:r>
            <a:r>
              <a:rPr lang="ru-RU" dirty="0"/>
              <a:t> </a:t>
            </a:r>
            <a:r>
              <a:rPr lang="ru-RU" dirty="0" err="1"/>
              <a:t>жүйке</a:t>
            </a:r>
            <a:r>
              <a:rPr lang="ru-RU" dirty="0"/>
              <a:t> </a:t>
            </a:r>
            <a:r>
              <a:rPr lang="ru-RU" dirty="0" err="1"/>
              <a:t>талшықтарымен</a:t>
            </a:r>
            <a:r>
              <a:rPr lang="ru-RU" dirty="0"/>
              <a:t> </a:t>
            </a:r>
            <a:r>
              <a:rPr lang="ru-RU" dirty="0" err="1" smtClean="0"/>
              <a:t>бөлінеді</a:t>
            </a:r>
            <a:endParaRPr lang="ru-RU" dirty="0" smtClean="0"/>
          </a:p>
          <a:p>
            <a:pPr marL="1143000" lvl="2" indent="-228600" defTabSz="914400">
              <a:lnSpc>
                <a:spcPct val="100000"/>
              </a:lnSpc>
              <a:buChar char="•"/>
              <a:defRPr sz="1800" b="1">
                <a:solidFill>
                  <a:srgbClr val="000000"/>
                </a:solidFill>
              </a:defRPr>
            </a:pPr>
            <a:r>
              <a:rPr lang="ru-RU" dirty="0">
                <a:solidFill>
                  <a:srgbClr val="FF0000"/>
                </a:solidFill>
              </a:rPr>
              <a:t>гистамин</a:t>
            </a:r>
            <a:r>
              <a:rPr lang="ru-RU" dirty="0"/>
              <a:t> - </a:t>
            </a:r>
            <a:r>
              <a:rPr lang="ru-RU" dirty="0" err="1"/>
              <a:t>асқазан</a:t>
            </a:r>
            <a:r>
              <a:rPr lang="ru-RU" dirty="0"/>
              <a:t> </a:t>
            </a:r>
            <a:r>
              <a:rPr lang="ru-RU" dirty="0" err="1"/>
              <a:t>бездеріндегі</a:t>
            </a:r>
            <a:r>
              <a:rPr lang="ru-RU" dirty="0"/>
              <a:t> </a:t>
            </a:r>
            <a:r>
              <a:rPr lang="ru-RU" dirty="0" err="1"/>
              <a:t>энтероэндокриндік</a:t>
            </a:r>
            <a:r>
              <a:rPr lang="ru-RU" dirty="0"/>
              <a:t> </a:t>
            </a:r>
            <a:r>
              <a:rPr lang="ru-RU" dirty="0" err="1"/>
              <a:t>жасушалардан</a:t>
            </a:r>
            <a:r>
              <a:rPr lang="ru-RU" dirty="0"/>
              <a:t> </a:t>
            </a:r>
            <a:r>
              <a:rPr lang="ru-RU" dirty="0" err="1"/>
              <a:t>паракриндік</a:t>
            </a:r>
            <a:r>
              <a:rPr lang="ru-RU" dirty="0"/>
              <a:t> секреция</a:t>
            </a:r>
          </a:p>
          <a:p>
            <a:pPr marL="1143000" lvl="2" indent="-228600" defTabSz="914400">
              <a:lnSpc>
                <a:spcPct val="100000"/>
              </a:lnSpc>
              <a:buChar char="•"/>
              <a:defRPr sz="1800" b="1">
                <a:solidFill>
                  <a:srgbClr val="000000"/>
                </a:solidFill>
              </a:defRPr>
            </a:pPr>
            <a:r>
              <a:rPr lang="ru-RU" dirty="0" err="1">
                <a:solidFill>
                  <a:srgbClr val="FF0000"/>
                </a:solidFill>
              </a:rPr>
              <a:t>гастрин</a:t>
            </a:r>
            <a:r>
              <a:rPr lang="ru-RU" dirty="0">
                <a:solidFill>
                  <a:srgbClr val="FF0000"/>
                </a:solidFill>
              </a:rPr>
              <a:t> </a:t>
            </a:r>
            <a:r>
              <a:rPr lang="ru-RU" dirty="0"/>
              <a:t>- </a:t>
            </a:r>
            <a:r>
              <a:rPr lang="ru-RU" dirty="0" err="1"/>
              <a:t>энтероэндокриндік</a:t>
            </a:r>
            <a:r>
              <a:rPr lang="ru-RU" dirty="0"/>
              <a:t> </a:t>
            </a:r>
            <a:r>
              <a:rPr lang="en-US" dirty="0"/>
              <a:t>G </a:t>
            </a:r>
            <a:r>
              <a:rPr lang="ru-RU" dirty="0" err="1"/>
              <a:t>жасушалары</a:t>
            </a:r>
            <a:r>
              <a:rPr lang="ru-RU" dirty="0"/>
              <a:t> </a:t>
            </a:r>
            <a:r>
              <a:rPr lang="ru-RU" dirty="0" err="1"/>
              <a:t>пилорлық</a:t>
            </a:r>
            <a:r>
              <a:rPr lang="ru-RU" dirty="0"/>
              <a:t> </a:t>
            </a:r>
            <a:r>
              <a:rPr lang="ru-RU" dirty="0" err="1"/>
              <a:t>бездерде</a:t>
            </a:r>
            <a:r>
              <a:rPr lang="ru-RU" dirty="0"/>
              <a:t> </a:t>
            </a:r>
            <a:r>
              <a:rPr lang="ru-RU" dirty="0" err="1"/>
              <a:t>түзілетін</a:t>
            </a:r>
            <a:r>
              <a:rPr lang="ru-RU" dirty="0"/>
              <a:t> гормон</a:t>
            </a:r>
            <a:endParaRPr lang="ru-RU" dirty="0" smtClean="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28</a:t>
            </a:fld>
            <a:endParaRPr/>
          </a:p>
        </p:txBody>
      </p:sp>
      <p:sp>
        <p:nvSpPr>
          <p:cNvPr id="333" name="Regulation of Gastric Function"/>
          <p:cNvSpPr txBox="1">
            <a:spLocks noGrp="1"/>
          </p:cNvSpPr>
          <p:nvPr>
            <p:ph type="title" idx="4294967295"/>
          </p:nvPr>
        </p:nvSpPr>
        <p:spPr>
          <a:xfrm>
            <a:off x="-2" y="427037"/>
            <a:ext cx="9144004" cy="841723"/>
          </a:xfrm>
          <a:prstGeom prst="rect">
            <a:avLst/>
          </a:prstGeom>
        </p:spPr>
        <p:txBody>
          <a:bodyPr lIns="45718" tIns="45718" rIns="45718" bIns="45718" anchor="ctr">
            <a:normAutofit/>
          </a:bodyPr>
          <a:lstStyle/>
          <a:p>
            <a:pPr algn="ctr" defTabSz="841247">
              <a:defRPr b="1"/>
            </a:pPr>
            <a:r>
              <a:rPr lang="kk-KZ" dirty="0" smtClean="0"/>
              <a:t>Асқазан қызметінің реттелуі</a:t>
            </a:r>
            <a:endParaRPr dirty="0"/>
          </a:p>
        </p:txBody>
      </p:sp>
      <p:sp>
        <p:nvSpPr>
          <p:cNvPr id="334" name="intestinal phase…"/>
          <p:cNvSpPr txBox="1">
            <a:spLocks noGrp="1"/>
          </p:cNvSpPr>
          <p:nvPr>
            <p:ph type="body" idx="4294967295"/>
          </p:nvPr>
        </p:nvSpPr>
        <p:spPr>
          <a:xfrm>
            <a:off x="427037" y="1325561"/>
            <a:ext cx="8305801" cy="5532440"/>
          </a:xfrm>
          <a:prstGeom prst="rect">
            <a:avLst/>
          </a:prstGeom>
        </p:spPr>
        <p:txBody>
          <a:bodyPr lIns="45718" tIns="45718" rIns="45718" bIns="45718"/>
          <a:lstStyle/>
          <a:p>
            <a:pPr marL="457200" defTabSz="914400">
              <a:lnSpc>
                <a:spcPct val="90000"/>
              </a:lnSpc>
              <a:spcBef>
                <a:spcPts val="600"/>
              </a:spcBef>
              <a:buFont typeface="Courier New" pitchFamily="49" charset="0"/>
              <a:buChar char="o"/>
              <a:defRPr sz="2800" b="1">
                <a:solidFill>
                  <a:srgbClr val="000000"/>
                </a:solidFill>
              </a:defRPr>
            </a:pPr>
            <a:r>
              <a:rPr lang="kk-KZ" dirty="0" smtClean="0">
                <a:solidFill>
                  <a:srgbClr val="00B0F0"/>
                </a:solidFill>
              </a:rPr>
              <a:t>Интестинальды фаза</a:t>
            </a:r>
            <a:r>
              <a:rPr dirty="0" smtClean="0">
                <a:solidFill>
                  <a:srgbClr val="00B0F0"/>
                </a:solidFill>
              </a:rPr>
              <a:t> </a:t>
            </a:r>
            <a:endParaRPr dirty="0">
              <a:solidFill>
                <a:srgbClr val="00B0F0"/>
              </a:solidFill>
            </a:endParaRPr>
          </a:p>
          <a:p>
            <a:pPr marL="342900" indent="-342900" defTabSz="914400">
              <a:lnSpc>
                <a:spcPct val="90000"/>
              </a:lnSpc>
              <a:spcBef>
                <a:spcPts val="700"/>
              </a:spcBef>
              <a:buChar char="•"/>
              <a:defRPr sz="1000" b="1">
                <a:solidFill>
                  <a:srgbClr val="000000"/>
                </a:solidFill>
              </a:defRPr>
            </a:pPr>
            <a:endParaRPr dirty="0"/>
          </a:p>
          <a:p>
            <a:pPr marL="742950" lvl="1" indent="-285750" defTabSz="914400">
              <a:lnSpc>
                <a:spcPct val="90000"/>
              </a:lnSpc>
              <a:buChar char="–"/>
              <a:defRPr>
                <a:solidFill>
                  <a:srgbClr val="000000"/>
                </a:solidFill>
              </a:defRPr>
            </a:pPr>
            <a:r>
              <a:rPr lang="ru-RU" dirty="0"/>
              <a:t>он </a:t>
            </a:r>
            <a:r>
              <a:rPr lang="ru-RU" dirty="0" err="1"/>
              <a:t>екі</a:t>
            </a:r>
            <a:r>
              <a:rPr lang="ru-RU" dirty="0"/>
              <a:t> </a:t>
            </a:r>
            <a:r>
              <a:rPr lang="ru-RU" dirty="0" err="1"/>
              <a:t>елі</a:t>
            </a:r>
            <a:r>
              <a:rPr lang="ru-RU" dirty="0"/>
              <a:t> </a:t>
            </a:r>
            <a:r>
              <a:rPr lang="ru-RU" dirty="0" err="1"/>
              <a:t>ішектің</a:t>
            </a:r>
            <a:r>
              <a:rPr lang="ru-RU" dirty="0"/>
              <a:t> </a:t>
            </a:r>
            <a:r>
              <a:rPr lang="ru-RU" dirty="0" err="1"/>
              <a:t>келген</a:t>
            </a:r>
            <a:r>
              <a:rPr lang="ru-RU" dirty="0"/>
              <a:t> </a:t>
            </a:r>
            <a:r>
              <a:rPr lang="ru-RU" dirty="0" err="1"/>
              <a:t>химияға</a:t>
            </a:r>
            <a:r>
              <a:rPr lang="ru-RU" dirty="0"/>
              <a:t> </a:t>
            </a:r>
            <a:r>
              <a:rPr lang="ru-RU" dirty="0" err="1"/>
              <a:t>жауап</a:t>
            </a:r>
            <a:r>
              <a:rPr lang="ru-RU" dirty="0"/>
              <a:t> </a:t>
            </a:r>
            <a:r>
              <a:rPr lang="ru-RU" dirty="0" err="1"/>
              <a:t>беретін</a:t>
            </a:r>
            <a:r>
              <a:rPr lang="ru-RU" dirty="0"/>
              <a:t> </a:t>
            </a:r>
            <a:r>
              <a:rPr lang="ru-RU" dirty="0" err="1"/>
              <a:t>және</a:t>
            </a:r>
            <a:r>
              <a:rPr lang="ru-RU" dirty="0"/>
              <a:t> </a:t>
            </a:r>
            <a:r>
              <a:rPr lang="ru-RU" dirty="0" err="1"/>
              <a:t>гормондар</a:t>
            </a:r>
            <a:r>
              <a:rPr lang="ru-RU" dirty="0"/>
              <a:t> мен </a:t>
            </a:r>
            <a:r>
              <a:rPr lang="ru-RU" dirty="0" err="1"/>
              <a:t>жүйке</a:t>
            </a:r>
            <a:r>
              <a:rPr lang="ru-RU" dirty="0"/>
              <a:t> </a:t>
            </a:r>
            <a:r>
              <a:rPr lang="ru-RU" dirty="0" err="1"/>
              <a:t>рефлекстері</a:t>
            </a:r>
            <a:r>
              <a:rPr lang="ru-RU" dirty="0"/>
              <a:t> </a:t>
            </a:r>
            <a:r>
              <a:rPr lang="ru-RU" dirty="0" err="1"/>
              <a:t>арқылы</a:t>
            </a:r>
            <a:r>
              <a:rPr lang="ru-RU" dirty="0"/>
              <a:t> </a:t>
            </a:r>
            <a:r>
              <a:rPr lang="ru-RU" dirty="0" err="1"/>
              <a:t>асқазан</a:t>
            </a:r>
            <a:r>
              <a:rPr lang="ru-RU" dirty="0"/>
              <a:t> </a:t>
            </a:r>
            <a:r>
              <a:rPr lang="ru-RU" dirty="0" err="1"/>
              <a:t>белсенділігін</a:t>
            </a:r>
            <a:r>
              <a:rPr lang="ru-RU" dirty="0"/>
              <a:t> </a:t>
            </a:r>
            <a:r>
              <a:rPr lang="ru-RU" dirty="0" err="1"/>
              <a:t>қалыпқа</a:t>
            </a:r>
            <a:r>
              <a:rPr lang="ru-RU" dirty="0"/>
              <a:t> </a:t>
            </a:r>
            <a:r>
              <a:rPr lang="ru-RU" dirty="0" err="1"/>
              <a:t>келтіретін</a:t>
            </a:r>
            <a:r>
              <a:rPr lang="ru-RU" dirty="0"/>
              <a:t> </a:t>
            </a:r>
            <a:r>
              <a:rPr lang="ru-RU" dirty="0" err="1" smtClean="0"/>
              <a:t>кезең</a:t>
            </a:r>
            <a:endParaRPr dirty="0"/>
          </a:p>
          <a:p>
            <a:pPr marL="742950" lvl="1" indent="-285750" defTabSz="914400">
              <a:lnSpc>
                <a:spcPct val="90000"/>
              </a:lnSpc>
              <a:buChar char="–"/>
              <a:defRPr>
                <a:solidFill>
                  <a:srgbClr val="000000"/>
                </a:solidFill>
              </a:defRPr>
            </a:pPr>
            <a:r>
              <a:rPr lang="ru-RU" dirty="0"/>
              <a:t>он </a:t>
            </a:r>
            <a:r>
              <a:rPr lang="ru-RU" dirty="0" err="1"/>
              <a:t>екі</a:t>
            </a:r>
            <a:r>
              <a:rPr lang="ru-RU" dirty="0"/>
              <a:t> </a:t>
            </a:r>
            <a:r>
              <a:rPr lang="ru-RU" dirty="0" err="1"/>
              <a:t>елі</a:t>
            </a:r>
            <a:r>
              <a:rPr lang="ru-RU" dirty="0"/>
              <a:t> </a:t>
            </a:r>
            <a:r>
              <a:rPr lang="ru-RU" dirty="0" err="1"/>
              <a:t>ішек</a:t>
            </a:r>
            <a:r>
              <a:rPr lang="ru-RU" dirty="0"/>
              <a:t> </a:t>
            </a:r>
            <a:r>
              <a:rPr lang="ru-RU" dirty="0" err="1"/>
              <a:t>бастапқыда</a:t>
            </a:r>
            <a:r>
              <a:rPr lang="ru-RU" dirty="0"/>
              <a:t> </a:t>
            </a:r>
            <a:r>
              <a:rPr lang="ru-RU" dirty="0" err="1"/>
              <a:t>асқазан</a:t>
            </a:r>
            <a:r>
              <a:rPr lang="ru-RU" dirty="0"/>
              <a:t> </a:t>
            </a:r>
            <a:r>
              <a:rPr lang="ru-RU" dirty="0" err="1"/>
              <a:t>секрециясын</a:t>
            </a:r>
            <a:r>
              <a:rPr lang="ru-RU" dirty="0"/>
              <a:t> </a:t>
            </a:r>
            <a:r>
              <a:rPr lang="ru-RU" dirty="0" err="1"/>
              <a:t>күшейтеді</a:t>
            </a:r>
            <a:r>
              <a:rPr lang="ru-RU" dirty="0"/>
              <a:t>, </a:t>
            </a:r>
            <a:r>
              <a:rPr lang="ru-RU" dirty="0" err="1"/>
              <a:t>бірақ</a:t>
            </a:r>
            <a:r>
              <a:rPr lang="ru-RU" dirty="0"/>
              <a:t> </a:t>
            </a:r>
            <a:r>
              <a:rPr lang="ru-RU" dirty="0" err="1"/>
              <a:t>көп</a:t>
            </a:r>
            <a:r>
              <a:rPr lang="ru-RU" dirty="0"/>
              <a:t> </a:t>
            </a:r>
            <a:r>
              <a:rPr lang="ru-RU" dirty="0" err="1"/>
              <a:t>ұзамай</a:t>
            </a:r>
            <a:r>
              <a:rPr lang="ru-RU" dirty="0"/>
              <a:t> оны </a:t>
            </a:r>
            <a:r>
              <a:rPr lang="ru-RU" dirty="0" err="1"/>
              <a:t>тежейді</a:t>
            </a:r>
            <a:endParaRPr lang="ru-RU" dirty="0"/>
          </a:p>
          <a:p>
            <a:pPr marL="1143000" lvl="2" indent="-228600" defTabSz="914400">
              <a:lnSpc>
                <a:spcPct val="90000"/>
              </a:lnSpc>
              <a:buChar char="•"/>
              <a:defRPr sz="2000">
                <a:solidFill>
                  <a:srgbClr val="000000"/>
                </a:solidFill>
              </a:defRPr>
            </a:pPr>
            <a:r>
              <a:rPr lang="ru-RU" dirty="0"/>
              <a:t>он </a:t>
            </a:r>
            <a:r>
              <a:rPr lang="ru-RU" dirty="0" err="1"/>
              <a:t>екі</a:t>
            </a:r>
            <a:r>
              <a:rPr lang="ru-RU" dirty="0"/>
              <a:t> </a:t>
            </a:r>
            <a:r>
              <a:rPr lang="ru-RU" dirty="0" err="1"/>
              <a:t>елі</a:t>
            </a:r>
            <a:r>
              <a:rPr lang="ru-RU" dirty="0"/>
              <a:t> </a:t>
            </a:r>
            <a:r>
              <a:rPr lang="ru-RU" dirty="0" err="1"/>
              <a:t>ішектің</a:t>
            </a:r>
            <a:r>
              <a:rPr lang="ru-RU" dirty="0"/>
              <a:t> </a:t>
            </a:r>
            <a:r>
              <a:rPr lang="ru-RU" dirty="0" err="1"/>
              <a:t>созылуы</a:t>
            </a:r>
            <a:r>
              <a:rPr lang="ru-RU" dirty="0"/>
              <a:t> </a:t>
            </a:r>
            <a:r>
              <a:rPr lang="ru-RU" dirty="0" err="1"/>
              <a:t>асқазанды</a:t>
            </a:r>
            <a:r>
              <a:rPr lang="ru-RU" dirty="0"/>
              <a:t> </a:t>
            </a:r>
            <a:r>
              <a:rPr lang="ru-RU" dirty="0" err="1"/>
              <a:t>ынталандыратын</a:t>
            </a:r>
            <a:r>
              <a:rPr lang="ru-RU" dirty="0"/>
              <a:t> </a:t>
            </a:r>
            <a:r>
              <a:rPr lang="ru-RU" dirty="0" err="1"/>
              <a:t>ваговагальды</a:t>
            </a:r>
            <a:r>
              <a:rPr lang="ru-RU" dirty="0"/>
              <a:t> </a:t>
            </a:r>
            <a:r>
              <a:rPr lang="ru-RU" dirty="0" err="1" smtClean="0"/>
              <a:t>рефлексті</a:t>
            </a:r>
            <a:endParaRPr dirty="0"/>
          </a:p>
          <a:p>
            <a:pPr marL="1143000" lvl="2" indent="-228600" defTabSz="914400">
              <a:lnSpc>
                <a:spcPct val="90000"/>
              </a:lnSpc>
              <a:buChar char="•"/>
              <a:defRPr sz="2000">
                <a:solidFill>
                  <a:srgbClr val="000000"/>
                </a:solidFill>
              </a:defRPr>
            </a:pPr>
            <a:r>
              <a:rPr lang="ru-RU" dirty="0" err="1"/>
              <a:t>Химдегі</a:t>
            </a:r>
            <a:r>
              <a:rPr lang="ru-RU" dirty="0"/>
              <a:t> </a:t>
            </a:r>
            <a:r>
              <a:rPr lang="ru-RU" dirty="0" err="1"/>
              <a:t>пептидтер</a:t>
            </a:r>
            <a:r>
              <a:rPr lang="ru-RU" dirty="0"/>
              <a:t> мен амин </a:t>
            </a:r>
            <a:r>
              <a:rPr lang="ru-RU" dirty="0" err="1"/>
              <a:t>қышқылдары</a:t>
            </a:r>
            <a:r>
              <a:rPr lang="ru-RU" dirty="0"/>
              <a:t> он </a:t>
            </a:r>
            <a:r>
              <a:rPr lang="ru-RU" dirty="0" err="1"/>
              <a:t>екі</a:t>
            </a:r>
            <a:r>
              <a:rPr lang="ru-RU" dirty="0"/>
              <a:t> </a:t>
            </a:r>
            <a:r>
              <a:rPr lang="ru-RU" dirty="0" err="1"/>
              <a:t>елі</a:t>
            </a:r>
            <a:r>
              <a:rPr lang="ru-RU" dirty="0"/>
              <a:t> </a:t>
            </a:r>
            <a:r>
              <a:rPr lang="ru-RU" dirty="0" err="1"/>
              <a:t>ішектің</a:t>
            </a:r>
            <a:r>
              <a:rPr lang="ru-RU" dirty="0"/>
              <a:t> </a:t>
            </a:r>
            <a:r>
              <a:rPr lang="en-US" dirty="0">
                <a:solidFill>
                  <a:srgbClr val="FF0000"/>
                </a:solidFill>
              </a:rPr>
              <a:t>G </a:t>
            </a:r>
            <a:r>
              <a:rPr lang="ru-RU" dirty="0" err="1">
                <a:solidFill>
                  <a:srgbClr val="FF0000"/>
                </a:solidFill>
              </a:rPr>
              <a:t>жасушаларын</a:t>
            </a:r>
            <a:r>
              <a:rPr lang="ru-RU" dirty="0">
                <a:solidFill>
                  <a:srgbClr val="FF0000"/>
                </a:solidFill>
              </a:rPr>
              <a:t> </a:t>
            </a:r>
            <a:r>
              <a:rPr lang="ru-RU" dirty="0" err="1"/>
              <a:t>асқазанды</a:t>
            </a:r>
            <a:r>
              <a:rPr lang="ru-RU" dirty="0"/>
              <a:t> </a:t>
            </a:r>
            <a:r>
              <a:rPr lang="ru-RU" dirty="0" err="1"/>
              <a:t>одан</a:t>
            </a:r>
            <a:r>
              <a:rPr lang="ru-RU" dirty="0"/>
              <a:t> </a:t>
            </a:r>
            <a:r>
              <a:rPr lang="ru-RU" dirty="0" err="1"/>
              <a:t>әрі</a:t>
            </a:r>
            <a:r>
              <a:rPr lang="ru-RU" dirty="0"/>
              <a:t> </a:t>
            </a:r>
            <a:r>
              <a:rPr lang="ru-RU" dirty="0" err="1"/>
              <a:t>қоздыратын</a:t>
            </a:r>
            <a:r>
              <a:rPr lang="ru-RU" dirty="0"/>
              <a:t> </a:t>
            </a:r>
            <a:r>
              <a:rPr lang="ru-RU" dirty="0" err="1"/>
              <a:t>гастрин</a:t>
            </a:r>
            <a:r>
              <a:rPr lang="ru-RU" dirty="0"/>
              <a:t> </a:t>
            </a:r>
            <a:r>
              <a:rPr lang="ru-RU" dirty="0" err="1"/>
              <a:t>бөліп</a:t>
            </a:r>
            <a:r>
              <a:rPr lang="ru-RU" dirty="0"/>
              <a:t> </a:t>
            </a:r>
            <a:r>
              <a:rPr lang="ru-RU" dirty="0" err="1"/>
              <a:t>шығаруды</a:t>
            </a:r>
            <a:r>
              <a:rPr lang="ru-RU" dirty="0"/>
              <a:t> </a:t>
            </a:r>
            <a:r>
              <a:rPr lang="ru-RU" dirty="0" err="1" smtClean="0"/>
              <a:t>ынталандырады</a:t>
            </a:r>
            <a:endParaRP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29</a:t>
            </a:fld>
            <a:endParaRPr/>
          </a:p>
        </p:txBody>
      </p:sp>
      <p:sp>
        <p:nvSpPr>
          <p:cNvPr id="337" name="Regulation of Gastric Function"/>
          <p:cNvSpPr txBox="1">
            <a:spLocks noGrp="1"/>
          </p:cNvSpPr>
          <p:nvPr>
            <p:ph type="title" idx="4294967295"/>
          </p:nvPr>
        </p:nvSpPr>
        <p:spPr>
          <a:xfrm>
            <a:off x="-2" y="76200"/>
            <a:ext cx="9144004" cy="974725"/>
          </a:xfrm>
          <a:prstGeom prst="rect">
            <a:avLst/>
          </a:prstGeom>
        </p:spPr>
        <p:txBody>
          <a:bodyPr lIns="45718" tIns="45718" rIns="45718" bIns="45718" anchor="ctr">
            <a:normAutofit fontScale="90000"/>
          </a:bodyPr>
          <a:lstStyle/>
          <a:p>
            <a:pPr algn="ctr" defTabSz="694944">
              <a:defRPr sz="3000" b="1"/>
            </a:pPr>
            <a:r>
              <a:rPr lang="kk-KZ" dirty="0" smtClean="0"/>
              <a:t>Асқазан қызметінің реттелуі</a:t>
            </a:r>
            <a:r>
              <a:rPr dirty="0" smtClean="0"/>
              <a:t> </a:t>
            </a:r>
            <a:r>
              <a:rPr dirty="0"/>
              <a:t/>
            </a:r>
            <a:br>
              <a:rPr dirty="0"/>
            </a:br>
            <a:endParaRPr dirty="0"/>
          </a:p>
        </p:txBody>
      </p:sp>
      <p:sp>
        <p:nvSpPr>
          <p:cNvPr id="338" name="enterogastric reflex – duodenum sends inhibitory signals to the stomach by way of the enteric nervous system and signals to the medulla oblongata - triggered by acid and semi-digested fats in the duodenum…"/>
          <p:cNvSpPr txBox="1">
            <a:spLocks noGrp="1"/>
          </p:cNvSpPr>
          <p:nvPr>
            <p:ph type="body" idx="4294967295"/>
          </p:nvPr>
        </p:nvSpPr>
        <p:spPr>
          <a:xfrm>
            <a:off x="-350838" y="642935"/>
            <a:ext cx="8305801" cy="6202367"/>
          </a:xfrm>
          <a:prstGeom prst="rect">
            <a:avLst/>
          </a:prstGeom>
        </p:spPr>
        <p:txBody>
          <a:bodyPr lIns="45718" tIns="45718" rIns="45718" bIns="45718">
            <a:normAutofit lnSpcReduction="10000"/>
          </a:bodyPr>
          <a:lstStyle/>
          <a:p>
            <a:pPr marL="1143000" lvl="2" indent="-228600" defTabSz="914400">
              <a:lnSpc>
                <a:spcPct val="90000"/>
              </a:lnSpc>
              <a:buChar char="•"/>
              <a:defRPr sz="2000" b="1">
                <a:solidFill>
                  <a:srgbClr val="000000"/>
                </a:solidFill>
              </a:defRPr>
            </a:pPr>
            <a:r>
              <a:rPr lang="kk-KZ" dirty="0" smtClean="0"/>
              <a:t>Энтерогастральды рефлекс</a:t>
            </a:r>
            <a:r>
              <a:rPr dirty="0" smtClean="0"/>
              <a:t> </a:t>
            </a:r>
            <a:r>
              <a:rPr lang="ru-RU" dirty="0" smtClean="0"/>
              <a:t>- </a:t>
            </a:r>
            <a:r>
              <a:rPr lang="ru-RU" dirty="0"/>
              <a:t>он </a:t>
            </a:r>
            <a:r>
              <a:rPr lang="ru-RU" dirty="0" err="1"/>
              <a:t>екі</a:t>
            </a:r>
            <a:r>
              <a:rPr lang="ru-RU" dirty="0"/>
              <a:t> </a:t>
            </a:r>
            <a:r>
              <a:rPr lang="ru-RU" dirty="0" err="1"/>
              <a:t>елі</a:t>
            </a:r>
            <a:r>
              <a:rPr lang="ru-RU" dirty="0"/>
              <a:t> </a:t>
            </a:r>
            <a:r>
              <a:rPr lang="ru-RU" dirty="0" err="1"/>
              <a:t>ішек</a:t>
            </a:r>
            <a:r>
              <a:rPr lang="ru-RU" dirty="0"/>
              <a:t> </a:t>
            </a:r>
            <a:r>
              <a:rPr lang="ru-RU" dirty="0" err="1"/>
              <a:t>жүйке</a:t>
            </a:r>
            <a:r>
              <a:rPr lang="ru-RU" dirty="0"/>
              <a:t> </a:t>
            </a:r>
            <a:r>
              <a:rPr lang="ru-RU" dirty="0" err="1"/>
              <a:t>жүйесі</a:t>
            </a:r>
            <a:r>
              <a:rPr lang="ru-RU" dirty="0"/>
              <a:t> </a:t>
            </a:r>
            <a:r>
              <a:rPr lang="ru-RU" dirty="0" err="1"/>
              <a:t>арқылы</a:t>
            </a:r>
            <a:r>
              <a:rPr lang="ru-RU" dirty="0"/>
              <a:t> </a:t>
            </a:r>
            <a:r>
              <a:rPr lang="ru-RU" dirty="0" err="1"/>
              <a:t>асқазанға</a:t>
            </a:r>
            <a:r>
              <a:rPr lang="ru-RU" dirty="0"/>
              <a:t> </a:t>
            </a:r>
            <a:r>
              <a:rPr lang="ru-RU" dirty="0" err="1"/>
              <a:t>тежегіш</a:t>
            </a:r>
            <a:r>
              <a:rPr lang="ru-RU" dirty="0"/>
              <a:t> </a:t>
            </a:r>
            <a:r>
              <a:rPr lang="ru-RU" dirty="0" err="1"/>
              <a:t>сигналдар</a:t>
            </a:r>
            <a:r>
              <a:rPr lang="ru-RU" dirty="0"/>
              <a:t> </a:t>
            </a:r>
            <a:r>
              <a:rPr lang="ru-RU" dirty="0" err="1"/>
              <a:t>жібереді</a:t>
            </a:r>
            <a:r>
              <a:rPr lang="ru-RU" dirty="0"/>
              <a:t> </a:t>
            </a:r>
            <a:r>
              <a:rPr lang="ru-RU" dirty="0" err="1"/>
              <a:t>және</a:t>
            </a:r>
            <a:r>
              <a:rPr lang="ru-RU" dirty="0"/>
              <a:t> </a:t>
            </a:r>
            <a:r>
              <a:rPr lang="ru-RU" dirty="0" err="1"/>
              <a:t>медулла</a:t>
            </a:r>
            <a:r>
              <a:rPr lang="ru-RU" dirty="0"/>
              <a:t> </a:t>
            </a:r>
            <a:r>
              <a:rPr lang="ru-RU" dirty="0" err="1"/>
              <a:t>облонгатаға</a:t>
            </a:r>
            <a:r>
              <a:rPr lang="ru-RU" dirty="0"/>
              <a:t> сигнал </a:t>
            </a:r>
            <a:r>
              <a:rPr lang="ru-RU" dirty="0" err="1"/>
              <a:t>береді</a:t>
            </a:r>
            <a:r>
              <a:rPr lang="ru-RU" dirty="0"/>
              <a:t> - он </a:t>
            </a:r>
            <a:r>
              <a:rPr lang="ru-RU" dirty="0" err="1"/>
              <a:t>екі</a:t>
            </a:r>
            <a:r>
              <a:rPr lang="ru-RU" dirty="0"/>
              <a:t> </a:t>
            </a:r>
            <a:r>
              <a:rPr lang="ru-RU" dirty="0" err="1"/>
              <a:t>елі</a:t>
            </a:r>
            <a:r>
              <a:rPr lang="ru-RU" dirty="0"/>
              <a:t> </a:t>
            </a:r>
            <a:r>
              <a:rPr lang="ru-RU" dirty="0" err="1"/>
              <a:t>ішектегі</a:t>
            </a:r>
            <a:r>
              <a:rPr lang="ru-RU" dirty="0"/>
              <a:t> </a:t>
            </a:r>
            <a:r>
              <a:rPr lang="ru-RU" dirty="0" err="1"/>
              <a:t>қышқыл</a:t>
            </a:r>
            <a:r>
              <a:rPr lang="ru-RU" dirty="0"/>
              <a:t> </a:t>
            </a:r>
            <a:r>
              <a:rPr lang="ru-RU" dirty="0" err="1"/>
              <a:t>және</a:t>
            </a:r>
            <a:r>
              <a:rPr lang="ru-RU" dirty="0"/>
              <a:t> </a:t>
            </a:r>
            <a:r>
              <a:rPr lang="ru-RU" dirty="0" err="1"/>
              <a:t>жартылай</a:t>
            </a:r>
            <a:r>
              <a:rPr lang="ru-RU" dirty="0"/>
              <a:t> </a:t>
            </a:r>
            <a:r>
              <a:rPr lang="ru-RU" dirty="0" err="1"/>
              <a:t>сіңірілген</a:t>
            </a:r>
            <a:r>
              <a:rPr lang="ru-RU" dirty="0"/>
              <a:t> </a:t>
            </a:r>
            <a:r>
              <a:rPr lang="ru-RU" dirty="0" err="1"/>
              <a:t>майлар</a:t>
            </a:r>
            <a:endParaRPr lang="kk-KZ" b="0" dirty="0" smtClean="0"/>
          </a:p>
          <a:p>
            <a:pPr marL="1143000" lvl="2" indent="-228600" defTabSz="914400">
              <a:lnSpc>
                <a:spcPct val="90000"/>
              </a:lnSpc>
              <a:buChar char="•"/>
              <a:defRPr sz="2000" b="1">
                <a:solidFill>
                  <a:srgbClr val="000000"/>
                </a:solidFill>
              </a:defRPr>
            </a:pPr>
            <a:r>
              <a:rPr lang="ru-RU" dirty="0" err="1" smtClean="0"/>
              <a:t>вагальды</a:t>
            </a:r>
            <a:r>
              <a:rPr lang="ru-RU" dirty="0" smtClean="0"/>
              <a:t> </a:t>
            </a:r>
            <a:r>
              <a:rPr lang="ru-RU" dirty="0" err="1"/>
              <a:t>ядроларды</a:t>
            </a:r>
            <a:r>
              <a:rPr lang="ru-RU" dirty="0"/>
              <a:t> </a:t>
            </a:r>
            <a:r>
              <a:rPr lang="ru-RU" dirty="0" err="1"/>
              <a:t>тежейді</a:t>
            </a:r>
            <a:r>
              <a:rPr lang="ru-RU" dirty="0"/>
              <a:t> - </a:t>
            </a:r>
            <a:r>
              <a:rPr lang="ru-RU" dirty="0" err="1"/>
              <a:t>асқазанның</a:t>
            </a:r>
            <a:r>
              <a:rPr lang="ru-RU" dirty="0"/>
              <a:t> </a:t>
            </a:r>
            <a:r>
              <a:rPr lang="ru-RU" dirty="0" err="1"/>
              <a:t>вагальды</a:t>
            </a:r>
            <a:r>
              <a:rPr lang="ru-RU" dirty="0"/>
              <a:t> </a:t>
            </a:r>
            <a:r>
              <a:rPr lang="ru-RU" dirty="0" err="1"/>
              <a:t>стимуляциясын</a:t>
            </a:r>
            <a:r>
              <a:rPr lang="ru-RU" dirty="0"/>
              <a:t> </a:t>
            </a:r>
            <a:r>
              <a:rPr lang="ru-RU" dirty="0" err="1" smtClean="0"/>
              <a:t>төмендетеді</a:t>
            </a:r>
            <a:endParaRPr lang="ru-RU" dirty="0" smtClean="0"/>
          </a:p>
          <a:p>
            <a:pPr marL="1143000" lvl="2" indent="-228600" defTabSz="914400">
              <a:lnSpc>
                <a:spcPct val="90000"/>
              </a:lnSpc>
              <a:buChar char="•"/>
              <a:defRPr sz="2000" b="1">
                <a:solidFill>
                  <a:srgbClr val="000000"/>
                </a:solidFill>
              </a:defRPr>
            </a:pPr>
            <a:r>
              <a:rPr lang="ru-RU" dirty="0" err="1"/>
              <a:t>симпатикалық</a:t>
            </a:r>
            <a:r>
              <a:rPr lang="ru-RU" dirty="0"/>
              <a:t> </a:t>
            </a:r>
            <a:r>
              <a:rPr lang="ru-RU" dirty="0" err="1"/>
              <a:t>нейрондарды</a:t>
            </a:r>
            <a:r>
              <a:rPr lang="ru-RU" dirty="0"/>
              <a:t> </a:t>
            </a:r>
            <a:r>
              <a:rPr lang="ru-RU" dirty="0" err="1"/>
              <a:t>ынталандыру</a:t>
            </a:r>
            <a:r>
              <a:rPr lang="ru-RU" dirty="0"/>
              <a:t> - </a:t>
            </a:r>
            <a:r>
              <a:rPr lang="ru-RU" dirty="0" err="1"/>
              <a:t>ингибиторлық</a:t>
            </a:r>
            <a:r>
              <a:rPr lang="ru-RU" dirty="0"/>
              <a:t> </a:t>
            </a:r>
            <a:r>
              <a:rPr lang="ru-RU" dirty="0" err="1"/>
              <a:t>сигналдарды</a:t>
            </a:r>
            <a:r>
              <a:rPr lang="ru-RU" dirty="0"/>
              <a:t> </a:t>
            </a:r>
            <a:r>
              <a:rPr lang="ru-RU" dirty="0" err="1"/>
              <a:t>асқазанға</a:t>
            </a:r>
            <a:r>
              <a:rPr lang="ru-RU" dirty="0"/>
              <a:t> </a:t>
            </a:r>
            <a:r>
              <a:rPr lang="ru-RU" dirty="0" err="1" smtClean="0"/>
              <a:t>жібереді</a:t>
            </a:r>
            <a:endParaRPr lang="ru-RU" dirty="0" smtClean="0"/>
          </a:p>
          <a:p>
            <a:pPr marL="1143000" lvl="2" indent="-228600" defTabSz="914400">
              <a:lnSpc>
                <a:spcPct val="90000"/>
              </a:lnSpc>
              <a:buChar char="•"/>
              <a:defRPr sz="2000" b="1">
                <a:solidFill>
                  <a:srgbClr val="000000"/>
                </a:solidFill>
              </a:defRPr>
            </a:pPr>
            <a:r>
              <a:rPr lang="ru-RU" dirty="0"/>
              <a:t> </a:t>
            </a:r>
            <a:r>
              <a:rPr lang="ru-RU" dirty="0" smtClean="0"/>
              <a:t>химус </a:t>
            </a:r>
            <a:r>
              <a:rPr lang="ru-RU" dirty="0" err="1"/>
              <a:t>сонымен</a:t>
            </a:r>
            <a:r>
              <a:rPr lang="ru-RU" dirty="0"/>
              <a:t> </a:t>
            </a:r>
            <a:r>
              <a:rPr lang="ru-RU" dirty="0" err="1"/>
              <a:t>қатар</a:t>
            </a:r>
            <a:r>
              <a:rPr lang="ru-RU" dirty="0"/>
              <a:t> он </a:t>
            </a:r>
            <a:r>
              <a:rPr lang="ru-RU" dirty="0" err="1"/>
              <a:t>екі</a:t>
            </a:r>
            <a:r>
              <a:rPr lang="ru-RU" dirty="0"/>
              <a:t> </a:t>
            </a:r>
            <a:r>
              <a:rPr lang="ru-RU" dirty="0" err="1"/>
              <a:t>елі</a:t>
            </a:r>
            <a:r>
              <a:rPr lang="ru-RU" dirty="0"/>
              <a:t> </a:t>
            </a:r>
            <a:r>
              <a:rPr lang="ru-RU" dirty="0" err="1"/>
              <a:t>ішектің</a:t>
            </a:r>
            <a:r>
              <a:rPr lang="ru-RU" dirty="0"/>
              <a:t> </a:t>
            </a:r>
            <a:r>
              <a:rPr lang="ru-RU" dirty="0" err="1"/>
              <a:t>энтероэндокриндік</a:t>
            </a:r>
            <a:r>
              <a:rPr lang="ru-RU" dirty="0"/>
              <a:t> </a:t>
            </a:r>
            <a:r>
              <a:rPr lang="ru-RU" dirty="0" err="1"/>
              <a:t>жасушаларын</a:t>
            </a:r>
            <a:r>
              <a:rPr lang="ru-RU" dirty="0"/>
              <a:t> секретин мен </a:t>
            </a:r>
            <a:r>
              <a:rPr lang="ru-RU" dirty="0" err="1"/>
              <a:t>холецистокининді</a:t>
            </a:r>
            <a:r>
              <a:rPr lang="ru-RU" dirty="0"/>
              <a:t> </a:t>
            </a:r>
            <a:r>
              <a:rPr lang="ru-RU" dirty="0" err="1"/>
              <a:t>бөліп</a:t>
            </a:r>
            <a:r>
              <a:rPr lang="ru-RU" dirty="0"/>
              <a:t> </a:t>
            </a:r>
            <a:r>
              <a:rPr lang="ru-RU" dirty="0" err="1"/>
              <a:t>шығаруды</a:t>
            </a:r>
            <a:r>
              <a:rPr lang="ru-RU" dirty="0"/>
              <a:t> </a:t>
            </a:r>
            <a:r>
              <a:rPr lang="ru-RU" dirty="0" err="1"/>
              <a:t>ынталандырады</a:t>
            </a:r>
            <a:endParaRPr lang="ru-RU" dirty="0"/>
          </a:p>
          <a:p>
            <a:pPr marL="1143000" lvl="2" indent="-228600" defTabSz="914400">
              <a:lnSpc>
                <a:spcPct val="90000"/>
              </a:lnSpc>
              <a:buChar char="•"/>
              <a:defRPr sz="2000" b="1">
                <a:solidFill>
                  <a:srgbClr val="000000"/>
                </a:solidFill>
              </a:defRPr>
            </a:pPr>
            <a:r>
              <a:rPr lang="ru-RU" dirty="0" err="1"/>
              <a:t>олар</a:t>
            </a:r>
            <a:r>
              <a:rPr lang="ru-RU" dirty="0"/>
              <a:t> </a:t>
            </a:r>
            <a:r>
              <a:rPr lang="ru-RU" dirty="0" err="1"/>
              <a:t>ұйқы</a:t>
            </a:r>
            <a:r>
              <a:rPr lang="ru-RU" dirty="0"/>
              <a:t> </a:t>
            </a:r>
            <a:r>
              <a:rPr lang="ru-RU" dirty="0" err="1"/>
              <a:t>безі</a:t>
            </a:r>
            <a:r>
              <a:rPr lang="ru-RU" dirty="0"/>
              <a:t> мен </a:t>
            </a:r>
            <a:r>
              <a:rPr lang="ru-RU" dirty="0" err="1"/>
              <a:t>өт</a:t>
            </a:r>
            <a:r>
              <a:rPr lang="ru-RU" dirty="0"/>
              <a:t> </a:t>
            </a:r>
            <a:r>
              <a:rPr lang="ru-RU" dirty="0" err="1"/>
              <a:t>қабын</a:t>
            </a:r>
            <a:r>
              <a:rPr lang="ru-RU" dirty="0"/>
              <a:t> </a:t>
            </a:r>
            <a:r>
              <a:rPr lang="ru-RU" dirty="0" err="1"/>
              <a:t>ынталандырады</a:t>
            </a:r>
            <a:endParaRPr lang="ru-RU" dirty="0"/>
          </a:p>
          <a:p>
            <a:pPr marL="1143000" lvl="2" indent="-228600" defTabSz="914400">
              <a:lnSpc>
                <a:spcPct val="90000"/>
              </a:lnSpc>
              <a:buChar char="•"/>
              <a:defRPr sz="2000" b="1">
                <a:solidFill>
                  <a:srgbClr val="000000"/>
                </a:solidFill>
              </a:defRPr>
            </a:pPr>
            <a:r>
              <a:rPr lang="ru-RU" dirty="0" err="1"/>
              <a:t>сонымен</a:t>
            </a:r>
            <a:r>
              <a:rPr lang="ru-RU" dirty="0"/>
              <a:t> </a:t>
            </a:r>
            <a:r>
              <a:rPr lang="ru-RU" dirty="0" err="1"/>
              <a:t>қатар</a:t>
            </a:r>
            <a:r>
              <a:rPr lang="ru-RU" dirty="0"/>
              <a:t> </a:t>
            </a:r>
            <a:r>
              <a:rPr lang="ru-RU" dirty="0" err="1"/>
              <a:t>асқазан</a:t>
            </a:r>
            <a:r>
              <a:rPr lang="ru-RU" dirty="0"/>
              <a:t> </a:t>
            </a:r>
            <a:r>
              <a:rPr lang="ru-RU" dirty="0" err="1"/>
              <a:t>секрециясын</a:t>
            </a:r>
            <a:r>
              <a:rPr lang="ru-RU" dirty="0"/>
              <a:t> </a:t>
            </a:r>
            <a:r>
              <a:rPr lang="ru-RU" dirty="0" err="1"/>
              <a:t>басады</a:t>
            </a:r>
            <a:endParaRPr lang="ru-RU" dirty="0"/>
          </a:p>
          <a:p>
            <a:pPr marL="1143000" lvl="2" indent="-228600" defTabSz="914400">
              <a:lnSpc>
                <a:spcPct val="90000"/>
              </a:lnSpc>
              <a:buChar char="•"/>
              <a:defRPr sz="2000" b="1">
                <a:solidFill>
                  <a:srgbClr val="000000"/>
                </a:solidFill>
              </a:defRPr>
            </a:pPr>
            <a:endParaRPr lang="ru-RU" dirty="0"/>
          </a:p>
          <a:p>
            <a:pPr marL="1143000" lvl="2" indent="-228600" defTabSz="914400">
              <a:lnSpc>
                <a:spcPct val="90000"/>
              </a:lnSpc>
              <a:buChar char="•"/>
              <a:defRPr sz="2000" b="1">
                <a:solidFill>
                  <a:srgbClr val="000000"/>
                </a:solidFill>
              </a:defRPr>
            </a:pPr>
            <a:r>
              <a:rPr lang="ru-RU" dirty="0" err="1"/>
              <a:t>пилориялық</a:t>
            </a:r>
            <a:r>
              <a:rPr lang="ru-RU" dirty="0"/>
              <a:t> сфинктер он </a:t>
            </a:r>
            <a:r>
              <a:rPr lang="ru-RU" dirty="0" err="1"/>
              <a:t>екі</a:t>
            </a:r>
            <a:r>
              <a:rPr lang="ru-RU" dirty="0"/>
              <a:t> </a:t>
            </a:r>
            <a:r>
              <a:rPr lang="ru-RU" dirty="0" err="1"/>
              <a:t>елі</a:t>
            </a:r>
            <a:r>
              <a:rPr lang="ru-RU" dirty="0"/>
              <a:t> </a:t>
            </a:r>
            <a:r>
              <a:rPr lang="ru-RU" dirty="0" err="1"/>
              <a:t>ішекке</a:t>
            </a:r>
            <a:r>
              <a:rPr lang="ru-RU" dirty="0"/>
              <a:t> </a:t>
            </a:r>
            <a:r>
              <a:rPr lang="ru-RU" dirty="0" err="1"/>
              <a:t>кіретін</a:t>
            </a:r>
            <a:r>
              <a:rPr lang="ru-RU" dirty="0"/>
              <a:t> </a:t>
            </a:r>
            <a:r>
              <a:rPr lang="ru-RU" dirty="0" err="1" smtClean="0"/>
              <a:t>химусты</a:t>
            </a:r>
            <a:r>
              <a:rPr lang="ru-RU" dirty="0" smtClean="0"/>
              <a:t> </a:t>
            </a:r>
            <a:r>
              <a:rPr lang="ru-RU" dirty="0" err="1"/>
              <a:t>шектеу</a:t>
            </a:r>
            <a:r>
              <a:rPr lang="ru-RU" dirty="0"/>
              <a:t> </a:t>
            </a:r>
            <a:r>
              <a:rPr lang="ru-RU" dirty="0" err="1"/>
              <a:t>үшін</a:t>
            </a:r>
            <a:r>
              <a:rPr lang="ru-RU" dirty="0"/>
              <a:t> </a:t>
            </a:r>
            <a:r>
              <a:rPr lang="ru-RU" dirty="0" err="1"/>
              <a:t>тығыз</a:t>
            </a:r>
            <a:r>
              <a:rPr lang="ru-RU" dirty="0"/>
              <a:t> </a:t>
            </a:r>
            <a:r>
              <a:rPr lang="ru-RU" dirty="0" err="1"/>
              <a:t>қысылады</a:t>
            </a:r>
            <a:endParaRPr lang="ru-RU" dirty="0"/>
          </a:p>
          <a:p>
            <a:pPr marL="1143000" lvl="2" indent="-228600" defTabSz="914400">
              <a:lnSpc>
                <a:spcPct val="90000"/>
              </a:lnSpc>
              <a:buChar char="•"/>
              <a:defRPr sz="2000" b="1">
                <a:solidFill>
                  <a:srgbClr val="000000"/>
                </a:solidFill>
              </a:defRPr>
            </a:pPr>
            <a:r>
              <a:rPr lang="ru-RU" dirty="0"/>
              <a:t>он </a:t>
            </a:r>
            <a:r>
              <a:rPr lang="ru-RU" dirty="0" err="1"/>
              <a:t>екі</a:t>
            </a:r>
            <a:r>
              <a:rPr lang="ru-RU" dirty="0"/>
              <a:t> </a:t>
            </a:r>
            <a:r>
              <a:rPr lang="ru-RU" dirty="0" err="1"/>
              <a:t>елі</a:t>
            </a:r>
            <a:r>
              <a:rPr lang="ru-RU" dirty="0"/>
              <a:t> </a:t>
            </a:r>
            <a:r>
              <a:rPr lang="ru-RU" dirty="0" err="1"/>
              <a:t>ішекке</a:t>
            </a:r>
            <a:r>
              <a:rPr lang="ru-RU" dirty="0"/>
              <a:t> </a:t>
            </a:r>
            <a:r>
              <a:rPr lang="ru-RU" dirty="0" err="1"/>
              <a:t>химияда</a:t>
            </a:r>
            <a:r>
              <a:rPr lang="ru-RU" dirty="0"/>
              <a:t> </a:t>
            </a:r>
            <a:r>
              <a:rPr lang="ru-RU" dirty="0" err="1"/>
              <a:t>жұмыс</a:t>
            </a:r>
            <a:r>
              <a:rPr lang="ru-RU" dirty="0"/>
              <a:t> </a:t>
            </a:r>
            <a:r>
              <a:rPr lang="ru-RU" dirty="0" err="1"/>
              <a:t>істеуге</a:t>
            </a:r>
            <a:r>
              <a:rPr lang="ru-RU" dirty="0"/>
              <a:t> </a:t>
            </a:r>
            <a:r>
              <a:rPr lang="ru-RU" dirty="0" err="1"/>
              <a:t>уақыт</a:t>
            </a:r>
            <a:r>
              <a:rPr lang="ru-RU" dirty="0"/>
              <a:t> </a:t>
            </a:r>
            <a:r>
              <a:rPr lang="ru-RU" dirty="0" err="1"/>
              <a:t>береді</a:t>
            </a:r>
            <a:endParaRPr lang="ru-RU" dirty="0"/>
          </a:p>
          <a:p>
            <a:pPr marL="1143000" lvl="2" indent="-228600" defTabSz="914400">
              <a:lnSpc>
                <a:spcPct val="90000"/>
              </a:lnSpc>
              <a:buChar char="•"/>
              <a:defRPr sz="2000" b="1">
                <a:solidFill>
                  <a:srgbClr val="000000"/>
                </a:solidFill>
              </a:defRPr>
            </a:pPr>
            <a:endParaRPr lang="ru-RU" dirty="0"/>
          </a:p>
          <a:p>
            <a:pPr marL="1143000" lvl="2" indent="-228600" defTabSz="914400">
              <a:lnSpc>
                <a:spcPct val="90000"/>
              </a:lnSpc>
              <a:buChar char="•"/>
              <a:defRPr sz="2000" b="1">
                <a:solidFill>
                  <a:srgbClr val="000000"/>
                </a:solidFill>
              </a:defRPr>
            </a:pPr>
            <a:r>
              <a:rPr lang="ru-RU" dirty="0" err="1"/>
              <a:t>энтероэндокриндік</a:t>
            </a:r>
            <a:r>
              <a:rPr lang="ru-RU" dirty="0"/>
              <a:t> </a:t>
            </a:r>
            <a:r>
              <a:rPr lang="ru-RU" dirty="0" err="1"/>
              <a:t>жасушалар</a:t>
            </a:r>
            <a:r>
              <a:rPr lang="ru-RU" dirty="0"/>
              <a:t> </a:t>
            </a:r>
            <a:r>
              <a:rPr lang="ru-RU" dirty="0" err="1"/>
              <a:t>глюкозаға</a:t>
            </a:r>
            <a:r>
              <a:rPr lang="ru-RU" dirty="0"/>
              <a:t> </a:t>
            </a:r>
            <a:r>
              <a:rPr lang="ru-RU" dirty="0" err="1"/>
              <a:t>тәуелді</a:t>
            </a:r>
            <a:r>
              <a:rPr lang="ru-RU" dirty="0"/>
              <a:t> </a:t>
            </a:r>
            <a:r>
              <a:rPr lang="ru-RU" dirty="0" err="1"/>
              <a:t>инсулинотропты</a:t>
            </a:r>
            <a:r>
              <a:rPr lang="ru-RU" dirty="0"/>
              <a:t> </a:t>
            </a:r>
            <a:r>
              <a:rPr lang="ru-RU" dirty="0" err="1"/>
              <a:t>пептидті</a:t>
            </a:r>
            <a:r>
              <a:rPr lang="ru-RU" dirty="0"/>
              <a:t> (</a:t>
            </a:r>
            <a:r>
              <a:rPr lang="en-US" dirty="0"/>
              <a:t>GIP) </a:t>
            </a:r>
            <a:r>
              <a:rPr lang="ru-RU" dirty="0" err="1"/>
              <a:t>бастапқыда</a:t>
            </a:r>
            <a:r>
              <a:rPr lang="ru-RU" dirty="0"/>
              <a:t> </a:t>
            </a:r>
            <a:r>
              <a:rPr lang="ru-RU" dirty="0" err="1"/>
              <a:t>гастринді</a:t>
            </a:r>
            <a:r>
              <a:rPr lang="ru-RU" dirty="0"/>
              <a:t> </a:t>
            </a:r>
            <a:r>
              <a:rPr lang="ru-RU" dirty="0" err="1"/>
              <a:t>тежейтін</a:t>
            </a:r>
            <a:r>
              <a:rPr lang="ru-RU" dirty="0"/>
              <a:t> пептид </a:t>
            </a:r>
            <a:r>
              <a:rPr lang="ru-RU" dirty="0" err="1"/>
              <a:t>деп</a:t>
            </a:r>
            <a:r>
              <a:rPr lang="ru-RU" dirty="0"/>
              <a:t> </a:t>
            </a:r>
            <a:r>
              <a:rPr lang="ru-RU" dirty="0" err="1"/>
              <a:t>атайды</a:t>
            </a:r>
            <a:endParaRPr lang="ru-RU" dirty="0"/>
          </a:p>
          <a:p>
            <a:pPr marL="1143000" lvl="2" indent="-228600" defTabSz="914400">
              <a:lnSpc>
                <a:spcPct val="90000"/>
              </a:lnSpc>
              <a:buChar char="•"/>
              <a:defRPr sz="2000" b="1">
                <a:solidFill>
                  <a:srgbClr val="000000"/>
                </a:solidFill>
              </a:defRPr>
            </a:pPr>
            <a:r>
              <a:rPr lang="ru-RU" dirty="0" err="1"/>
              <a:t>ащы</a:t>
            </a:r>
            <a:r>
              <a:rPr lang="ru-RU" dirty="0"/>
              <a:t> </a:t>
            </a:r>
            <a:r>
              <a:rPr lang="ru-RU" dirty="0" err="1"/>
              <a:t>ішекке</a:t>
            </a:r>
            <a:r>
              <a:rPr lang="ru-RU" dirty="0"/>
              <a:t> </a:t>
            </a:r>
            <a:r>
              <a:rPr lang="ru-RU" dirty="0" err="1"/>
              <a:t>сіңетін</a:t>
            </a:r>
            <a:r>
              <a:rPr lang="ru-RU" dirty="0"/>
              <a:t> </a:t>
            </a:r>
            <a:r>
              <a:rPr lang="ru-RU" dirty="0" err="1"/>
              <a:t>қоректік</a:t>
            </a:r>
            <a:r>
              <a:rPr lang="ru-RU" dirty="0"/>
              <a:t> </a:t>
            </a:r>
            <a:r>
              <a:rPr lang="ru-RU" dirty="0" err="1"/>
              <a:t>заттарды</a:t>
            </a:r>
            <a:r>
              <a:rPr lang="ru-RU" dirty="0"/>
              <a:t> </a:t>
            </a:r>
            <a:r>
              <a:rPr lang="ru-RU" dirty="0" err="1"/>
              <a:t>өңдеуге</a:t>
            </a:r>
            <a:r>
              <a:rPr lang="ru-RU" dirty="0"/>
              <a:t> </a:t>
            </a:r>
            <a:r>
              <a:rPr lang="ru-RU" dirty="0" err="1"/>
              <a:t>дайындық</a:t>
            </a:r>
            <a:r>
              <a:rPr lang="ru-RU" dirty="0"/>
              <a:t> </a:t>
            </a:r>
            <a:r>
              <a:rPr lang="ru-RU" dirty="0" err="1"/>
              <a:t>кезінде</a:t>
            </a:r>
            <a:r>
              <a:rPr lang="ru-RU" dirty="0"/>
              <a:t> инсулин </a:t>
            </a:r>
            <a:r>
              <a:rPr lang="ru-RU" dirty="0" err="1"/>
              <a:t>секрециясын</a:t>
            </a:r>
            <a:r>
              <a:rPr lang="ru-RU" dirty="0"/>
              <a:t> </a:t>
            </a:r>
            <a:r>
              <a:rPr lang="ru-RU" dirty="0" err="1"/>
              <a:t>ынталандырады</a:t>
            </a:r>
            <a:endParaRPr lang="ru-RU" dirty="0" smtClean="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EARNING OUTCOMES"/>
          <p:cNvSpPr txBox="1">
            <a:spLocks noGrp="1"/>
          </p:cNvSpPr>
          <p:nvPr>
            <p:ph type="title"/>
          </p:nvPr>
        </p:nvSpPr>
        <p:spPr>
          <a:xfrm>
            <a:off x="311698" y="273570"/>
            <a:ext cx="8520604" cy="572712"/>
          </a:xfrm>
          <a:prstGeom prst="rect">
            <a:avLst/>
          </a:prstGeom>
        </p:spPr>
        <p:txBody>
          <a:bodyPr>
            <a:normAutofit fontScale="90000"/>
          </a:bodyPr>
          <a:lstStyle>
            <a:lvl1pPr algn="ctr" defTabSz="902208">
              <a:defRPr sz="2600" b="1">
                <a:latin typeface="Georgia"/>
                <a:ea typeface="Georgia"/>
                <a:cs typeface="Georgia"/>
                <a:sym typeface="Georgia"/>
              </a:defRPr>
            </a:lvl1pPr>
          </a:lstStyle>
          <a:p>
            <a:r>
              <a:rPr lang="ru-RU" dirty="0"/>
              <a:t>НӘТИЖЕЛЕРДІ ОҚЫТУ</a:t>
            </a:r>
            <a:endParaRPr dirty="0"/>
          </a:p>
        </p:txBody>
      </p:sp>
      <p:sp>
        <p:nvSpPr>
          <p:cNvPr id="49" name="As a result of the lesson you will be able to:…"/>
          <p:cNvSpPr txBox="1">
            <a:spLocks noGrp="1"/>
          </p:cNvSpPr>
          <p:nvPr>
            <p:ph type="body" idx="1"/>
          </p:nvPr>
        </p:nvSpPr>
        <p:spPr>
          <a:xfrm>
            <a:off x="311698" y="1073094"/>
            <a:ext cx="8520604" cy="4711811"/>
          </a:xfrm>
          <a:prstGeom prst="rect">
            <a:avLst/>
          </a:prstGeom>
        </p:spPr>
        <p:txBody>
          <a:bodyPr>
            <a:normAutofit/>
          </a:bodyPr>
          <a:lstStyle/>
          <a:p>
            <a:pPr marL="0" indent="0" algn="just" defTabSz="895745">
              <a:lnSpc>
                <a:spcPct val="100000"/>
              </a:lnSpc>
              <a:buSzTx/>
              <a:buNone/>
              <a:defRPr sz="1800" b="1">
                <a:solidFill>
                  <a:srgbClr val="000000"/>
                </a:solidFill>
                <a:latin typeface="Georgia"/>
                <a:ea typeface="Georgia"/>
                <a:cs typeface="Georgia"/>
                <a:sym typeface="Georgia"/>
              </a:defRPr>
            </a:pPr>
            <a:r>
              <a:rPr lang="kk-KZ" dirty="0" smtClean="0">
                <a:latin typeface="Times New Roman" pitchFamily="18" charset="0"/>
                <a:cs typeface="Times New Roman" pitchFamily="18" charset="0"/>
              </a:rPr>
              <a:t>Сабақ нәтижесінде сіз:</a:t>
            </a:r>
          </a:p>
          <a:p>
            <a:pPr marL="285750" indent="-285750" algn="just" defTabSz="895745">
              <a:lnSpc>
                <a:spcPct val="100000"/>
              </a:lnSpc>
              <a:buSzTx/>
              <a:buFont typeface="Wingdings" pitchFamily="2" charset="2"/>
              <a:buChar char="§"/>
              <a:defRPr sz="1800" b="1">
                <a:solidFill>
                  <a:srgbClr val="000000"/>
                </a:solidFill>
                <a:latin typeface="Georgia"/>
                <a:ea typeface="Georgia"/>
                <a:cs typeface="Georgia"/>
                <a:sym typeface="Georgia"/>
              </a:defRPr>
            </a:pPr>
            <a:r>
              <a:rPr lang="ru-RU" dirty="0" err="1">
                <a:latin typeface="Times New Roman" pitchFamily="18" charset="0"/>
                <a:cs typeface="Times New Roman" pitchFamily="18" charset="0"/>
              </a:rPr>
              <a:t>асқазанның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микроскопиялық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анатомиясын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сипаттаңыз</a:t>
            </a:r>
            <a:r>
              <a:rPr lang="ru-RU" dirty="0" smtClean="0">
                <a:latin typeface="Times New Roman" pitchFamily="18" charset="0"/>
                <a:cs typeface="Times New Roman" pitchFamily="18" charset="0"/>
              </a:rPr>
              <a:t>;</a:t>
            </a:r>
          </a:p>
          <a:p>
            <a:pPr marL="285750" indent="-285750" algn="just" defTabSz="895745">
              <a:lnSpc>
                <a:spcPct val="100000"/>
              </a:lnSpc>
              <a:buSzTx/>
              <a:buFont typeface="Wingdings" pitchFamily="2" charset="2"/>
              <a:buChar char="§"/>
              <a:defRPr sz="1800" b="1">
                <a:solidFill>
                  <a:srgbClr val="000000"/>
                </a:solidFill>
                <a:latin typeface="Georgia"/>
                <a:ea typeface="Georgia"/>
                <a:cs typeface="Georgia"/>
                <a:sym typeface="Georgia"/>
              </a:defRPr>
            </a:pPr>
            <a:r>
              <a:rPr lang="ru-RU" dirty="0" err="1" smtClean="0">
                <a:latin typeface="Times New Roman" pitchFamily="18" charset="0"/>
                <a:cs typeface="Times New Roman" pitchFamily="18" charset="0"/>
              </a:rPr>
              <a:t>асқазанның</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шырышты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қабығындағы</a:t>
            </a:r>
            <a:r>
              <a:rPr lang="ru-RU" dirty="0">
                <a:latin typeface="Times New Roman" pitchFamily="18" charset="0"/>
                <a:cs typeface="Times New Roman" pitchFamily="18" charset="0"/>
              </a:rPr>
              <a:t> эпителий </a:t>
            </a:r>
            <a:r>
              <a:rPr lang="ru-RU" dirty="0" err="1">
                <a:latin typeface="Times New Roman" pitchFamily="18" charset="0"/>
                <a:cs typeface="Times New Roman" pitchFamily="18" charset="0"/>
              </a:rPr>
              <a:t>жасушаларының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қызметін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көрсетіңіз</a:t>
            </a:r>
            <a:r>
              <a:rPr lang="ru-RU" dirty="0" smtClean="0">
                <a:latin typeface="Times New Roman" pitchFamily="18" charset="0"/>
                <a:cs typeface="Times New Roman" pitchFamily="18" charset="0"/>
              </a:rPr>
              <a:t>;</a:t>
            </a:r>
          </a:p>
          <a:p>
            <a:pPr marL="285750" indent="-285750" algn="just" defTabSz="895745">
              <a:lnSpc>
                <a:spcPct val="100000"/>
              </a:lnSpc>
              <a:buSzTx/>
              <a:buFont typeface="Wingdings" pitchFamily="2" charset="2"/>
              <a:buChar char="§"/>
              <a:defRPr sz="1800" b="1">
                <a:solidFill>
                  <a:srgbClr val="000000"/>
                </a:solidFill>
                <a:latin typeface="Georgia"/>
                <a:ea typeface="Georgia"/>
                <a:cs typeface="Georgia"/>
                <a:sym typeface="Georgia"/>
              </a:defRPr>
            </a:pPr>
            <a:r>
              <a:rPr lang="ru-RU" dirty="0" err="1" smtClean="0">
                <a:latin typeface="Times New Roman" pitchFamily="18" charset="0"/>
                <a:cs typeface="Times New Roman" pitchFamily="18" charset="0"/>
              </a:rPr>
              <a:t>асқазанның</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секрециясын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анықтап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қызметтерін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айту</a:t>
            </a:r>
            <a:r>
              <a:rPr lang="ru-RU" dirty="0" smtClean="0">
                <a:latin typeface="Times New Roman" pitchFamily="18" charset="0"/>
                <a:cs typeface="Times New Roman" pitchFamily="18" charset="0"/>
              </a:rPr>
              <a:t>;</a:t>
            </a:r>
          </a:p>
          <a:p>
            <a:pPr marL="285750" indent="-285750" algn="just" defTabSz="895745">
              <a:lnSpc>
                <a:spcPct val="100000"/>
              </a:lnSpc>
              <a:buSzTx/>
              <a:buFont typeface="Wingdings" pitchFamily="2" charset="2"/>
              <a:buChar char="§"/>
              <a:defRPr sz="1800" b="1">
                <a:solidFill>
                  <a:srgbClr val="000000"/>
                </a:solidFill>
                <a:latin typeface="Georgia"/>
                <a:ea typeface="Georgia"/>
                <a:cs typeface="Georgia"/>
                <a:sym typeface="Georgia"/>
              </a:defRPr>
            </a:pPr>
            <a:r>
              <a:rPr lang="ru-RU" dirty="0" err="1" smtClean="0">
                <a:latin typeface="Times New Roman" pitchFamily="18" charset="0"/>
                <a:cs typeface="Times New Roman" pitchFamily="18" charset="0"/>
              </a:rPr>
              <a:t>асқазанның</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тұз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қышқылы</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пепсинді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шығаратынын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түсіндіріңіз</a:t>
            </a:r>
            <a:r>
              <a:rPr lang="ru-RU" dirty="0" smtClean="0">
                <a:latin typeface="Times New Roman" pitchFamily="18" charset="0"/>
                <a:cs typeface="Times New Roman" pitchFamily="18" charset="0"/>
              </a:rPr>
              <a:t>;</a:t>
            </a:r>
          </a:p>
          <a:p>
            <a:pPr marL="285750" indent="-285750" algn="just" defTabSz="895745">
              <a:lnSpc>
                <a:spcPct val="100000"/>
              </a:lnSpc>
              <a:buSzTx/>
              <a:buFont typeface="Wingdings" pitchFamily="2" charset="2"/>
              <a:buChar char="§"/>
              <a:defRPr sz="1800" b="1">
                <a:solidFill>
                  <a:srgbClr val="000000"/>
                </a:solidFill>
                <a:latin typeface="Georgia"/>
                <a:ea typeface="Georgia"/>
                <a:cs typeface="Georgia"/>
                <a:sym typeface="Georgia"/>
              </a:defRPr>
            </a:pPr>
            <a:r>
              <a:rPr lang="ru-RU" dirty="0" err="1" smtClean="0">
                <a:latin typeface="Times New Roman" pitchFamily="18" charset="0"/>
                <a:cs typeface="Times New Roman" pitchFamily="18" charset="0"/>
              </a:rPr>
              <a:t>асқазанның</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тағамға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жиырылу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реакциясын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сипаттаңыз</a:t>
            </a:r>
            <a:r>
              <a:rPr lang="ru-RU" dirty="0" smtClean="0">
                <a:latin typeface="Times New Roman" pitchFamily="18" charset="0"/>
                <a:cs typeface="Times New Roman" pitchFamily="18" charset="0"/>
              </a:rPr>
              <a:t>;</a:t>
            </a:r>
          </a:p>
          <a:p>
            <a:pPr marL="285750" indent="-285750" algn="just" defTabSz="895745">
              <a:lnSpc>
                <a:spcPct val="100000"/>
              </a:lnSpc>
              <a:buSzTx/>
              <a:buFont typeface="Wingdings" pitchFamily="2" charset="2"/>
              <a:buChar char="§"/>
              <a:defRPr sz="1800" b="1">
                <a:solidFill>
                  <a:srgbClr val="000000"/>
                </a:solidFill>
                <a:latin typeface="Georgia"/>
                <a:ea typeface="Georgia"/>
                <a:cs typeface="Georgia"/>
                <a:sym typeface="Georgia"/>
              </a:defRPr>
            </a:pPr>
            <a:r>
              <a:rPr lang="ru-RU" dirty="0" err="1" smtClean="0">
                <a:latin typeface="Times New Roman" pitchFamily="18" charset="0"/>
                <a:cs typeface="Times New Roman" pitchFamily="18" charset="0"/>
              </a:rPr>
              <a:t>асқазан</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жұмысының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фазасын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асқазанның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белсенділігі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тежелетінін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сипаттаңыз</a:t>
            </a:r>
            <a:r>
              <a:rPr lang="ru-RU" dirty="0" smtClean="0">
                <a:latin typeface="Times New Roman" pitchFamily="18" charset="0"/>
                <a:cs typeface="Times New Roman" pitchFamily="18" charset="0"/>
              </a:rPr>
              <a:t>.</a:t>
            </a:r>
          </a:p>
          <a:p>
            <a:pPr marL="285750" indent="-285750" algn="just" defTabSz="895745">
              <a:lnSpc>
                <a:spcPct val="100000"/>
              </a:lnSpc>
              <a:buSzTx/>
              <a:buFont typeface="Wingdings" pitchFamily="2" charset="2"/>
              <a:buChar char="§"/>
              <a:defRPr sz="1800" b="1">
                <a:solidFill>
                  <a:srgbClr val="000000"/>
                </a:solidFill>
                <a:latin typeface="Georgia"/>
                <a:ea typeface="Georgia"/>
                <a:cs typeface="Georgia"/>
                <a:sym typeface="Georgia"/>
              </a:defRPr>
            </a:pPr>
            <a:r>
              <a:rPr lang="ru-RU" dirty="0" err="1" smtClean="0">
                <a:latin typeface="Times New Roman" pitchFamily="18" charset="0"/>
                <a:cs typeface="Times New Roman" pitchFamily="18" charset="0"/>
              </a:rPr>
              <a:t>бауырдың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ұйқы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безінің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микроскопиялық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анатомиясын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сипаттаңыз</a:t>
            </a:r>
            <a:r>
              <a:rPr lang="ru-RU" dirty="0" smtClean="0">
                <a:latin typeface="Times New Roman" pitchFamily="18" charset="0"/>
                <a:cs typeface="Times New Roman" pitchFamily="18" charset="0"/>
              </a:rPr>
              <a:t>;</a:t>
            </a:r>
          </a:p>
          <a:p>
            <a:pPr marL="285750" indent="-285750" algn="just" defTabSz="895745">
              <a:lnSpc>
                <a:spcPct val="100000"/>
              </a:lnSpc>
              <a:buSzTx/>
              <a:buFont typeface="Wingdings" pitchFamily="2" charset="2"/>
              <a:buChar char="§"/>
              <a:defRPr sz="1800" b="1">
                <a:solidFill>
                  <a:srgbClr val="000000"/>
                </a:solidFill>
                <a:latin typeface="Georgia"/>
                <a:ea typeface="Georgia"/>
                <a:cs typeface="Georgia"/>
                <a:sym typeface="Georgia"/>
              </a:defRPr>
            </a:pPr>
            <a:r>
              <a:rPr lang="ru-RU" dirty="0" err="1" smtClean="0">
                <a:latin typeface="Times New Roman" pitchFamily="18" charset="0"/>
                <a:cs typeface="Times New Roman" pitchFamily="18" charset="0"/>
              </a:rPr>
              <a:t>бауырдың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ұйқы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безінің</a:t>
            </a:r>
            <a:r>
              <a:rPr lang="ru-RU" dirty="0">
                <a:latin typeface="Times New Roman" pitchFamily="18" charset="0"/>
                <a:cs typeface="Times New Roman" pitchFamily="18" charset="0"/>
              </a:rPr>
              <a:t> ас </a:t>
            </a:r>
            <a:r>
              <a:rPr lang="ru-RU" dirty="0" err="1">
                <a:latin typeface="Times New Roman" pitchFamily="18" charset="0"/>
                <a:cs typeface="Times New Roman" pitchFamily="18" charset="0"/>
              </a:rPr>
              <a:t>қорыту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секрециялары</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қызметтерін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сипаттаңыз</a:t>
            </a:r>
            <a:r>
              <a:rPr lang="ru-RU" dirty="0" smtClean="0">
                <a:latin typeface="Times New Roman" pitchFamily="18" charset="0"/>
                <a:cs typeface="Times New Roman" pitchFamily="18" charset="0"/>
              </a:rPr>
              <a:t>;</a:t>
            </a:r>
          </a:p>
          <a:p>
            <a:pPr marL="285750" indent="-285750" algn="just" defTabSz="895745">
              <a:lnSpc>
                <a:spcPct val="100000"/>
              </a:lnSpc>
              <a:buSzTx/>
              <a:buFont typeface="Wingdings" pitchFamily="2" charset="2"/>
              <a:buChar char="§"/>
              <a:defRPr sz="1800" b="1">
                <a:solidFill>
                  <a:srgbClr val="000000"/>
                </a:solidFill>
                <a:latin typeface="Georgia"/>
                <a:ea typeface="Georgia"/>
                <a:cs typeface="Georgia"/>
                <a:sym typeface="Georgia"/>
              </a:defRPr>
            </a:pPr>
            <a:r>
              <a:rPr lang="ru-RU" dirty="0" err="1" smtClean="0">
                <a:latin typeface="Times New Roman" pitchFamily="18" charset="0"/>
                <a:cs typeface="Times New Roman" pitchFamily="18" charset="0"/>
              </a:rPr>
              <a:t>гормондардың</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бауыр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ұйқы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секрециясын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реттейтінін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түсіндіріңіз</a:t>
            </a:r>
            <a:r>
              <a:rPr lang="ru-RU" dirty="0">
                <a:latin typeface="Times New Roman" pitchFamily="18" charset="0"/>
                <a:cs typeface="Times New Roman" pitchFamily="18" charset="0"/>
              </a:rPr>
              <a:t>.</a:t>
            </a:r>
            <a:endParaRPr dirty="0">
              <a:latin typeface="Times New Roman" pitchFamily="18" charset="0"/>
              <a:cs typeface="Times New Roman" pitchFamily="18" charset="0"/>
            </a:endParaRPr>
          </a:p>
        </p:txBody>
      </p:sp>
      <p:sp>
        <p:nvSpPr>
          <p:cNvPr id="50"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endParaRPr/>
          </a:p>
        </p:txBody>
      </p:sp>
      <p:sp>
        <p:nvSpPr>
          <p:cNvPr id="51" name="Rectangle"/>
          <p:cNvSpPr/>
          <p:nvPr/>
        </p:nvSpPr>
        <p:spPr>
          <a:xfrm>
            <a:off x="4319730" y="5846621"/>
            <a:ext cx="4765293" cy="57061"/>
          </a:xfrm>
          <a:prstGeom prst="rect">
            <a:avLst/>
          </a:prstGeom>
          <a:blipFill>
            <a:blip r:embed="rId2"/>
          </a:blip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endParaRPr/>
          </a:p>
        </p:txBody>
      </p:sp>
      <p:grpSp>
        <p:nvGrpSpPr>
          <p:cNvPr id="56" name="Group"/>
          <p:cNvGrpSpPr/>
          <p:nvPr/>
        </p:nvGrpSpPr>
        <p:grpSpPr>
          <a:xfrm>
            <a:off x="-74260" y="6205462"/>
            <a:ext cx="12248972" cy="755702"/>
            <a:chOff x="-1" y="0"/>
            <a:chExt cx="12248971" cy="755701"/>
          </a:xfrm>
        </p:grpSpPr>
        <p:sp>
          <p:nvSpPr>
            <p:cNvPr id="52" name="Rectangle"/>
            <p:cNvSpPr/>
            <p:nvPr/>
          </p:nvSpPr>
          <p:spPr>
            <a:xfrm>
              <a:off x="2797115" y="18571"/>
              <a:ext cx="9451856" cy="684196"/>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53" name="Rectangle"/>
            <p:cNvSpPr/>
            <p:nvPr/>
          </p:nvSpPr>
          <p:spPr>
            <a:xfrm>
              <a:off x="58513" y="16860"/>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54"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55"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advAuto="0"/>
      <p:bldP spid="51" grpId="2"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30</a:t>
            </a:fld>
            <a:endParaRPr/>
          </a:p>
        </p:txBody>
      </p:sp>
      <p:sp>
        <p:nvSpPr>
          <p:cNvPr id="341" name="Positive Feedback Control- Gastric Secretion"/>
          <p:cNvSpPr txBox="1">
            <a:spLocks noGrp="1"/>
          </p:cNvSpPr>
          <p:nvPr>
            <p:ph type="title" idx="4294967295"/>
          </p:nvPr>
        </p:nvSpPr>
        <p:spPr>
          <a:xfrm>
            <a:off x="-2" y="76198"/>
            <a:ext cx="9144004" cy="1143004"/>
          </a:xfrm>
          <a:prstGeom prst="rect">
            <a:avLst/>
          </a:prstGeom>
        </p:spPr>
        <p:txBody>
          <a:bodyPr lIns="45718" tIns="45718" rIns="45718" bIns="45718" anchor="ctr"/>
          <a:lstStyle>
            <a:lvl1pPr algn="ctr" defTabSz="914400">
              <a:defRPr sz="3200" b="1"/>
            </a:lvl1pPr>
          </a:lstStyle>
          <a:p>
            <a:r>
              <a:rPr lang="kk-KZ" dirty="0" smtClean="0"/>
              <a:t>Оң кері байланыс- асқазан секрециясы</a:t>
            </a:r>
            <a:endParaRPr dirty="0"/>
          </a:p>
        </p:txBody>
      </p:sp>
      <p:pic>
        <p:nvPicPr>
          <p:cNvPr id="342" name="sal25693_25_18" descr="sal25693_25_18"/>
          <p:cNvPicPr>
            <a:picLocks noChangeAspect="1"/>
          </p:cNvPicPr>
          <p:nvPr/>
        </p:nvPicPr>
        <p:blipFill>
          <a:blip r:embed="rId2">
            <a:extLst/>
          </a:blip>
          <a:srcRect l="2978" t="10621" r="4842" b="7050"/>
          <a:stretch>
            <a:fillRect/>
          </a:stretch>
        </p:blipFill>
        <p:spPr>
          <a:xfrm>
            <a:off x="563561" y="1457322"/>
            <a:ext cx="6921503" cy="4862517"/>
          </a:xfrm>
          <a:prstGeom prst="rect">
            <a:avLst/>
          </a:prstGeom>
          <a:ln w="12700">
            <a:miter lim="400000"/>
          </a:ln>
        </p:spPr>
      </p:pic>
      <p:sp>
        <p:nvSpPr>
          <p:cNvPr id="343" name="Pyloric gland"/>
          <p:cNvSpPr txBox="1"/>
          <p:nvPr/>
        </p:nvSpPr>
        <p:spPr>
          <a:xfrm>
            <a:off x="3086099" y="1341437"/>
            <a:ext cx="730425"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Pyloric gland</a:t>
            </a:r>
          </a:p>
        </p:txBody>
      </p:sp>
      <p:sp>
        <p:nvSpPr>
          <p:cNvPr id="344" name="Gastric gland"/>
          <p:cNvSpPr txBox="1"/>
          <p:nvPr/>
        </p:nvSpPr>
        <p:spPr>
          <a:xfrm>
            <a:off x="5043487" y="1341437"/>
            <a:ext cx="743149"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Gastric gland</a:t>
            </a:r>
          </a:p>
        </p:txBody>
      </p:sp>
      <p:sp>
        <p:nvSpPr>
          <p:cNvPr id="345" name="G cells secrete"/>
          <p:cNvSpPr txBox="1"/>
          <p:nvPr/>
        </p:nvSpPr>
        <p:spPr>
          <a:xfrm>
            <a:off x="3733800" y="3789362"/>
            <a:ext cx="81972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G cells secrete</a:t>
            </a:r>
          </a:p>
        </p:txBody>
      </p:sp>
      <p:sp>
        <p:nvSpPr>
          <p:cNvPr id="346" name="gastrin"/>
          <p:cNvSpPr txBox="1"/>
          <p:nvPr/>
        </p:nvSpPr>
        <p:spPr>
          <a:xfrm>
            <a:off x="3733800" y="3914775"/>
            <a:ext cx="393775"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gastrin</a:t>
            </a:r>
          </a:p>
        </p:txBody>
      </p:sp>
      <p:sp>
        <p:nvSpPr>
          <p:cNvPr id="347" name="G cell"/>
          <p:cNvSpPr txBox="1"/>
          <p:nvPr/>
        </p:nvSpPr>
        <p:spPr>
          <a:xfrm>
            <a:off x="3257549" y="4438650"/>
            <a:ext cx="324013"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G cell</a:t>
            </a:r>
          </a:p>
        </p:txBody>
      </p:sp>
      <p:sp>
        <p:nvSpPr>
          <p:cNvPr id="348" name="Partially digested protein"/>
          <p:cNvSpPr txBox="1"/>
          <p:nvPr/>
        </p:nvSpPr>
        <p:spPr>
          <a:xfrm>
            <a:off x="1727199" y="6257925"/>
            <a:ext cx="1378274"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Partially digested protein</a:t>
            </a:r>
          </a:p>
        </p:txBody>
      </p:sp>
      <p:sp>
        <p:nvSpPr>
          <p:cNvPr id="349" name="Pepsin (active enzyme)"/>
          <p:cNvSpPr txBox="1"/>
          <p:nvPr/>
        </p:nvSpPr>
        <p:spPr>
          <a:xfrm>
            <a:off x="4068762" y="6257925"/>
            <a:ext cx="1270503"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Pepsin (active enzyme)</a:t>
            </a:r>
          </a:p>
        </p:txBody>
      </p:sp>
      <p:sp>
        <p:nvSpPr>
          <p:cNvPr id="350" name="Mucous cell"/>
          <p:cNvSpPr txBox="1"/>
          <p:nvPr/>
        </p:nvSpPr>
        <p:spPr>
          <a:xfrm>
            <a:off x="4464049" y="2143125"/>
            <a:ext cx="666913"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Mucous cell</a:t>
            </a:r>
          </a:p>
        </p:txBody>
      </p:sp>
      <p:sp>
        <p:nvSpPr>
          <p:cNvPr id="351" name="Parietal cell"/>
          <p:cNvSpPr txBox="1"/>
          <p:nvPr/>
        </p:nvSpPr>
        <p:spPr>
          <a:xfrm>
            <a:off x="4464050" y="2368550"/>
            <a:ext cx="648104"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Parietal cell</a:t>
            </a:r>
          </a:p>
        </p:txBody>
      </p:sp>
      <p:sp>
        <p:nvSpPr>
          <p:cNvPr id="352" name="Chief cell"/>
          <p:cNvSpPr txBox="1"/>
          <p:nvPr/>
        </p:nvSpPr>
        <p:spPr>
          <a:xfrm>
            <a:off x="4464050" y="2586035"/>
            <a:ext cx="520856"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Chief cell</a:t>
            </a:r>
          </a:p>
        </p:txBody>
      </p:sp>
      <p:sp>
        <p:nvSpPr>
          <p:cNvPr id="353" name="HCI"/>
          <p:cNvSpPr txBox="1"/>
          <p:nvPr/>
        </p:nvSpPr>
        <p:spPr>
          <a:xfrm>
            <a:off x="6046787" y="6257925"/>
            <a:ext cx="209544"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HCI</a:t>
            </a:r>
          </a:p>
        </p:txBody>
      </p:sp>
      <p:sp>
        <p:nvSpPr>
          <p:cNvPr id="354" name="Line"/>
          <p:cNvSpPr/>
          <p:nvPr/>
        </p:nvSpPr>
        <p:spPr>
          <a:xfrm>
            <a:off x="3400425" y="4273549"/>
            <a:ext cx="1590" cy="192091"/>
          </a:xfrm>
          <a:prstGeom prst="line">
            <a:avLst/>
          </a:prstGeom>
          <a:ln w="17463">
            <a:solidFill>
              <a:srgbClr val="FFFFFF"/>
            </a:solidFill>
          </a:ln>
        </p:spPr>
        <p:txBody>
          <a:bodyPr lIns="45718" tIns="45718" rIns="45718" bIns="45718"/>
          <a:lstStyle/>
          <a:p>
            <a:endParaRPr/>
          </a:p>
        </p:txBody>
      </p:sp>
      <p:sp>
        <p:nvSpPr>
          <p:cNvPr id="355" name="Line"/>
          <p:cNvSpPr/>
          <p:nvPr/>
        </p:nvSpPr>
        <p:spPr>
          <a:xfrm>
            <a:off x="3394075" y="4270374"/>
            <a:ext cx="1590" cy="192091"/>
          </a:xfrm>
          <a:prstGeom prst="line">
            <a:avLst/>
          </a:prstGeom>
          <a:ln w="7938">
            <a:solidFill>
              <a:srgbClr val="000000"/>
            </a:solidFill>
          </a:ln>
        </p:spPr>
        <p:txBody>
          <a:bodyPr lIns="45718" tIns="45718" rIns="45718" bIns="45718"/>
          <a:lstStyle/>
          <a:p>
            <a:endParaRPr/>
          </a:p>
        </p:txBody>
      </p:sp>
      <p:sp>
        <p:nvSpPr>
          <p:cNvPr id="356" name="Line"/>
          <p:cNvSpPr/>
          <p:nvPr/>
        </p:nvSpPr>
        <p:spPr>
          <a:xfrm>
            <a:off x="5138737" y="2211385"/>
            <a:ext cx="117478" cy="1590"/>
          </a:xfrm>
          <a:prstGeom prst="line">
            <a:avLst/>
          </a:prstGeom>
          <a:ln w="17463">
            <a:solidFill>
              <a:srgbClr val="FFFFFF"/>
            </a:solidFill>
          </a:ln>
        </p:spPr>
        <p:txBody>
          <a:bodyPr lIns="45718" tIns="45718" rIns="45718" bIns="45718"/>
          <a:lstStyle/>
          <a:p>
            <a:endParaRPr/>
          </a:p>
        </p:txBody>
      </p:sp>
      <p:sp>
        <p:nvSpPr>
          <p:cNvPr id="357" name="Line"/>
          <p:cNvSpPr/>
          <p:nvPr/>
        </p:nvSpPr>
        <p:spPr>
          <a:xfrm>
            <a:off x="5130798" y="2430460"/>
            <a:ext cx="125415" cy="1590"/>
          </a:xfrm>
          <a:prstGeom prst="line">
            <a:avLst/>
          </a:prstGeom>
          <a:ln w="17463">
            <a:solidFill>
              <a:srgbClr val="FFFFFF"/>
            </a:solidFill>
          </a:ln>
        </p:spPr>
        <p:txBody>
          <a:bodyPr lIns="45718" tIns="45718" rIns="45718" bIns="45718"/>
          <a:lstStyle/>
          <a:p>
            <a:endParaRPr/>
          </a:p>
        </p:txBody>
      </p:sp>
      <p:sp>
        <p:nvSpPr>
          <p:cNvPr id="358" name="Line"/>
          <p:cNvSpPr/>
          <p:nvPr/>
        </p:nvSpPr>
        <p:spPr>
          <a:xfrm>
            <a:off x="5002212" y="2655885"/>
            <a:ext cx="254003" cy="1590"/>
          </a:xfrm>
          <a:prstGeom prst="line">
            <a:avLst/>
          </a:prstGeom>
          <a:ln w="17463">
            <a:solidFill>
              <a:srgbClr val="FFFFFF"/>
            </a:solidFill>
          </a:ln>
        </p:spPr>
        <p:txBody>
          <a:bodyPr lIns="45718" tIns="45718" rIns="45718" bIns="45718"/>
          <a:lstStyle/>
          <a:p>
            <a:endParaRPr/>
          </a:p>
        </p:txBody>
      </p:sp>
      <p:sp>
        <p:nvSpPr>
          <p:cNvPr id="359" name="Line"/>
          <p:cNvSpPr/>
          <p:nvPr/>
        </p:nvSpPr>
        <p:spPr>
          <a:xfrm>
            <a:off x="5130800" y="2208210"/>
            <a:ext cx="120653" cy="1590"/>
          </a:xfrm>
          <a:prstGeom prst="line">
            <a:avLst/>
          </a:prstGeom>
          <a:ln w="7938">
            <a:solidFill>
              <a:srgbClr val="000000"/>
            </a:solidFill>
          </a:ln>
        </p:spPr>
        <p:txBody>
          <a:bodyPr lIns="45718" tIns="45718" rIns="45718" bIns="45718"/>
          <a:lstStyle/>
          <a:p>
            <a:endParaRPr/>
          </a:p>
        </p:txBody>
      </p:sp>
      <p:sp>
        <p:nvSpPr>
          <p:cNvPr id="360" name="Line"/>
          <p:cNvSpPr/>
          <p:nvPr/>
        </p:nvSpPr>
        <p:spPr>
          <a:xfrm>
            <a:off x="5124448" y="2427285"/>
            <a:ext cx="127003" cy="1590"/>
          </a:xfrm>
          <a:prstGeom prst="line">
            <a:avLst/>
          </a:prstGeom>
          <a:ln w="7938">
            <a:solidFill>
              <a:srgbClr val="000000"/>
            </a:solidFill>
          </a:ln>
        </p:spPr>
        <p:txBody>
          <a:bodyPr lIns="45718" tIns="45718" rIns="45718" bIns="45718"/>
          <a:lstStyle/>
          <a:p>
            <a:endParaRPr/>
          </a:p>
        </p:txBody>
      </p:sp>
      <p:sp>
        <p:nvSpPr>
          <p:cNvPr id="361" name="Line"/>
          <p:cNvSpPr/>
          <p:nvPr/>
        </p:nvSpPr>
        <p:spPr>
          <a:xfrm>
            <a:off x="5011737" y="2654299"/>
            <a:ext cx="239715" cy="1590"/>
          </a:xfrm>
          <a:prstGeom prst="line">
            <a:avLst/>
          </a:prstGeom>
          <a:ln w="7938">
            <a:solidFill>
              <a:srgbClr val="000000"/>
            </a:solidFill>
          </a:ln>
        </p:spPr>
        <p:txBody>
          <a:bodyPr lIns="45718" tIns="45718" rIns="45718" bIns="45718"/>
          <a:lstStyle/>
          <a:p>
            <a:endParaRPr/>
          </a:p>
        </p:txBody>
      </p:sp>
      <p:sp>
        <p:nvSpPr>
          <p:cNvPr id="362" name="Pepsinogen…"/>
          <p:cNvSpPr txBox="1"/>
          <p:nvPr/>
        </p:nvSpPr>
        <p:spPr>
          <a:xfrm>
            <a:off x="6824660" y="6256337"/>
            <a:ext cx="660494" cy="250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Pepsinogen</a:t>
            </a:r>
          </a:p>
          <a:p>
            <a:pPr>
              <a:defRPr sz="900" b="1">
                <a:latin typeface="Arial"/>
                <a:ea typeface="Arial"/>
                <a:cs typeface="Arial"/>
                <a:sym typeface="Arial"/>
              </a:defRPr>
            </a:pPr>
            <a:r>
              <a:t>(zymogen)</a:t>
            </a:r>
          </a:p>
        </p:txBody>
      </p:sp>
      <p:sp>
        <p:nvSpPr>
          <p:cNvPr id="363" name="HCI converts…"/>
          <p:cNvSpPr txBox="1"/>
          <p:nvPr/>
        </p:nvSpPr>
        <p:spPr>
          <a:xfrm>
            <a:off x="5841999" y="5511799"/>
            <a:ext cx="717756" cy="377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HCI converts</a:t>
            </a:r>
          </a:p>
          <a:p>
            <a:pPr>
              <a:defRPr sz="900" b="1">
                <a:latin typeface="Arial"/>
                <a:ea typeface="Arial"/>
                <a:cs typeface="Arial"/>
                <a:sym typeface="Arial"/>
              </a:defRPr>
            </a:pPr>
            <a:r>
              <a:t>pepsinogen</a:t>
            </a:r>
          </a:p>
          <a:p>
            <a:pPr>
              <a:defRPr sz="900" b="1">
                <a:latin typeface="Arial"/>
                <a:ea typeface="Arial"/>
                <a:cs typeface="Arial"/>
                <a:sym typeface="Arial"/>
              </a:defRPr>
            </a:pPr>
            <a:r>
              <a:t>to pepsin</a:t>
            </a:r>
          </a:p>
        </p:txBody>
      </p:sp>
      <p:sp>
        <p:nvSpPr>
          <p:cNvPr id="364" name="Pepsin digests…"/>
          <p:cNvSpPr txBox="1"/>
          <p:nvPr/>
        </p:nvSpPr>
        <p:spPr>
          <a:xfrm>
            <a:off x="3316287" y="5599112"/>
            <a:ext cx="819386" cy="250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Pepsin digests</a:t>
            </a:r>
          </a:p>
          <a:p>
            <a:pPr>
              <a:defRPr sz="900" b="1">
                <a:latin typeface="Arial"/>
                <a:ea typeface="Arial"/>
                <a:cs typeface="Arial"/>
                <a:sym typeface="Arial"/>
              </a:defRPr>
            </a:pPr>
            <a:r>
              <a:t>dietary protein</a:t>
            </a:r>
          </a:p>
        </p:txBody>
      </p:sp>
      <p:sp>
        <p:nvSpPr>
          <p:cNvPr id="365" name="Oligopeptides…"/>
          <p:cNvSpPr txBox="1"/>
          <p:nvPr/>
        </p:nvSpPr>
        <p:spPr>
          <a:xfrm>
            <a:off x="1384299" y="4648199"/>
            <a:ext cx="774739" cy="504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Oligopeptides</a:t>
            </a:r>
          </a:p>
          <a:p>
            <a:pPr>
              <a:defRPr sz="900" b="1">
                <a:latin typeface="Arial"/>
                <a:ea typeface="Arial"/>
                <a:cs typeface="Arial"/>
                <a:sym typeface="Arial"/>
              </a:defRPr>
            </a:pPr>
            <a:r>
              <a:t>and amino</a:t>
            </a:r>
          </a:p>
          <a:p>
            <a:pPr>
              <a:defRPr sz="900" b="1">
                <a:latin typeface="Arial"/>
                <a:ea typeface="Arial"/>
                <a:cs typeface="Arial"/>
                <a:sym typeface="Arial"/>
              </a:defRPr>
            </a:pPr>
            <a:r>
              <a:t>acids buffer</a:t>
            </a:r>
          </a:p>
          <a:p>
            <a:pPr>
              <a:defRPr sz="900" b="1">
                <a:latin typeface="Arial"/>
                <a:ea typeface="Arial"/>
                <a:cs typeface="Arial"/>
                <a:sym typeface="Arial"/>
              </a:defRPr>
            </a:pPr>
            <a:r>
              <a:t>stomach acid</a:t>
            </a:r>
          </a:p>
        </p:txBody>
      </p:sp>
      <p:sp>
        <p:nvSpPr>
          <p:cNvPr id="366" name="Oligopeptides…"/>
          <p:cNvSpPr txBox="1"/>
          <p:nvPr/>
        </p:nvSpPr>
        <p:spPr>
          <a:xfrm>
            <a:off x="2495549" y="4648199"/>
            <a:ext cx="774739" cy="504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Oligopeptides</a:t>
            </a:r>
          </a:p>
          <a:p>
            <a:pPr>
              <a:defRPr sz="900" b="1">
                <a:latin typeface="Arial"/>
                <a:ea typeface="Arial"/>
                <a:cs typeface="Arial"/>
                <a:sym typeface="Arial"/>
              </a:defRPr>
            </a:pPr>
            <a:r>
              <a:t>directly</a:t>
            </a:r>
          </a:p>
          <a:p>
            <a:pPr>
              <a:defRPr sz="900" b="1">
                <a:latin typeface="Arial"/>
                <a:ea typeface="Arial"/>
                <a:cs typeface="Arial"/>
                <a:sym typeface="Arial"/>
              </a:defRPr>
            </a:pPr>
            <a:r>
              <a:t>stimulate</a:t>
            </a:r>
          </a:p>
          <a:p>
            <a:pPr>
              <a:defRPr sz="900" b="1">
                <a:latin typeface="Arial"/>
                <a:ea typeface="Arial"/>
                <a:cs typeface="Arial"/>
                <a:sym typeface="Arial"/>
              </a:defRPr>
            </a:pPr>
            <a:r>
              <a:t>G cells</a:t>
            </a:r>
          </a:p>
        </p:txBody>
      </p:sp>
      <p:sp>
        <p:nvSpPr>
          <p:cNvPr id="367" name="Elevated pH…"/>
          <p:cNvSpPr txBox="1"/>
          <p:nvPr/>
        </p:nvSpPr>
        <p:spPr>
          <a:xfrm>
            <a:off x="1643060" y="3892549"/>
            <a:ext cx="666968" cy="377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Elevated pH</a:t>
            </a:r>
          </a:p>
          <a:p>
            <a:pPr>
              <a:defRPr sz="900" b="1">
                <a:latin typeface="Arial"/>
                <a:ea typeface="Arial"/>
                <a:cs typeface="Arial"/>
                <a:sym typeface="Arial"/>
              </a:defRPr>
            </a:pPr>
            <a:r>
              <a:t>stimulates</a:t>
            </a:r>
          </a:p>
          <a:p>
            <a:pPr>
              <a:defRPr sz="900" b="1">
                <a:latin typeface="Arial"/>
                <a:ea typeface="Arial"/>
                <a:cs typeface="Arial"/>
                <a:sym typeface="Arial"/>
              </a:defRPr>
            </a:pPr>
            <a:r>
              <a:t>G cells</a:t>
            </a:r>
          </a:p>
        </p:txBody>
      </p:sp>
      <p:sp>
        <p:nvSpPr>
          <p:cNvPr id="368" name="Ingested food…"/>
          <p:cNvSpPr txBox="1"/>
          <p:nvPr/>
        </p:nvSpPr>
        <p:spPr>
          <a:xfrm>
            <a:off x="1384299" y="3321049"/>
            <a:ext cx="761958" cy="377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Ingested food</a:t>
            </a:r>
          </a:p>
          <a:p>
            <a:pPr>
              <a:defRPr sz="900" b="1">
                <a:latin typeface="Arial"/>
                <a:ea typeface="Arial"/>
                <a:cs typeface="Arial"/>
                <a:sym typeface="Arial"/>
              </a:defRPr>
            </a:pPr>
            <a:r>
              <a:t>buffers</a:t>
            </a:r>
          </a:p>
          <a:p>
            <a:pPr>
              <a:defRPr sz="900" b="1">
                <a:latin typeface="Arial"/>
                <a:ea typeface="Arial"/>
                <a:cs typeface="Arial"/>
                <a:sym typeface="Arial"/>
              </a:defRPr>
            </a:pPr>
            <a:r>
              <a:t>stomach acid</a:t>
            </a:r>
          </a:p>
        </p:txBody>
      </p:sp>
      <p:sp>
        <p:nvSpPr>
          <p:cNvPr id="369" name="Chief cells secrete…"/>
          <p:cNvSpPr txBox="1"/>
          <p:nvPr/>
        </p:nvSpPr>
        <p:spPr>
          <a:xfrm>
            <a:off x="5799137" y="2813049"/>
            <a:ext cx="1016565" cy="25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Chief cells secrete</a:t>
            </a:r>
          </a:p>
          <a:p>
            <a:pPr>
              <a:defRPr sz="900" b="1">
                <a:latin typeface="Arial"/>
                <a:ea typeface="Arial"/>
                <a:cs typeface="Arial"/>
                <a:sym typeface="Arial"/>
              </a:defRPr>
            </a:pPr>
            <a:r>
              <a:t>pepsinogen</a:t>
            </a:r>
          </a:p>
        </p:txBody>
      </p:sp>
      <p:sp>
        <p:nvSpPr>
          <p:cNvPr id="370" name="Parietal…"/>
          <p:cNvSpPr txBox="1"/>
          <p:nvPr/>
        </p:nvSpPr>
        <p:spPr>
          <a:xfrm>
            <a:off x="5799137" y="3417887"/>
            <a:ext cx="425699" cy="504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Parietal</a:t>
            </a:r>
          </a:p>
          <a:p>
            <a:pPr>
              <a:defRPr sz="900" b="1">
                <a:latin typeface="Arial"/>
                <a:ea typeface="Arial"/>
                <a:cs typeface="Arial"/>
                <a:sym typeface="Arial"/>
              </a:defRPr>
            </a:pPr>
            <a:r>
              <a:t>cells</a:t>
            </a:r>
          </a:p>
          <a:p>
            <a:pPr>
              <a:defRPr sz="900" b="1">
                <a:latin typeface="Arial"/>
                <a:ea typeface="Arial"/>
                <a:cs typeface="Arial"/>
                <a:sym typeface="Arial"/>
              </a:defRPr>
            </a:pPr>
            <a:r>
              <a:t>secrete</a:t>
            </a:r>
          </a:p>
          <a:p>
            <a:pPr>
              <a:defRPr sz="900" b="1">
                <a:latin typeface="Arial"/>
                <a:ea typeface="Arial"/>
                <a:cs typeface="Arial"/>
                <a:sym typeface="Arial"/>
              </a:defRPr>
            </a:pPr>
            <a:r>
              <a:t>HCI</a:t>
            </a:r>
          </a:p>
        </p:txBody>
      </p:sp>
      <p:sp>
        <p:nvSpPr>
          <p:cNvPr id="371" name="Gastrin…"/>
          <p:cNvSpPr txBox="1"/>
          <p:nvPr/>
        </p:nvSpPr>
        <p:spPr>
          <a:xfrm>
            <a:off x="4487862" y="2900360"/>
            <a:ext cx="578061" cy="758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Gastrin</a:t>
            </a:r>
          </a:p>
          <a:p>
            <a:pPr>
              <a:defRPr sz="900" b="1">
                <a:latin typeface="Arial"/>
                <a:ea typeface="Arial"/>
                <a:cs typeface="Arial"/>
                <a:sym typeface="Arial"/>
              </a:defRPr>
            </a:pPr>
            <a:r>
              <a:t>stimulates</a:t>
            </a:r>
          </a:p>
          <a:p>
            <a:pPr>
              <a:defRPr sz="900" b="1">
                <a:latin typeface="Arial"/>
                <a:ea typeface="Arial"/>
                <a:cs typeface="Arial"/>
                <a:sym typeface="Arial"/>
              </a:defRPr>
            </a:pPr>
            <a:r>
              <a:t>chief cells</a:t>
            </a:r>
          </a:p>
          <a:p>
            <a:pPr>
              <a:defRPr sz="900" b="1">
                <a:latin typeface="Arial"/>
                <a:ea typeface="Arial"/>
                <a:cs typeface="Arial"/>
                <a:sym typeface="Arial"/>
              </a:defRPr>
            </a:pPr>
            <a:r>
              <a:t>and</a:t>
            </a:r>
          </a:p>
          <a:p>
            <a:pPr>
              <a:defRPr sz="900" b="1">
                <a:latin typeface="Arial"/>
                <a:ea typeface="Arial"/>
                <a:cs typeface="Arial"/>
                <a:sym typeface="Arial"/>
              </a:defRPr>
            </a:pPr>
            <a:r>
              <a:t>parietal</a:t>
            </a:r>
          </a:p>
          <a:p>
            <a:pPr>
              <a:defRPr sz="900" b="1">
                <a:latin typeface="Arial"/>
                <a:ea typeface="Arial"/>
                <a:cs typeface="Arial"/>
                <a:sym typeface="Arial"/>
              </a:defRPr>
            </a:pPr>
            <a:r>
              <a:t>cells</a:t>
            </a:r>
          </a:p>
        </p:txBody>
      </p:sp>
      <p:sp>
        <p:nvSpPr>
          <p:cNvPr id="372" name="Figure 25.18"/>
          <p:cNvSpPr txBox="1"/>
          <p:nvPr/>
        </p:nvSpPr>
        <p:spPr>
          <a:xfrm>
            <a:off x="6857999" y="1981199"/>
            <a:ext cx="2049466" cy="41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300"/>
              </a:spcBef>
              <a:defRPr sz="2200">
                <a:latin typeface="Arial"/>
                <a:ea typeface="Arial"/>
                <a:cs typeface="Arial"/>
                <a:sym typeface="Arial"/>
              </a:defRPr>
            </a:lvl1pPr>
          </a:lstStyle>
          <a:p>
            <a:r>
              <a:t>Figure 25.18</a:t>
            </a:r>
          </a:p>
        </p:txBody>
      </p:sp>
      <p:sp>
        <p:nvSpPr>
          <p:cNvPr id="373" name="Copyright © The McGraw-Hill Companies, Inc. Permission required for reproduction or display."/>
          <p:cNvSpPr txBox="1"/>
          <p:nvPr/>
        </p:nvSpPr>
        <p:spPr>
          <a:xfrm>
            <a:off x="2640805" y="969352"/>
            <a:ext cx="3384553" cy="241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
                <a:latin typeface="Arial"/>
                <a:ea typeface="Arial"/>
                <a:cs typeface="Arial"/>
                <a:sym typeface="Arial"/>
              </a:defRPr>
            </a:lvl1pPr>
          </a:lstStyle>
          <a:p>
            <a:r>
              <a:t>Copyright © The McGraw-Hill Companies, Inc. Permission required for reproduction or display. Figure from: Saladin, Anatomy &amp; Physiology, McGraw Hill, 2018</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31</a:t>
            </a:fld>
            <a:endParaRPr/>
          </a:p>
        </p:txBody>
      </p:sp>
      <p:sp>
        <p:nvSpPr>
          <p:cNvPr id="376" name="Liver, Gallbladder, and Pancreas"/>
          <p:cNvSpPr txBox="1">
            <a:spLocks noGrp="1"/>
          </p:cNvSpPr>
          <p:nvPr>
            <p:ph type="title" idx="4294967295"/>
          </p:nvPr>
        </p:nvSpPr>
        <p:spPr>
          <a:xfrm>
            <a:off x="-2" y="396873"/>
            <a:ext cx="9144004" cy="1143004"/>
          </a:xfrm>
          <a:prstGeom prst="rect">
            <a:avLst/>
          </a:prstGeom>
        </p:spPr>
        <p:txBody>
          <a:bodyPr lIns="45718" tIns="45718" rIns="45718" bIns="45718" anchor="ctr"/>
          <a:lstStyle>
            <a:lvl1pPr algn="ctr" defTabSz="914400">
              <a:defRPr sz="4400" b="1"/>
            </a:lvl1pPr>
          </a:lstStyle>
          <a:p>
            <a:r>
              <a:rPr lang="ru-RU" dirty="0" err="1"/>
              <a:t>Бауыр</a:t>
            </a:r>
            <a:r>
              <a:rPr lang="ru-RU" dirty="0"/>
              <a:t>, </a:t>
            </a:r>
            <a:r>
              <a:rPr lang="ru-RU" dirty="0" err="1"/>
              <a:t>өт</a:t>
            </a:r>
            <a:r>
              <a:rPr lang="ru-RU" dirty="0"/>
              <a:t> </a:t>
            </a:r>
            <a:r>
              <a:rPr lang="ru-RU" dirty="0" err="1"/>
              <a:t>қабы</a:t>
            </a:r>
            <a:r>
              <a:rPr lang="ru-RU" dirty="0"/>
              <a:t> </a:t>
            </a:r>
            <a:r>
              <a:rPr lang="ru-RU" dirty="0" err="1"/>
              <a:t>және</a:t>
            </a:r>
            <a:r>
              <a:rPr lang="ru-RU" dirty="0"/>
              <a:t> </a:t>
            </a:r>
            <a:r>
              <a:rPr lang="ru-RU" dirty="0" err="1"/>
              <a:t>ұйқы</a:t>
            </a:r>
            <a:r>
              <a:rPr lang="ru-RU" dirty="0"/>
              <a:t> </a:t>
            </a:r>
            <a:r>
              <a:rPr lang="ru-RU" dirty="0" err="1"/>
              <a:t>безі</a:t>
            </a:r>
            <a:endParaRPr dirty="0"/>
          </a:p>
        </p:txBody>
      </p:sp>
      <p:sp>
        <p:nvSpPr>
          <p:cNvPr id="377" name="small intestine receives chyme from stomach…"/>
          <p:cNvSpPr txBox="1">
            <a:spLocks noGrp="1"/>
          </p:cNvSpPr>
          <p:nvPr>
            <p:ph type="body" idx="4294967295"/>
          </p:nvPr>
        </p:nvSpPr>
        <p:spPr>
          <a:xfrm>
            <a:off x="365124" y="1752600"/>
            <a:ext cx="8443915" cy="4664075"/>
          </a:xfrm>
          <a:prstGeom prst="rect">
            <a:avLst/>
          </a:prstGeom>
        </p:spPr>
        <p:txBody>
          <a:bodyPr lIns="45718" tIns="45718" rIns="45718" bIns="45718">
            <a:normAutofit/>
          </a:bodyPr>
          <a:lstStyle/>
          <a:p>
            <a:pPr marL="342900" indent="-342900" defTabSz="914400">
              <a:lnSpc>
                <a:spcPct val="100000"/>
              </a:lnSpc>
              <a:spcBef>
                <a:spcPts val="700"/>
              </a:spcBef>
              <a:buChar char="•"/>
              <a:defRPr sz="3200" b="1">
                <a:solidFill>
                  <a:srgbClr val="000000"/>
                </a:solidFill>
              </a:defRPr>
            </a:pPr>
            <a:r>
              <a:rPr lang="kk-KZ" dirty="0" smtClean="0"/>
              <a:t>Аш ішек химусты асқазаннан алады</a:t>
            </a:r>
            <a:endParaRPr b="0" dirty="0"/>
          </a:p>
          <a:p>
            <a:pPr marL="342900" indent="-342900" defTabSz="914400">
              <a:lnSpc>
                <a:spcPct val="100000"/>
              </a:lnSpc>
              <a:spcBef>
                <a:spcPts val="700"/>
              </a:spcBef>
              <a:buChar char="•"/>
              <a:defRPr sz="1400">
                <a:solidFill>
                  <a:srgbClr val="000000"/>
                </a:solidFill>
              </a:defRPr>
            </a:pPr>
            <a:endParaRPr dirty="0"/>
          </a:p>
          <a:p>
            <a:pPr marL="342900" indent="-342900" defTabSz="914400">
              <a:lnSpc>
                <a:spcPct val="100000"/>
              </a:lnSpc>
              <a:spcBef>
                <a:spcPts val="700"/>
              </a:spcBef>
              <a:buChar char="•"/>
              <a:defRPr sz="3200">
                <a:solidFill>
                  <a:srgbClr val="000000"/>
                </a:solidFill>
              </a:defRPr>
            </a:pPr>
            <a:r>
              <a:rPr lang="kk-KZ" dirty="0" smtClean="0"/>
              <a:t>Сонымен қатар, бауыр мен ұйқы безінен бөлінетін секрециялар </a:t>
            </a:r>
            <a:r>
              <a:rPr lang="ru-RU" dirty="0" err="1" smtClean="0"/>
              <a:t>асқазан</a:t>
            </a:r>
            <a:r>
              <a:rPr lang="ru-RU" dirty="0" smtClean="0"/>
              <a:t> </a:t>
            </a:r>
            <a:r>
              <a:rPr lang="ru-RU" dirty="0"/>
              <a:t>мен </a:t>
            </a:r>
            <a:r>
              <a:rPr lang="ru-RU" dirty="0" err="1"/>
              <a:t>аш</a:t>
            </a:r>
            <a:r>
              <a:rPr lang="ru-RU" dirty="0"/>
              <a:t> </a:t>
            </a:r>
            <a:r>
              <a:rPr lang="ru-RU" dirty="0" err="1"/>
              <a:t>ішектің</a:t>
            </a:r>
            <a:r>
              <a:rPr lang="ru-RU" dirty="0"/>
              <a:t> </a:t>
            </a:r>
            <a:r>
              <a:rPr lang="ru-RU" dirty="0" err="1"/>
              <a:t>түйіскен</a:t>
            </a:r>
            <a:r>
              <a:rPr lang="ru-RU" dirty="0"/>
              <a:t> </a:t>
            </a:r>
            <a:r>
              <a:rPr lang="ru-RU" dirty="0" err="1"/>
              <a:t>жеріне</a:t>
            </a:r>
            <a:r>
              <a:rPr lang="ru-RU" dirty="0"/>
              <a:t> </a:t>
            </a:r>
            <a:r>
              <a:rPr lang="ru-RU" dirty="0" smtClean="0"/>
              <a:t>ас </a:t>
            </a:r>
            <a:r>
              <a:rPr lang="ru-RU" dirty="0" err="1"/>
              <a:t>қорыту</a:t>
            </a:r>
            <a:r>
              <a:rPr lang="ru-RU" dirty="0"/>
              <a:t> </a:t>
            </a:r>
            <a:r>
              <a:rPr lang="ru-RU" dirty="0" err="1"/>
              <a:t>жолына</a:t>
            </a:r>
            <a:r>
              <a:rPr lang="ru-RU" dirty="0"/>
              <a:t> </a:t>
            </a:r>
            <a:r>
              <a:rPr lang="ru-RU" dirty="0" err="1" smtClean="0"/>
              <a:t>түседі</a:t>
            </a:r>
            <a:r>
              <a:rPr lang="ru-RU" dirty="0" smtClean="0"/>
              <a:t>.</a:t>
            </a:r>
            <a:endParaRPr dirty="0"/>
          </a:p>
          <a:p>
            <a:pPr marL="342900" indent="-342900" defTabSz="914400">
              <a:lnSpc>
                <a:spcPct val="100000"/>
              </a:lnSpc>
              <a:spcBef>
                <a:spcPts val="700"/>
              </a:spcBef>
              <a:buChar char="•"/>
              <a:defRPr sz="3200">
                <a:solidFill>
                  <a:srgbClr val="000000"/>
                </a:solidFill>
              </a:defRPr>
            </a:pPr>
            <a:r>
              <a:rPr lang="ru-RU" dirty="0" err="1"/>
              <a:t>секрециялар</a:t>
            </a:r>
            <a:r>
              <a:rPr lang="ru-RU" dirty="0"/>
              <a:t> </a:t>
            </a:r>
            <a:r>
              <a:rPr lang="ru-RU" dirty="0" err="1"/>
              <a:t>аш</a:t>
            </a:r>
            <a:r>
              <a:rPr lang="ru-RU" dirty="0"/>
              <a:t> </a:t>
            </a:r>
            <a:r>
              <a:rPr lang="ru-RU" dirty="0" err="1"/>
              <a:t>ішектің</a:t>
            </a:r>
            <a:r>
              <a:rPr lang="ru-RU" dirty="0"/>
              <a:t> ас </a:t>
            </a:r>
            <a:r>
              <a:rPr lang="ru-RU" dirty="0" err="1"/>
              <a:t>қорыту</a:t>
            </a:r>
            <a:r>
              <a:rPr lang="ru-RU" dirty="0"/>
              <a:t> </a:t>
            </a:r>
            <a:r>
              <a:rPr lang="ru-RU" dirty="0" err="1"/>
              <a:t>процесі</a:t>
            </a:r>
            <a:r>
              <a:rPr lang="ru-RU" dirty="0"/>
              <a:t> </a:t>
            </a:r>
            <a:r>
              <a:rPr lang="ru-RU" dirty="0" err="1"/>
              <a:t>үшін</a:t>
            </a:r>
            <a:r>
              <a:rPr lang="ru-RU" dirty="0"/>
              <a:t> </a:t>
            </a:r>
            <a:r>
              <a:rPr lang="ru-RU" dirty="0" err="1" smtClean="0"/>
              <a:t>өте</a:t>
            </a:r>
            <a:r>
              <a:rPr lang="ru-RU" dirty="0" smtClean="0"/>
              <a:t> </a:t>
            </a:r>
            <a:r>
              <a:rPr lang="ru-RU" dirty="0" err="1" smtClean="0"/>
              <a:t>маңызды</a:t>
            </a:r>
            <a:endParaRPr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Screen Shot 2019-09-03 at 10.38.44.png" descr="Screen Shot 2019-09-03 at 10.38.44.png"/>
          <p:cNvPicPr>
            <a:picLocks noChangeAspect="1"/>
          </p:cNvPicPr>
          <p:nvPr/>
        </p:nvPicPr>
        <p:blipFill>
          <a:blip r:embed="rId2">
            <a:extLst/>
          </a:blip>
          <a:stretch>
            <a:fillRect/>
          </a:stretch>
        </p:blipFill>
        <p:spPr>
          <a:xfrm>
            <a:off x="-8984" y="-145360"/>
            <a:ext cx="9144001" cy="3281521"/>
          </a:xfrm>
          <a:prstGeom prst="rect">
            <a:avLst/>
          </a:prstGeom>
          <a:ln w="12700">
            <a:miter lim="400000"/>
          </a:ln>
        </p:spPr>
      </p:pic>
      <p:sp>
        <p:nvSpPr>
          <p:cNvPr id="380" name="Frank was driving home after a long day at work. It was late and he was having problems driving in the dark with so much traffic. He was forced to take a detour and felt tired, so he took another sip of soda. “What would I do without sugar and caffeine?”"/>
          <p:cNvSpPr txBox="1"/>
          <p:nvPr/>
        </p:nvSpPr>
        <p:spPr>
          <a:xfrm>
            <a:off x="297190" y="2982735"/>
            <a:ext cx="8531653" cy="3508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38" tIns="38138" rIns="38138" bIns="38138" anchor="ctr">
            <a:spAutoFit/>
          </a:bodyPr>
          <a:lstStyle/>
          <a:p>
            <a:pPr algn="just">
              <a:spcBef>
                <a:spcPts val="1500"/>
              </a:spcBef>
              <a:defRPr sz="1800" b="1">
                <a:latin typeface="Times New Roman"/>
                <a:ea typeface="Times New Roman"/>
                <a:cs typeface="Times New Roman"/>
                <a:sym typeface="Times New Roman"/>
              </a:defRPr>
            </a:pPr>
            <a:r>
              <a:rPr lang="ru-RU" dirty="0"/>
              <a:t>Фрэнк </a:t>
            </a:r>
            <a:r>
              <a:rPr lang="ru-RU" dirty="0" err="1"/>
              <a:t>ұзақ</a:t>
            </a:r>
            <a:r>
              <a:rPr lang="ru-RU" dirty="0"/>
              <a:t> </a:t>
            </a:r>
            <a:r>
              <a:rPr lang="ru-RU" dirty="0" err="1"/>
              <a:t>жұмысынан</a:t>
            </a:r>
            <a:r>
              <a:rPr lang="ru-RU" dirty="0"/>
              <a:t> </a:t>
            </a:r>
            <a:r>
              <a:rPr lang="ru-RU" dirty="0" err="1"/>
              <a:t>кейін</a:t>
            </a:r>
            <a:r>
              <a:rPr lang="ru-RU" dirty="0"/>
              <a:t> </a:t>
            </a:r>
            <a:r>
              <a:rPr lang="ru-RU" dirty="0" err="1"/>
              <a:t>үйіне</a:t>
            </a:r>
            <a:r>
              <a:rPr lang="ru-RU" dirty="0"/>
              <a:t> </a:t>
            </a:r>
            <a:r>
              <a:rPr lang="ru-RU" dirty="0" err="1"/>
              <a:t>машинамен</a:t>
            </a:r>
            <a:r>
              <a:rPr lang="ru-RU" dirty="0"/>
              <a:t> </a:t>
            </a:r>
            <a:r>
              <a:rPr lang="ru-RU" dirty="0" err="1"/>
              <a:t>келе</a:t>
            </a:r>
            <a:r>
              <a:rPr lang="ru-RU" dirty="0"/>
              <a:t> </a:t>
            </a:r>
            <a:r>
              <a:rPr lang="ru-RU" dirty="0" err="1"/>
              <a:t>жатты</a:t>
            </a:r>
            <a:r>
              <a:rPr lang="ru-RU" dirty="0"/>
              <a:t>. Кеш </a:t>
            </a:r>
            <a:r>
              <a:rPr lang="ru-RU" dirty="0" err="1"/>
              <a:t>болды</a:t>
            </a:r>
            <a:r>
              <a:rPr lang="ru-RU" dirty="0"/>
              <a:t> </a:t>
            </a:r>
            <a:r>
              <a:rPr lang="ru-RU" dirty="0" err="1"/>
              <a:t>және</a:t>
            </a:r>
            <a:r>
              <a:rPr lang="ru-RU" dirty="0"/>
              <a:t> </a:t>
            </a:r>
            <a:r>
              <a:rPr lang="ru-RU" dirty="0" err="1"/>
              <a:t>ол</a:t>
            </a:r>
            <a:r>
              <a:rPr lang="ru-RU" dirty="0"/>
              <a:t> </a:t>
            </a:r>
            <a:r>
              <a:rPr lang="ru-RU" dirty="0" err="1"/>
              <a:t>қараңғыда</a:t>
            </a:r>
            <a:r>
              <a:rPr lang="ru-RU" dirty="0"/>
              <a:t> </a:t>
            </a:r>
            <a:r>
              <a:rPr lang="ru-RU" dirty="0" err="1"/>
              <a:t>көліктердің</a:t>
            </a:r>
            <a:r>
              <a:rPr lang="ru-RU" dirty="0"/>
              <a:t> </a:t>
            </a:r>
            <a:r>
              <a:rPr lang="ru-RU" dirty="0" err="1"/>
              <a:t>көптігімен</a:t>
            </a:r>
            <a:r>
              <a:rPr lang="ru-RU" dirty="0"/>
              <a:t> </a:t>
            </a:r>
            <a:r>
              <a:rPr lang="ru-RU" dirty="0" err="1"/>
              <a:t>жүру</a:t>
            </a:r>
            <a:r>
              <a:rPr lang="ru-RU" dirty="0"/>
              <a:t> </a:t>
            </a:r>
            <a:r>
              <a:rPr lang="ru-RU" dirty="0" err="1"/>
              <a:t>кезінде</a:t>
            </a:r>
            <a:r>
              <a:rPr lang="ru-RU" dirty="0"/>
              <a:t> </a:t>
            </a:r>
            <a:r>
              <a:rPr lang="ru-RU" dirty="0" err="1"/>
              <a:t>қиындықтарға</a:t>
            </a:r>
            <a:r>
              <a:rPr lang="ru-RU" dirty="0"/>
              <a:t> тап </a:t>
            </a:r>
            <a:r>
              <a:rPr lang="ru-RU" dirty="0" err="1"/>
              <a:t>болды</a:t>
            </a:r>
            <a:r>
              <a:rPr lang="ru-RU" dirty="0"/>
              <a:t>. </a:t>
            </a:r>
            <a:r>
              <a:rPr lang="ru-RU" dirty="0" err="1"/>
              <a:t>Ол</a:t>
            </a:r>
            <a:r>
              <a:rPr lang="ru-RU" dirty="0"/>
              <a:t> </a:t>
            </a:r>
            <a:r>
              <a:rPr lang="ru-RU" dirty="0" err="1"/>
              <a:t>айналма</a:t>
            </a:r>
            <a:r>
              <a:rPr lang="ru-RU" dirty="0"/>
              <a:t> </a:t>
            </a:r>
            <a:r>
              <a:rPr lang="ru-RU" dirty="0" err="1"/>
              <a:t>жолмен</a:t>
            </a:r>
            <a:r>
              <a:rPr lang="ru-RU" dirty="0"/>
              <a:t> </a:t>
            </a:r>
            <a:r>
              <a:rPr lang="ru-RU" dirty="0" err="1"/>
              <a:t>жүруге</a:t>
            </a:r>
            <a:r>
              <a:rPr lang="ru-RU" dirty="0"/>
              <a:t> </a:t>
            </a:r>
            <a:r>
              <a:rPr lang="ru-RU" dirty="0" err="1"/>
              <a:t>мәжбүр</a:t>
            </a:r>
            <a:r>
              <a:rPr lang="ru-RU" dirty="0"/>
              <a:t> </a:t>
            </a:r>
            <a:r>
              <a:rPr lang="ru-RU" dirty="0" err="1"/>
              <a:t>болды</a:t>
            </a:r>
            <a:r>
              <a:rPr lang="ru-RU" dirty="0"/>
              <a:t> </a:t>
            </a:r>
            <a:r>
              <a:rPr lang="ru-RU" dirty="0" err="1"/>
              <a:t>және</a:t>
            </a:r>
            <a:r>
              <a:rPr lang="ru-RU" dirty="0"/>
              <a:t> </a:t>
            </a:r>
            <a:r>
              <a:rPr lang="ru-RU" dirty="0" err="1"/>
              <a:t>шаршағанын</a:t>
            </a:r>
            <a:r>
              <a:rPr lang="ru-RU" dirty="0"/>
              <a:t> </a:t>
            </a:r>
            <a:r>
              <a:rPr lang="ru-RU" dirty="0" err="1"/>
              <a:t>сезді</a:t>
            </a:r>
            <a:r>
              <a:rPr lang="ru-RU" dirty="0"/>
              <a:t>, </a:t>
            </a:r>
            <a:r>
              <a:rPr lang="ru-RU" dirty="0" err="1"/>
              <a:t>сондықтан</a:t>
            </a:r>
            <a:r>
              <a:rPr lang="ru-RU" dirty="0"/>
              <a:t> </a:t>
            </a:r>
            <a:r>
              <a:rPr lang="ru-RU" dirty="0" err="1"/>
              <a:t>содадан</a:t>
            </a:r>
            <a:r>
              <a:rPr lang="ru-RU" dirty="0"/>
              <a:t> </a:t>
            </a:r>
            <a:r>
              <a:rPr lang="ru-RU" dirty="0" err="1"/>
              <a:t>тағы</a:t>
            </a:r>
            <a:r>
              <a:rPr lang="ru-RU" dirty="0"/>
              <a:t> </a:t>
            </a:r>
            <a:r>
              <a:rPr lang="ru-RU" dirty="0" err="1"/>
              <a:t>бір</a:t>
            </a:r>
            <a:r>
              <a:rPr lang="ru-RU" dirty="0"/>
              <a:t> </a:t>
            </a:r>
            <a:r>
              <a:rPr lang="ru-RU" dirty="0" err="1"/>
              <a:t>жұтты</a:t>
            </a:r>
            <a:r>
              <a:rPr lang="ru-RU" dirty="0"/>
              <a:t>. «Мен </a:t>
            </a:r>
            <a:r>
              <a:rPr lang="ru-RU" dirty="0" err="1"/>
              <a:t>қант</a:t>
            </a:r>
            <a:r>
              <a:rPr lang="ru-RU" dirty="0"/>
              <a:t> пен кофеин </a:t>
            </a:r>
            <a:r>
              <a:rPr lang="ru-RU" dirty="0" err="1"/>
              <a:t>болмаса</a:t>
            </a:r>
            <a:r>
              <a:rPr lang="ru-RU" dirty="0"/>
              <a:t> не </a:t>
            </a:r>
            <a:r>
              <a:rPr lang="ru-RU" dirty="0" err="1"/>
              <a:t>істер</a:t>
            </a:r>
            <a:r>
              <a:rPr lang="ru-RU" dirty="0"/>
              <a:t> </a:t>
            </a:r>
            <a:r>
              <a:rPr lang="ru-RU" dirty="0" err="1"/>
              <a:t>едім</a:t>
            </a:r>
            <a:r>
              <a:rPr lang="ru-RU" dirty="0"/>
              <a:t>?» - </a:t>
            </a:r>
            <a:r>
              <a:rPr lang="ru-RU" dirty="0" err="1"/>
              <a:t>деді</a:t>
            </a:r>
            <a:r>
              <a:rPr lang="ru-RU" dirty="0"/>
              <a:t> </a:t>
            </a:r>
            <a:r>
              <a:rPr lang="ru-RU" dirty="0" err="1"/>
              <a:t>ол</a:t>
            </a:r>
            <a:r>
              <a:rPr lang="ru-RU" dirty="0"/>
              <a:t> </a:t>
            </a:r>
            <a:r>
              <a:rPr lang="ru-RU" dirty="0" err="1"/>
              <a:t>өз-өзіне</a:t>
            </a:r>
            <a:r>
              <a:rPr lang="ru-RU" dirty="0"/>
              <a:t> </a:t>
            </a:r>
            <a:r>
              <a:rPr lang="ru-RU" dirty="0" err="1"/>
              <a:t>күбірлеп</a:t>
            </a:r>
            <a:r>
              <a:rPr lang="ru-RU" dirty="0"/>
              <a:t>.</a:t>
            </a:r>
          </a:p>
          <a:p>
            <a:pPr algn="just">
              <a:spcBef>
                <a:spcPts val="1500"/>
              </a:spcBef>
              <a:defRPr sz="1800" b="1">
                <a:latin typeface="Times New Roman"/>
                <a:ea typeface="Times New Roman"/>
                <a:cs typeface="Times New Roman"/>
                <a:sym typeface="Times New Roman"/>
              </a:defRPr>
            </a:pPr>
            <a:r>
              <a:rPr lang="ru-RU" dirty="0"/>
              <a:t>Фрэнк, </a:t>
            </a:r>
            <a:r>
              <a:rPr lang="ru-RU" dirty="0" err="1"/>
              <a:t>мүмкін</a:t>
            </a:r>
            <a:r>
              <a:rPr lang="ru-RU" dirty="0"/>
              <a:t>, </a:t>
            </a:r>
            <a:r>
              <a:rPr lang="ru-RU" dirty="0" err="1"/>
              <a:t>оның</a:t>
            </a:r>
            <a:r>
              <a:rPr lang="ru-RU" dirty="0"/>
              <a:t> </a:t>
            </a:r>
            <a:r>
              <a:rPr lang="ru-RU" dirty="0" err="1"/>
              <a:t>қолдары</a:t>
            </a:r>
            <a:r>
              <a:rPr lang="ru-RU" dirty="0"/>
              <a:t> </a:t>
            </a:r>
            <a:r>
              <a:rPr lang="ru-RU" dirty="0" err="1"/>
              <a:t>дірілдей</a:t>
            </a:r>
            <a:r>
              <a:rPr lang="ru-RU" dirty="0"/>
              <a:t> </a:t>
            </a:r>
            <a:r>
              <a:rPr lang="ru-RU" dirty="0" err="1"/>
              <a:t>бастағанын</a:t>
            </a:r>
            <a:r>
              <a:rPr lang="ru-RU" dirty="0"/>
              <a:t> </a:t>
            </a:r>
            <a:r>
              <a:rPr lang="ru-RU" dirty="0" err="1"/>
              <a:t>байқап</a:t>
            </a:r>
            <a:r>
              <a:rPr lang="ru-RU" dirty="0"/>
              <a:t>, </a:t>
            </a:r>
            <a:r>
              <a:rPr lang="ru-RU" dirty="0" err="1"/>
              <a:t>машинаны</a:t>
            </a:r>
            <a:r>
              <a:rPr lang="ru-RU" dirty="0"/>
              <a:t> </a:t>
            </a:r>
            <a:r>
              <a:rPr lang="ru-RU" dirty="0" err="1"/>
              <a:t>тоқтату</a:t>
            </a:r>
            <a:r>
              <a:rPr lang="ru-RU" dirty="0"/>
              <a:t> </a:t>
            </a:r>
            <a:r>
              <a:rPr lang="ru-RU" dirty="0" err="1"/>
              <a:t>керек</a:t>
            </a:r>
            <a:r>
              <a:rPr lang="ru-RU" dirty="0"/>
              <a:t> </a:t>
            </a:r>
            <a:r>
              <a:rPr lang="ru-RU" dirty="0" err="1"/>
              <a:t>екенін</a:t>
            </a:r>
            <a:r>
              <a:rPr lang="ru-RU" dirty="0"/>
              <a:t> </a:t>
            </a:r>
            <a:r>
              <a:rPr lang="ru-RU" dirty="0" err="1"/>
              <a:t>түсінді</a:t>
            </a:r>
            <a:r>
              <a:rPr lang="ru-RU" dirty="0"/>
              <a:t>, </a:t>
            </a:r>
            <a:r>
              <a:rPr lang="ru-RU" dirty="0" err="1"/>
              <a:t>бірақ</a:t>
            </a:r>
            <a:r>
              <a:rPr lang="ru-RU" dirty="0"/>
              <a:t> </a:t>
            </a:r>
            <a:r>
              <a:rPr lang="ru-RU" dirty="0" err="1"/>
              <a:t>ол</a:t>
            </a:r>
            <a:r>
              <a:rPr lang="ru-RU" dirty="0"/>
              <a:t> </a:t>
            </a:r>
            <a:r>
              <a:rPr lang="ru-RU" dirty="0" err="1"/>
              <a:t>бәрібір</a:t>
            </a:r>
            <a:r>
              <a:rPr lang="ru-RU" dirty="0"/>
              <a:t> </a:t>
            </a:r>
            <a:r>
              <a:rPr lang="ru-RU" dirty="0" err="1"/>
              <a:t>жалғастыра</a:t>
            </a:r>
            <a:r>
              <a:rPr lang="ru-RU" dirty="0"/>
              <a:t> </a:t>
            </a:r>
            <a:r>
              <a:rPr lang="ru-RU" dirty="0" err="1"/>
              <a:t>берді</a:t>
            </a:r>
            <a:r>
              <a:rPr lang="ru-RU" dirty="0"/>
              <a:t>. </a:t>
            </a:r>
            <a:r>
              <a:rPr lang="ru-RU" dirty="0" err="1"/>
              <a:t>Бұрышты</a:t>
            </a:r>
            <a:r>
              <a:rPr lang="ru-RU" dirty="0"/>
              <a:t> </a:t>
            </a:r>
            <a:r>
              <a:rPr lang="ru-RU" dirty="0" err="1"/>
              <a:t>дөңгелете</a:t>
            </a:r>
            <a:r>
              <a:rPr lang="ru-RU" dirty="0"/>
              <a:t> </a:t>
            </a:r>
            <a:r>
              <a:rPr lang="ru-RU" dirty="0" err="1"/>
              <a:t>отырып</a:t>
            </a:r>
            <a:r>
              <a:rPr lang="ru-RU" dirty="0"/>
              <a:t>, </a:t>
            </a:r>
            <a:r>
              <a:rPr lang="ru-RU" dirty="0" err="1"/>
              <a:t>ол</a:t>
            </a:r>
            <a:r>
              <a:rPr lang="ru-RU" dirty="0"/>
              <a:t> </a:t>
            </a:r>
            <a:r>
              <a:rPr lang="ru-RU" dirty="0" err="1"/>
              <a:t>жолға</a:t>
            </a:r>
            <a:r>
              <a:rPr lang="ru-RU" dirty="0"/>
              <a:t> </a:t>
            </a:r>
            <a:r>
              <a:rPr lang="ru-RU" dirty="0" err="1"/>
              <a:t>назар</a:t>
            </a:r>
            <a:r>
              <a:rPr lang="ru-RU" dirty="0"/>
              <a:t> </a:t>
            </a:r>
            <a:r>
              <a:rPr lang="ru-RU" dirty="0" err="1"/>
              <a:t>аудара</a:t>
            </a:r>
            <a:r>
              <a:rPr lang="ru-RU" dirty="0"/>
              <a:t> </a:t>
            </a:r>
            <a:r>
              <a:rPr lang="ru-RU" dirty="0" err="1"/>
              <a:t>алмай</a:t>
            </a:r>
            <a:r>
              <a:rPr lang="ru-RU" dirty="0"/>
              <a:t> </a:t>
            </a:r>
            <a:r>
              <a:rPr lang="ru-RU" dirty="0" err="1"/>
              <a:t>қиналғанын</a:t>
            </a:r>
            <a:r>
              <a:rPr lang="ru-RU" dirty="0"/>
              <a:t> </a:t>
            </a:r>
            <a:r>
              <a:rPr lang="ru-RU" dirty="0" err="1"/>
              <a:t>түсінді</a:t>
            </a:r>
            <a:r>
              <a:rPr lang="ru-RU" dirty="0"/>
              <a:t>. </a:t>
            </a:r>
            <a:r>
              <a:rPr lang="ru-RU" dirty="0" err="1"/>
              <a:t>Ол</a:t>
            </a:r>
            <a:r>
              <a:rPr lang="ru-RU" dirty="0"/>
              <a:t> </a:t>
            </a:r>
            <a:r>
              <a:rPr lang="ru-RU" dirty="0" err="1"/>
              <a:t>бұлдырлықты</a:t>
            </a:r>
            <a:r>
              <a:rPr lang="ru-RU" dirty="0"/>
              <a:t> </a:t>
            </a:r>
            <a:r>
              <a:rPr lang="ru-RU" dirty="0" err="1"/>
              <a:t>жыпылықтатқысы</a:t>
            </a:r>
            <a:r>
              <a:rPr lang="ru-RU" dirty="0"/>
              <a:t> </a:t>
            </a:r>
            <a:r>
              <a:rPr lang="ru-RU" dirty="0" err="1"/>
              <a:t>келіп</a:t>
            </a:r>
            <a:r>
              <a:rPr lang="ru-RU" dirty="0"/>
              <a:t>, </a:t>
            </a:r>
            <a:r>
              <a:rPr lang="ru-RU" dirty="0" err="1"/>
              <a:t>басын</a:t>
            </a:r>
            <a:r>
              <a:rPr lang="ru-RU" dirty="0"/>
              <a:t> </a:t>
            </a:r>
            <a:r>
              <a:rPr lang="ru-RU" dirty="0" err="1"/>
              <a:t>шайқады</a:t>
            </a:r>
            <a:r>
              <a:rPr lang="ru-RU" dirty="0"/>
              <a:t>, </a:t>
            </a:r>
            <a:r>
              <a:rPr lang="ru-RU" dirty="0" err="1"/>
              <a:t>бірақ</a:t>
            </a:r>
            <a:r>
              <a:rPr lang="ru-RU" dirty="0"/>
              <a:t> </a:t>
            </a:r>
            <a:r>
              <a:rPr lang="ru-RU" dirty="0" err="1"/>
              <a:t>бәрі</a:t>
            </a:r>
            <a:r>
              <a:rPr lang="ru-RU" dirty="0"/>
              <a:t> </a:t>
            </a:r>
            <a:r>
              <a:rPr lang="ru-RU" dirty="0" err="1"/>
              <a:t>өзгерген</a:t>
            </a:r>
            <a:r>
              <a:rPr lang="ru-RU" dirty="0"/>
              <a:t> </a:t>
            </a:r>
            <a:r>
              <a:rPr lang="ru-RU" dirty="0" err="1"/>
              <a:t>жоқ</a:t>
            </a:r>
            <a:r>
              <a:rPr lang="ru-RU" dirty="0"/>
              <a:t>. </a:t>
            </a:r>
            <a:r>
              <a:rPr lang="ru-RU" dirty="0" err="1"/>
              <a:t>Бір</a:t>
            </a:r>
            <a:r>
              <a:rPr lang="ru-RU" dirty="0"/>
              <a:t> </a:t>
            </a:r>
            <a:r>
              <a:rPr lang="ru-RU" dirty="0" err="1"/>
              <a:t>сәтте</a:t>
            </a:r>
            <a:r>
              <a:rPr lang="ru-RU" dirty="0"/>
              <a:t> </a:t>
            </a:r>
            <a:r>
              <a:rPr lang="ru-RU" dirty="0" err="1"/>
              <a:t>көлік</a:t>
            </a:r>
            <a:r>
              <a:rPr lang="ru-RU" dirty="0"/>
              <a:t> </a:t>
            </a:r>
            <a:r>
              <a:rPr lang="ru-RU" dirty="0" err="1"/>
              <a:t>жолдан</a:t>
            </a:r>
            <a:r>
              <a:rPr lang="ru-RU" dirty="0"/>
              <a:t> </a:t>
            </a:r>
            <a:r>
              <a:rPr lang="ru-RU" dirty="0" err="1"/>
              <a:t>тайып</a:t>
            </a:r>
            <a:r>
              <a:rPr lang="ru-RU" dirty="0"/>
              <a:t>, </a:t>
            </a:r>
            <a:r>
              <a:rPr lang="ru-RU" dirty="0" err="1"/>
              <a:t>ағашты</a:t>
            </a:r>
            <a:r>
              <a:rPr lang="ru-RU" dirty="0"/>
              <a:t> </a:t>
            </a:r>
            <a:r>
              <a:rPr lang="ru-RU" dirty="0" err="1"/>
              <a:t>қағып</a:t>
            </a:r>
            <a:r>
              <a:rPr lang="ru-RU" dirty="0"/>
              <a:t> </a:t>
            </a:r>
            <a:r>
              <a:rPr lang="ru-RU" dirty="0" err="1"/>
              <a:t>кетті</a:t>
            </a:r>
            <a:r>
              <a:rPr lang="ru-RU" dirty="0"/>
              <a:t>.</a:t>
            </a:r>
          </a:p>
          <a:p>
            <a:pPr algn="just">
              <a:spcBef>
                <a:spcPts val="1500"/>
              </a:spcBef>
              <a:defRPr sz="1800" b="1">
                <a:latin typeface="Times New Roman"/>
                <a:ea typeface="Times New Roman"/>
                <a:cs typeface="Times New Roman"/>
                <a:sym typeface="Times New Roman"/>
              </a:defRPr>
            </a:pPr>
            <a:r>
              <a:rPr lang="ru-RU" dirty="0"/>
              <a:t>«</a:t>
            </a:r>
            <a:r>
              <a:rPr lang="ru-RU" dirty="0" err="1"/>
              <a:t>Бұл</a:t>
            </a:r>
            <a:r>
              <a:rPr lang="ru-RU" dirty="0"/>
              <a:t> не </a:t>
            </a:r>
            <a:r>
              <a:rPr lang="ru-RU" dirty="0" err="1"/>
              <a:t>болды</a:t>
            </a:r>
            <a:r>
              <a:rPr lang="ru-RU" dirty="0"/>
              <a:t>?» - </a:t>
            </a:r>
            <a:r>
              <a:rPr lang="ru-RU" dirty="0" err="1"/>
              <a:t>деп</a:t>
            </a:r>
            <a:r>
              <a:rPr lang="ru-RU" dirty="0"/>
              <a:t> </a:t>
            </a:r>
            <a:r>
              <a:rPr lang="ru-RU" dirty="0" err="1"/>
              <a:t>айқайлады</a:t>
            </a:r>
            <a:r>
              <a:rPr lang="ru-RU" dirty="0"/>
              <a:t> Фрэнк </a:t>
            </a:r>
            <a:r>
              <a:rPr lang="ru-RU" dirty="0" err="1"/>
              <a:t>түнгі</a:t>
            </a:r>
            <a:r>
              <a:rPr lang="ru-RU" dirty="0"/>
              <a:t> </a:t>
            </a:r>
            <a:r>
              <a:rPr lang="ru-RU" dirty="0" err="1"/>
              <a:t>эфирге</a:t>
            </a:r>
            <a:r>
              <a:rPr lang="ru-RU" dirty="0"/>
              <a:t>.</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He quickly got out of the car and checked himself out. Other than the shock of the accident, Frank seemed to be okay. He pulled out his cell phone and called his wife, Stacey, to come pick him up. He then called to report the accident to the police and h"/>
          <p:cNvSpPr txBox="1"/>
          <p:nvPr/>
        </p:nvSpPr>
        <p:spPr>
          <a:xfrm>
            <a:off x="306173" y="1479254"/>
            <a:ext cx="8531653" cy="4255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38" tIns="38138" rIns="38138" bIns="38138" anchor="ctr">
            <a:spAutoFit/>
          </a:bodyPr>
          <a:lstStyle/>
          <a:p>
            <a:pPr algn="just">
              <a:spcBef>
                <a:spcPts val="1500"/>
              </a:spcBef>
              <a:defRPr sz="1800" b="1">
                <a:latin typeface="Times New Roman"/>
                <a:ea typeface="Times New Roman"/>
                <a:cs typeface="Times New Roman"/>
                <a:sym typeface="Times New Roman"/>
              </a:defRPr>
            </a:pPr>
            <a:r>
              <a:rPr dirty="0"/>
              <a:t> </a:t>
            </a:r>
            <a:r>
              <a:rPr lang="ru-RU" dirty="0" err="1"/>
              <a:t>Ол</a:t>
            </a:r>
            <a:r>
              <a:rPr lang="ru-RU" dirty="0"/>
              <a:t> </a:t>
            </a:r>
            <a:r>
              <a:rPr lang="ru-RU" dirty="0" err="1"/>
              <a:t>көліктен</a:t>
            </a:r>
            <a:r>
              <a:rPr lang="ru-RU" dirty="0"/>
              <a:t> тез </a:t>
            </a:r>
            <a:r>
              <a:rPr lang="ru-RU" dirty="0" err="1"/>
              <a:t>түсіп</a:t>
            </a:r>
            <a:r>
              <a:rPr lang="ru-RU" dirty="0"/>
              <a:t>, </a:t>
            </a:r>
            <a:r>
              <a:rPr lang="ru-RU" dirty="0" err="1"/>
              <a:t>өзін</a:t>
            </a:r>
            <a:r>
              <a:rPr lang="ru-RU" dirty="0"/>
              <a:t> </a:t>
            </a:r>
            <a:r>
              <a:rPr lang="ru-RU" dirty="0" err="1"/>
              <a:t>тексерді</a:t>
            </a:r>
            <a:r>
              <a:rPr lang="ru-RU" dirty="0"/>
              <a:t>. </a:t>
            </a:r>
            <a:r>
              <a:rPr lang="ru-RU" dirty="0" err="1"/>
              <a:t>Апаттың</a:t>
            </a:r>
            <a:r>
              <a:rPr lang="ru-RU" dirty="0"/>
              <a:t> </a:t>
            </a:r>
            <a:r>
              <a:rPr lang="ru-RU" dirty="0" err="1"/>
              <a:t>есеңгіреуінен</a:t>
            </a:r>
            <a:r>
              <a:rPr lang="ru-RU" dirty="0"/>
              <a:t> </a:t>
            </a:r>
            <a:r>
              <a:rPr lang="ru-RU" dirty="0" err="1"/>
              <a:t>басқа</a:t>
            </a:r>
            <a:r>
              <a:rPr lang="ru-RU" dirty="0"/>
              <a:t> Фрэнк </a:t>
            </a:r>
            <a:r>
              <a:rPr lang="ru-RU" dirty="0" err="1"/>
              <a:t>бәрі</a:t>
            </a:r>
            <a:r>
              <a:rPr lang="ru-RU" dirty="0"/>
              <a:t> </a:t>
            </a:r>
            <a:r>
              <a:rPr lang="ru-RU" dirty="0" err="1"/>
              <a:t>жақсы</a:t>
            </a:r>
            <a:r>
              <a:rPr lang="ru-RU" dirty="0"/>
              <a:t> </a:t>
            </a:r>
            <a:r>
              <a:rPr lang="ru-RU" dirty="0" err="1"/>
              <a:t>сияқты</a:t>
            </a:r>
            <a:r>
              <a:rPr lang="ru-RU" dirty="0"/>
              <a:t>. </a:t>
            </a:r>
            <a:r>
              <a:rPr lang="ru-RU" dirty="0" err="1"/>
              <a:t>Ол</a:t>
            </a:r>
            <a:r>
              <a:rPr lang="ru-RU" dirty="0"/>
              <a:t> </a:t>
            </a:r>
            <a:r>
              <a:rPr lang="ru-RU" dirty="0" err="1"/>
              <a:t>ұялы</a:t>
            </a:r>
            <a:r>
              <a:rPr lang="ru-RU" dirty="0"/>
              <a:t> </a:t>
            </a:r>
            <a:r>
              <a:rPr lang="ru-RU" dirty="0" err="1"/>
              <a:t>телефонын</a:t>
            </a:r>
            <a:r>
              <a:rPr lang="ru-RU" dirty="0"/>
              <a:t> </a:t>
            </a:r>
            <a:r>
              <a:rPr lang="ru-RU" dirty="0" err="1"/>
              <a:t>алып</a:t>
            </a:r>
            <a:r>
              <a:rPr lang="ru-RU" dirty="0"/>
              <a:t>, </a:t>
            </a:r>
            <a:r>
              <a:rPr lang="ru-RU" dirty="0" err="1"/>
              <a:t>әйелі</a:t>
            </a:r>
            <a:r>
              <a:rPr lang="ru-RU" dirty="0"/>
              <a:t> </a:t>
            </a:r>
            <a:r>
              <a:rPr lang="ru-RU" dirty="0" err="1"/>
              <a:t>Стейсиді</a:t>
            </a:r>
            <a:r>
              <a:rPr lang="ru-RU" dirty="0"/>
              <a:t> </a:t>
            </a:r>
            <a:r>
              <a:rPr lang="ru-RU" dirty="0" err="1"/>
              <a:t>шақырып</a:t>
            </a:r>
            <a:r>
              <a:rPr lang="ru-RU" dirty="0"/>
              <a:t> </a:t>
            </a:r>
            <a:r>
              <a:rPr lang="ru-RU" dirty="0" err="1"/>
              <a:t>алып</a:t>
            </a:r>
            <a:r>
              <a:rPr lang="ru-RU" dirty="0"/>
              <a:t>, оны </a:t>
            </a:r>
            <a:r>
              <a:rPr lang="ru-RU" dirty="0" err="1"/>
              <a:t>алып</a:t>
            </a:r>
            <a:r>
              <a:rPr lang="ru-RU" dirty="0"/>
              <a:t> </a:t>
            </a:r>
            <a:r>
              <a:rPr lang="ru-RU" dirty="0" err="1"/>
              <a:t>кетуге</a:t>
            </a:r>
            <a:r>
              <a:rPr lang="ru-RU" dirty="0"/>
              <a:t> </a:t>
            </a:r>
            <a:r>
              <a:rPr lang="ru-RU" dirty="0" err="1"/>
              <a:t>шақырды</a:t>
            </a:r>
            <a:r>
              <a:rPr lang="ru-RU" dirty="0"/>
              <a:t>. </a:t>
            </a:r>
            <a:r>
              <a:rPr lang="ru-RU" dirty="0" err="1"/>
              <a:t>Содан</a:t>
            </a:r>
            <a:r>
              <a:rPr lang="ru-RU" dirty="0"/>
              <a:t> </a:t>
            </a:r>
            <a:r>
              <a:rPr lang="ru-RU" dirty="0" err="1"/>
              <a:t>кейін</a:t>
            </a:r>
            <a:r>
              <a:rPr lang="ru-RU" dirty="0"/>
              <a:t> </a:t>
            </a:r>
            <a:r>
              <a:rPr lang="ru-RU" dirty="0" err="1"/>
              <a:t>ол</a:t>
            </a:r>
            <a:r>
              <a:rPr lang="ru-RU" dirty="0"/>
              <a:t> полиция </a:t>
            </a:r>
            <a:r>
              <a:rPr lang="ru-RU" dirty="0" err="1"/>
              <a:t>туралы</a:t>
            </a:r>
            <a:r>
              <a:rPr lang="ru-RU" dirty="0"/>
              <a:t> </a:t>
            </a:r>
            <a:r>
              <a:rPr lang="ru-RU" dirty="0" err="1"/>
              <a:t>және</a:t>
            </a:r>
            <a:r>
              <a:rPr lang="ru-RU" dirty="0"/>
              <a:t> </a:t>
            </a:r>
            <a:r>
              <a:rPr lang="ru-RU" dirty="0" err="1"/>
              <a:t>оның</a:t>
            </a:r>
            <a:r>
              <a:rPr lang="ru-RU" dirty="0"/>
              <a:t> </a:t>
            </a:r>
            <a:r>
              <a:rPr lang="ru-RU" dirty="0" err="1"/>
              <a:t>сақтандыру</a:t>
            </a:r>
            <a:r>
              <a:rPr lang="ru-RU" dirty="0"/>
              <a:t> </a:t>
            </a:r>
            <a:r>
              <a:rPr lang="ru-RU" dirty="0" err="1"/>
              <a:t>агентіне</a:t>
            </a:r>
            <a:r>
              <a:rPr lang="ru-RU" dirty="0"/>
              <a:t> </a:t>
            </a:r>
            <a:r>
              <a:rPr lang="ru-RU" dirty="0" err="1"/>
              <a:t>жазатайым</a:t>
            </a:r>
            <a:r>
              <a:rPr lang="ru-RU" dirty="0"/>
              <a:t> </a:t>
            </a:r>
            <a:r>
              <a:rPr lang="ru-RU" dirty="0" err="1"/>
              <a:t>оқиға</a:t>
            </a:r>
            <a:r>
              <a:rPr lang="ru-RU" dirty="0"/>
              <a:t> </a:t>
            </a:r>
            <a:r>
              <a:rPr lang="ru-RU" dirty="0" err="1"/>
              <a:t>туралы</a:t>
            </a:r>
            <a:r>
              <a:rPr lang="ru-RU" dirty="0"/>
              <a:t> </a:t>
            </a:r>
            <a:r>
              <a:rPr lang="ru-RU" dirty="0" err="1"/>
              <a:t>хабарлау</a:t>
            </a:r>
            <a:r>
              <a:rPr lang="ru-RU" dirty="0"/>
              <a:t> </a:t>
            </a:r>
            <a:r>
              <a:rPr lang="ru-RU" dirty="0" err="1"/>
              <a:t>үшін</a:t>
            </a:r>
            <a:r>
              <a:rPr lang="ru-RU" dirty="0"/>
              <a:t> телефон </a:t>
            </a:r>
            <a:r>
              <a:rPr lang="ru-RU" dirty="0" err="1"/>
              <a:t>соқты</a:t>
            </a:r>
            <a:r>
              <a:rPr lang="ru-RU" dirty="0"/>
              <a:t>.</a:t>
            </a:r>
          </a:p>
          <a:p>
            <a:pPr algn="just">
              <a:spcBef>
                <a:spcPts val="1500"/>
              </a:spcBef>
              <a:defRPr sz="1800" b="1">
                <a:latin typeface="Times New Roman"/>
                <a:ea typeface="Times New Roman"/>
                <a:cs typeface="Times New Roman"/>
                <a:sym typeface="Times New Roman"/>
              </a:defRPr>
            </a:pPr>
            <a:r>
              <a:rPr lang="ru-RU" dirty="0" err="1"/>
              <a:t>Оның</a:t>
            </a:r>
            <a:r>
              <a:rPr lang="ru-RU" dirty="0"/>
              <a:t> </a:t>
            </a:r>
            <a:r>
              <a:rPr lang="ru-RU" dirty="0" err="1"/>
              <a:t>әйелі</a:t>
            </a:r>
            <a:r>
              <a:rPr lang="ru-RU" dirty="0"/>
              <a:t> </a:t>
            </a:r>
            <a:r>
              <a:rPr lang="ru-RU" dirty="0" err="1"/>
              <a:t>шамамен</a:t>
            </a:r>
            <a:r>
              <a:rPr lang="ru-RU" dirty="0"/>
              <a:t> </a:t>
            </a:r>
            <a:r>
              <a:rPr lang="ru-RU" dirty="0" err="1"/>
              <a:t>бір</a:t>
            </a:r>
            <a:r>
              <a:rPr lang="ru-RU" dirty="0"/>
              <a:t> </a:t>
            </a:r>
            <a:r>
              <a:rPr lang="ru-RU" dirty="0" err="1"/>
              <a:t>сағаттан</a:t>
            </a:r>
            <a:r>
              <a:rPr lang="ru-RU" dirty="0"/>
              <a:t> </a:t>
            </a:r>
            <a:r>
              <a:rPr lang="ru-RU" dirty="0" err="1"/>
              <a:t>кейін</a:t>
            </a:r>
            <a:r>
              <a:rPr lang="ru-RU" dirty="0"/>
              <a:t> </a:t>
            </a:r>
            <a:r>
              <a:rPr lang="ru-RU" dirty="0" err="1"/>
              <a:t>келді</a:t>
            </a:r>
            <a:r>
              <a:rPr lang="ru-RU" dirty="0"/>
              <a:t> </a:t>
            </a:r>
            <a:r>
              <a:rPr lang="ru-RU" dirty="0" err="1"/>
              <a:t>және</a:t>
            </a:r>
            <a:r>
              <a:rPr lang="ru-RU" dirty="0"/>
              <a:t> полиция </a:t>
            </a:r>
            <a:r>
              <a:rPr lang="ru-RU" dirty="0" err="1"/>
              <a:t>машинасында</a:t>
            </a:r>
            <a:r>
              <a:rPr lang="ru-RU" dirty="0"/>
              <a:t> </a:t>
            </a:r>
            <a:r>
              <a:rPr lang="ru-RU" dirty="0" err="1"/>
              <a:t>отырған</a:t>
            </a:r>
            <a:r>
              <a:rPr lang="ru-RU" dirty="0"/>
              <a:t> </a:t>
            </a:r>
            <a:r>
              <a:rPr lang="ru-RU" dirty="0" err="1"/>
              <a:t>Фрэнкті</a:t>
            </a:r>
            <a:r>
              <a:rPr lang="ru-RU" dirty="0"/>
              <a:t> </a:t>
            </a:r>
            <a:r>
              <a:rPr lang="ru-RU" dirty="0" err="1"/>
              <a:t>көргенде</a:t>
            </a:r>
            <a:r>
              <a:rPr lang="ru-RU" dirty="0"/>
              <a:t> </a:t>
            </a:r>
            <a:r>
              <a:rPr lang="ru-RU" dirty="0" err="1"/>
              <a:t>қатты</a:t>
            </a:r>
            <a:r>
              <a:rPr lang="ru-RU" dirty="0"/>
              <a:t> </a:t>
            </a:r>
            <a:r>
              <a:rPr lang="ru-RU" dirty="0" err="1"/>
              <a:t>алаңдаған</a:t>
            </a:r>
            <a:r>
              <a:rPr lang="ru-RU" dirty="0"/>
              <a:t> </a:t>
            </a:r>
            <a:r>
              <a:rPr lang="ru-RU" dirty="0" err="1"/>
              <a:t>сияқты</a:t>
            </a:r>
            <a:r>
              <a:rPr lang="ru-RU" dirty="0"/>
              <a:t> </a:t>
            </a:r>
            <a:r>
              <a:rPr lang="ru-RU" dirty="0" err="1"/>
              <a:t>болды</a:t>
            </a:r>
            <a:r>
              <a:rPr lang="ru-RU" dirty="0"/>
              <a:t>.</a:t>
            </a:r>
          </a:p>
          <a:p>
            <a:pPr algn="just">
              <a:spcBef>
                <a:spcPts val="1500"/>
              </a:spcBef>
              <a:defRPr sz="1800" b="1">
                <a:latin typeface="Times New Roman"/>
                <a:ea typeface="Times New Roman"/>
                <a:cs typeface="Times New Roman"/>
                <a:sym typeface="Times New Roman"/>
              </a:defRPr>
            </a:pPr>
            <a:r>
              <a:rPr lang="ru-RU" dirty="0"/>
              <a:t>«Неге </a:t>
            </a:r>
            <a:r>
              <a:rPr lang="ru-RU" dirty="0" err="1"/>
              <a:t>ауруханаға</a:t>
            </a:r>
            <a:r>
              <a:rPr lang="ru-RU" dirty="0"/>
              <a:t> </a:t>
            </a:r>
            <a:r>
              <a:rPr lang="ru-RU" dirty="0" err="1"/>
              <a:t>бармайсың</a:t>
            </a:r>
            <a:r>
              <a:rPr lang="ru-RU" dirty="0"/>
              <a:t>?» - </a:t>
            </a:r>
            <a:r>
              <a:rPr lang="ru-RU" dirty="0" err="1"/>
              <a:t>деп</a:t>
            </a:r>
            <a:r>
              <a:rPr lang="ru-RU" dirty="0"/>
              <a:t> </a:t>
            </a:r>
            <a:r>
              <a:rPr lang="ru-RU" dirty="0" err="1"/>
              <a:t>айқайлады</a:t>
            </a:r>
            <a:r>
              <a:rPr lang="ru-RU" dirty="0"/>
              <a:t> </a:t>
            </a:r>
            <a:r>
              <a:rPr lang="ru-RU" dirty="0" err="1"/>
              <a:t>Стейси</a:t>
            </a:r>
            <a:r>
              <a:rPr lang="ru-RU" dirty="0"/>
              <a:t>. -Сен </a:t>
            </a:r>
            <a:r>
              <a:rPr lang="ru-RU" dirty="0" err="1"/>
              <a:t>тағы</a:t>
            </a:r>
            <a:r>
              <a:rPr lang="ru-RU" dirty="0"/>
              <a:t> </a:t>
            </a:r>
            <a:r>
              <a:rPr lang="ru-RU" dirty="0" err="1"/>
              <a:t>ішіп</a:t>
            </a:r>
            <a:r>
              <a:rPr lang="ru-RU" dirty="0"/>
              <a:t> </a:t>
            </a:r>
            <a:r>
              <a:rPr lang="ru-RU" dirty="0" err="1"/>
              <a:t>отырдың</a:t>
            </a:r>
            <a:r>
              <a:rPr lang="ru-RU" dirty="0"/>
              <a:t> ба? «Мен </a:t>
            </a:r>
            <a:r>
              <a:rPr lang="ru-RU" dirty="0" err="1"/>
              <a:t>жақсымын</a:t>
            </a:r>
            <a:r>
              <a:rPr lang="ru-RU" dirty="0"/>
              <a:t>, </a:t>
            </a:r>
            <a:r>
              <a:rPr lang="ru-RU" dirty="0" err="1"/>
              <a:t>жоқ</a:t>
            </a:r>
            <a:r>
              <a:rPr lang="ru-RU" dirty="0"/>
              <a:t>, мен </a:t>
            </a:r>
            <a:r>
              <a:rPr lang="ru-RU" dirty="0" err="1"/>
              <a:t>ішпеген</a:t>
            </a:r>
            <a:r>
              <a:rPr lang="ru-RU" dirty="0"/>
              <a:t> </a:t>
            </a:r>
            <a:r>
              <a:rPr lang="ru-RU" dirty="0" err="1"/>
              <a:t>едім</a:t>
            </a:r>
            <a:r>
              <a:rPr lang="ru-RU" dirty="0"/>
              <a:t>. </a:t>
            </a:r>
            <a:r>
              <a:rPr lang="ru-RU" dirty="0" err="1"/>
              <a:t>Маған</a:t>
            </a:r>
            <a:r>
              <a:rPr lang="ru-RU" dirty="0"/>
              <a:t> </a:t>
            </a:r>
            <a:r>
              <a:rPr lang="ru-RU" dirty="0" err="1"/>
              <a:t>сенбесеңіз</a:t>
            </a:r>
            <a:r>
              <a:rPr lang="ru-RU" dirty="0"/>
              <a:t>, сержант </a:t>
            </a:r>
            <a:r>
              <a:rPr lang="ru-RU" dirty="0" err="1"/>
              <a:t>Эверсманмен</a:t>
            </a:r>
            <a:r>
              <a:rPr lang="ru-RU" dirty="0"/>
              <a:t> </a:t>
            </a:r>
            <a:r>
              <a:rPr lang="ru-RU" dirty="0" err="1"/>
              <a:t>тексеріңіз</a:t>
            </a:r>
            <a:r>
              <a:rPr lang="ru-RU" dirty="0"/>
              <a:t>. Мен </a:t>
            </a:r>
            <a:r>
              <a:rPr lang="ru-RU" dirty="0" err="1"/>
              <a:t>зейінімді</a:t>
            </a:r>
            <a:r>
              <a:rPr lang="ru-RU" dirty="0"/>
              <a:t> </a:t>
            </a:r>
            <a:r>
              <a:rPr lang="ru-RU" dirty="0" err="1"/>
              <a:t>жоғалттым</a:t>
            </a:r>
            <a:r>
              <a:rPr lang="ru-RU" dirty="0"/>
              <a:t>; </a:t>
            </a:r>
            <a:r>
              <a:rPr lang="ru-RU" dirty="0" err="1"/>
              <a:t>бұл</a:t>
            </a:r>
            <a:r>
              <a:rPr lang="ru-RU" dirty="0"/>
              <a:t> </a:t>
            </a:r>
            <a:r>
              <a:rPr lang="ru-RU" dirty="0" err="1"/>
              <a:t>ұзақ</a:t>
            </a:r>
            <a:r>
              <a:rPr lang="ru-RU" dirty="0"/>
              <a:t> </a:t>
            </a:r>
            <a:r>
              <a:rPr lang="ru-RU" dirty="0" err="1"/>
              <a:t>күн</a:t>
            </a:r>
            <a:r>
              <a:rPr lang="ru-RU" dirty="0"/>
              <a:t> </a:t>
            </a:r>
            <a:r>
              <a:rPr lang="ru-RU" dirty="0" err="1"/>
              <a:t>болды</a:t>
            </a:r>
            <a:r>
              <a:rPr lang="ru-RU" dirty="0"/>
              <a:t>, </a:t>
            </a:r>
            <a:r>
              <a:rPr lang="ru-RU" dirty="0" err="1"/>
              <a:t>менің</a:t>
            </a:r>
            <a:r>
              <a:rPr lang="ru-RU" dirty="0"/>
              <a:t> </a:t>
            </a:r>
            <a:r>
              <a:rPr lang="ru-RU" dirty="0" err="1"/>
              <a:t>көзқарасым</a:t>
            </a:r>
            <a:r>
              <a:rPr lang="ru-RU" dirty="0"/>
              <a:t> </a:t>
            </a:r>
            <a:r>
              <a:rPr lang="ru-RU" dirty="0" err="1"/>
              <a:t>сәл</a:t>
            </a:r>
            <a:r>
              <a:rPr lang="ru-RU" dirty="0"/>
              <a:t> </a:t>
            </a:r>
            <a:r>
              <a:rPr lang="ru-RU" dirty="0" err="1"/>
              <a:t>қалды</a:t>
            </a:r>
            <a:r>
              <a:rPr lang="ru-RU" dirty="0"/>
              <a:t>. </a:t>
            </a:r>
            <a:r>
              <a:rPr lang="ru-RU" dirty="0" err="1"/>
              <a:t>Бұл</a:t>
            </a:r>
            <a:r>
              <a:rPr lang="ru-RU" dirty="0"/>
              <a:t> </a:t>
            </a:r>
            <a:r>
              <a:rPr lang="ru-RU" dirty="0" err="1"/>
              <a:t>тым</a:t>
            </a:r>
            <a:r>
              <a:rPr lang="ru-RU" dirty="0"/>
              <a:t> </a:t>
            </a:r>
            <a:r>
              <a:rPr lang="ru-RU" dirty="0" err="1"/>
              <a:t>көп</a:t>
            </a:r>
            <a:r>
              <a:rPr lang="ru-RU" dirty="0"/>
              <a:t> стресс. </a:t>
            </a:r>
            <a:r>
              <a:rPr lang="ru-RU" dirty="0" err="1"/>
              <a:t>Өтінемін</a:t>
            </a:r>
            <a:r>
              <a:rPr lang="ru-RU" dirty="0"/>
              <a:t>, мен </a:t>
            </a:r>
            <a:r>
              <a:rPr lang="ru-RU" dirty="0" err="1"/>
              <a:t>жай</a:t>
            </a:r>
            <a:r>
              <a:rPr lang="ru-RU" dirty="0"/>
              <a:t> </a:t>
            </a:r>
            <a:r>
              <a:rPr lang="ru-RU" dirty="0" err="1"/>
              <a:t>ғана</a:t>
            </a:r>
            <a:r>
              <a:rPr lang="ru-RU" dirty="0"/>
              <a:t> </a:t>
            </a:r>
            <a:r>
              <a:rPr lang="ru-RU" dirty="0" err="1"/>
              <a:t>үйге</a:t>
            </a:r>
            <a:r>
              <a:rPr lang="ru-RU" dirty="0"/>
              <a:t> </a:t>
            </a:r>
            <a:r>
              <a:rPr lang="ru-RU" dirty="0" err="1"/>
              <a:t>барғым</a:t>
            </a:r>
            <a:r>
              <a:rPr lang="ru-RU" dirty="0"/>
              <a:t> </a:t>
            </a:r>
            <a:r>
              <a:rPr lang="ru-RU" dirty="0" err="1"/>
              <a:t>келеді</a:t>
            </a:r>
            <a:r>
              <a:rPr lang="ru-RU" dirty="0"/>
              <a:t> ».</a:t>
            </a:r>
          </a:p>
          <a:p>
            <a:pPr algn="just">
              <a:spcBef>
                <a:spcPts val="1500"/>
              </a:spcBef>
              <a:defRPr sz="1800" b="1">
                <a:latin typeface="Times New Roman"/>
                <a:ea typeface="Times New Roman"/>
                <a:cs typeface="Times New Roman"/>
                <a:sym typeface="Times New Roman"/>
              </a:defRPr>
            </a:pPr>
            <a:r>
              <a:rPr lang="ru-RU" dirty="0" err="1"/>
              <a:t>Олар</a:t>
            </a:r>
            <a:r>
              <a:rPr lang="ru-RU" dirty="0"/>
              <a:t> </a:t>
            </a:r>
            <a:r>
              <a:rPr lang="ru-RU" dirty="0" err="1"/>
              <a:t>үйге</a:t>
            </a:r>
            <a:r>
              <a:rPr lang="ru-RU" dirty="0"/>
              <a:t> </a:t>
            </a:r>
            <a:r>
              <a:rPr lang="ru-RU" dirty="0" err="1"/>
              <a:t>қарай</a:t>
            </a:r>
            <a:r>
              <a:rPr lang="ru-RU" dirty="0"/>
              <a:t> </a:t>
            </a:r>
            <a:r>
              <a:rPr lang="ru-RU" dirty="0" err="1"/>
              <a:t>жол</a:t>
            </a:r>
            <a:r>
              <a:rPr lang="ru-RU" dirty="0"/>
              <a:t> </a:t>
            </a:r>
            <a:r>
              <a:rPr lang="ru-RU" dirty="0" err="1"/>
              <a:t>тартады</a:t>
            </a:r>
            <a:r>
              <a:rPr lang="ru-RU" dirty="0"/>
              <a:t>, </a:t>
            </a:r>
            <a:r>
              <a:rPr lang="ru-RU" dirty="0" err="1"/>
              <a:t>бірақ</a:t>
            </a:r>
            <a:r>
              <a:rPr lang="ru-RU" dirty="0"/>
              <a:t> </a:t>
            </a:r>
            <a:r>
              <a:rPr lang="ru-RU" dirty="0" err="1"/>
              <a:t>Стейси</a:t>
            </a:r>
            <a:r>
              <a:rPr lang="ru-RU" dirty="0"/>
              <a:t> </a:t>
            </a:r>
            <a:r>
              <a:rPr lang="ru-RU" dirty="0" err="1"/>
              <a:t>Фрэнкке</a:t>
            </a:r>
            <a:r>
              <a:rPr lang="ru-RU" dirty="0"/>
              <a:t> </a:t>
            </a:r>
            <a:r>
              <a:rPr lang="ru-RU" dirty="0" err="1" smtClean="0"/>
              <a:t>ауруханаға</a:t>
            </a:r>
            <a:r>
              <a:rPr lang="ru-RU" dirty="0" smtClean="0"/>
              <a:t> </a:t>
            </a:r>
            <a:r>
              <a:rPr lang="ru-RU" dirty="0"/>
              <a:t>бару </a:t>
            </a:r>
            <a:r>
              <a:rPr lang="ru-RU" dirty="0" err="1"/>
              <a:t>туралы</a:t>
            </a:r>
            <a:r>
              <a:rPr lang="ru-RU" dirty="0"/>
              <a:t> </a:t>
            </a:r>
            <a:r>
              <a:rPr lang="ru-RU" dirty="0" err="1" smtClean="0"/>
              <a:t>өтініш</a:t>
            </a:r>
            <a:r>
              <a:rPr lang="ru-RU" dirty="0" smtClean="0"/>
              <a:t> </a:t>
            </a:r>
            <a:r>
              <a:rPr lang="ru-RU" dirty="0" err="1" smtClean="0"/>
              <a:t>білдірді</a:t>
            </a:r>
            <a:r>
              <a:rPr lang="ru-RU" dirty="0" smtClean="0"/>
              <a:t>.</a:t>
            </a:r>
            <a:endParaRPr dirty="0"/>
          </a:p>
        </p:txBody>
      </p:sp>
      <p:pic>
        <p:nvPicPr>
          <p:cNvPr id="383" name="Screen Shot 2019-09-03 at 10.45.49.png" descr="Screen Shot 2019-09-03 at 10.45.49.png"/>
          <p:cNvPicPr>
            <a:picLocks noChangeAspect="1"/>
          </p:cNvPicPr>
          <p:nvPr/>
        </p:nvPicPr>
        <p:blipFill>
          <a:blip r:embed="rId2">
            <a:extLst/>
          </a:blip>
          <a:stretch>
            <a:fillRect/>
          </a:stretch>
        </p:blipFill>
        <p:spPr>
          <a:xfrm>
            <a:off x="306784" y="109884"/>
            <a:ext cx="6972301" cy="1016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34</a:t>
            </a:fld>
            <a:endParaRPr/>
          </a:p>
        </p:txBody>
      </p:sp>
      <p:sp>
        <p:nvSpPr>
          <p:cNvPr id="386"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a:bodyPr>
          <a:lstStyle/>
          <a:p>
            <a:pPr defTabSz="474935">
              <a:defRPr sz="3100" b="1"/>
            </a:pPr>
            <a:r>
              <a:rPr lang="kk-KZ" dirty="0" smtClean="0"/>
              <a:t>ТЕКСЕРУ</a:t>
            </a:r>
            <a:r>
              <a:rPr dirty="0"/>
              <a:t/>
            </a:r>
            <a:br>
              <a:rPr dirty="0"/>
            </a:br>
            <a:endParaRPr dirty="0"/>
          </a:p>
        </p:txBody>
      </p:sp>
      <p:grpSp>
        <p:nvGrpSpPr>
          <p:cNvPr id="392" name="Group"/>
          <p:cNvGrpSpPr/>
          <p:nvPr/>
        </p:nvGrpSpPr>
        <p:grpSpPr>
          <a:xfrm>
            <a:off x="211127" y="104763"/>
            <a:ext cx="980377" cy="1007345"/>
            <a:chOff x="-1" y="-1"/>
            <a:chExt cx="980376" cy="1007344"/>
          </a:xfrm>
        </p:grpSpPr>
        <p:sp>
          <p:nvSpPr>
            <p:cNvPr id="387"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388"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391" name="Group"/>
            <p:cNvGrpSpPr/>
            <p:nvPr/>
          </p:nvGrpSpPr>
          <p:grpSpPr>
            <a:xfrm>
              <a:off x="142133" y="146025"/>
              <a:ext cx="696260" cy="715337"/>
              <a:chOff x="-1" y="0"/>
              <a:chExt cx="696259" cy="715336"/>
            </a:xfrm>
          </p:grpSpPr>
          <p:sp>
            <p:nvSpPr>
              <p:cNvPr id="389"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390"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393" name="Questions…"/>
          <p:cNvSpPr txBox="1"/>
          <p:nvPr/>
        </p:nvSpPr>
        <p:spPr>
          <a:xfrm>
            <a:off x="272653" y="1838820"/>
            <a:ext cx="8598694"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defRPr sz="1200">
                <a:latin typeface="Verdana"/>
                <a:ea typeface="Verdana"/>
                <a:cs typeface="Verdana"/>
                <a:sym typeface="Verdana"/>
              </a:defRPr>
            </a:pPr>
            <a:endParaRPr dirty="0"/>
          </a:p>
          <a:p>
            <a:pPr>
              <a:spcBef>
                <a:spcPts val="600"/>
              </a:spcBef>
              <a:defRPr sz="1200" b="1">
                <a:latin typeface="Verdana"/>
                <a:ea typeface="Verdana"/>
                <a:cs typeface="Verdana"/>
                <a:sym typeface="Verdana"/>
              </a:defRPr>
            </a:pPr>
            <a:r>
              <a:rPr lang="ru-RU" sz="2400" dirty="0" err="1">
                <a:latin typeface="Times New Roman" pitchFamily="18" charset="0"/>
                <a:cs typeface="Times New Roman" pitchFamily="18" charset="0"/>
              </a:rPr>
              <a:t>Сұрақтар</a:t>
            </a:r>
            <a:endParaRPr lang="ru-RU" sz="2400" dirty="0">
              <a:latin typeface="Times New Roman" pitchFamily="18" charset="0"/>
              <a:cs typeface="Times New Roman" pitchFamily="18" charset="0"/>
            </a:endParaRPr>
          </a:p>
          <a:p>
            <a:pPr marL="228600" indent="-228600">
              <a:spcBef>
                <a:spcPts val="600"/>
              </a:spcBef>
              <a:buAutoNum type="arabicPeriod"/>
              <a:defRPr sz="1200" b="1">
                <a:latin typeface="Verdana"/>
                <a:ea typeface="Verdana"/>
                <a:cs typeface="Verdana"/>
                <a:sym typeface="Verdana"/>
              </a:defRPr>
            </a:pPr>
            <a:r>
              <a:rPr lang="ru-RU" sz="2400" dirty="0" err="1" smtClean="0">
                <a:latin typeface="Times New Roman" pitchFamily="18" charset="0"/>
                <a:cs typeface="Times New Roman" pitchFamily="18" charset="0"/>
              </a:rPr>
              <a:t>Фрэнктің</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физикалық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мәселелерін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тізімдеңіз</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spcBef>
                <a:spcPts val="600"/>
              </a:spcBef>
              <a:defRPr sz="1200" b="1">
                <a:latin typeface="Verdana"/>
                <a:ea typeface="Verdana"/>
                <a:cs typeface="Verdana"/>
                <a:sym typeface="Verdana"/>
              </a:defRPr>
            </a:pPr>
            <a:r>
              <a:rPr lang="ru-RU" sz="2400" dirty="0">
                <a:latin typeface="Times New Roman" pitchFamily="18" charset="0"/>
                <a:cs typeface="Times New Roman" pitchFamily="18" charset="0"/>
              </a:rPr>
              <a:t>2</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Сіздің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ойыңызша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Фрэнктің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қабілетінің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бұлыңғырлығы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неде</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spcBef>
                <a:spcPts val="600"/>
              </a:spcBef>
              <a:defRPr sz="1200" b="1">
                <a:latin typeface="Verdana"/>
                <a:ea typeface="Verdana"/>
                <a:cs typeface="Verdana"/>
                <a:sym typeface="Verdana"/>
              </a:defRPr>
            </a:pPr>
            <a:r>
              <a:rPr lang="ru-RU" sz="2400" dirty="0" smtClean="0">
                <a:latin typeface="Times New Roman" pitchFamily="18" charset="0"/>
                <a:cs typeface="Times New Roman" pitchFamily="18" charset="0"/>
              </a:rPr>
              <a:t>3</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Жоғарыда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келтірілген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физикалық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проблемаларды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ескере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Фрэнктің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туралы</a:t>
            </a:r>
            <a:r>
              <a:rPr lang="ru-RU" sz="2400" dirty="0">
                <a:latin typeface="Times New Roman" pitchFamily="18" charset="0"/>
                <a:cs typeface="Times New Roman" pitchFamily="18" charset="0"/>
              </a:rPr>
              <a:t> не </a:t>
            </a:r>
            <a:r>
              <a:rPr lang="ru-RU" sz="2400" dirty="0" err="1">
                <a:latin typeface="Times New Roman" pitchFamily="18" charset="0"/>
                <a:cs typeface="Times New Roman" pitchFamily="18" charset="0"/>
              </a:rPr>
              <a:t>ойлайсыз</a:t>
            </a:r>
            <a:r>
              <a:rPr lang="ru-RU" sz="2400" dirty="0">
                <a:latin typeface="Times New Roman" pitchFamily="18" charset="0"/>
                <a:cs typeface="Times New Roman" pitchFamily="18" charset="0"/>
              </a:rPr>
              <a:t>?</a:t>
            </a:r>
            <a:r>
              <a:rPr sz="2400" dirty="0">
                <a:latin typeface="Times New Roman" pitchFamily="18" charset="0"/>
                <a:cs typeface="Times New Roman" pitchFamily="18" charset="0"/>
              </a:rPr>
              <a:t/>
            </a:r>
            <a:br>
              <a:rPr sz="2400" dirty="0">
                <a:latin typeface="Times New Roman" pitchFamily="18" charset="0"/>
                <a:cs typeface="Times New Roman" pitchFamily="18" charset="0"/>
              </a:rPr>
            </a:br>
            <a:endParaRPr sz="2400" dirty="0">
              <a:latin typeface="Times New Roman" pitchFamily="18" charset="0"/>
              <a:cs typeface="Times New Roman" pitchFamily="18" charset="0"/>
            </a:endParaRPr>
          </a:p>
        </p:txBody>
      </p:sp>
      <p:grpSp>
        <p:nvGrpSpPr>
          <p:cNvPr id="398" name="Group"/>
          <p:cNvGrpSpPr/>
          <p:nvPr/>
        </p:nvGrpSpPr>
        <p:grpSpPr>
          <a:xfrm>
            <a:off x="-74260" y="6205462"/>
            <a:ext cx="12248972" cy="755703"/>
            <a:chOff x="-1" y="0"/>
            <a:chExt cx="12248971" cy="755702"/>
          </a:xfrm>
        </p:grpSpPr>
        <p:sp>
          <p:nvSpPr>
            <p:cNvPr id="394"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395"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396"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397"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392"/>
                                        </p:tgtEl>
                                        <p:attrNameLst>
                                          <p:attrName>style.visibility</p:attrName>
                                        </p:attrNameLst>
                                      </p:cBhvr>
                                      <p:to>
                                        <p:strVal val="visible"/>
                                      </p:to>
                                    </p:set>
                                    <p:anim calcmode="lin" valueType="num">
                                      <p:cBhvr>
                                        <p:cTn id="7" dur="300" fill="hold"/>
                                        <p:tgtEl>
                                          <p:spTgt spid="392"/>
                                        </p:tgtEl>
                                        <p:attrNameLst>
                                          <p:attrName>ppt_w</p:attrName>
                                        </p:attrNameLst>
                                      </p:cBhvr>
                                      <p:tavLst>
                                        <p:tav tm="0">
                                          <p:val>
                                            <p:strVal val="4*#ppt_w"/>
                                          </p:val>
                                        </p:tav>
                                        <p:tav tm="100000">
                                          <p:val>
                                            <p:strVal val="#ppt_w"/>
                                          </p:val>
                                        </p:tav>
                                      </p:tavLst>
                                    </p:anim>
                                    <p:anim calcmode="lin" valueType="num">
                                      <p:cBhvr>
                                        <p:cTn id="8" dur="300" fill="hold"/>
                                        <p:tgtEl>
                                          <p:spTgt spid="39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Screen Shot 2019-09-03 at 10.45.49.png" descr="Screen Shot 2019-09-03 at 10.45.49.png"/>
          <p:cNvPicPr>
            <a:picLocks noChangeAspect="1"/>
          </p:cNvPicPr>
          <p:nvPr/>
        </p:nvPicPr>
        <p:blipFill>
          <a:blip r:embed="rId2">
            <a:extLst/>
          </a:blip>
          <a:stretch>
            <a:fillRect/>
          </a:stretch>
        </p:blipFill>
        <p:spPr>
          <a:xfrm>
            <a:off x="306784" y="109884"/>
            <a:ext cx="6972301" cy="1016001"/>
          </a:xfrm>
          <a:prstGeom prst="rect">
            <a:avLst/>
          </a:prstGeom>
          <a:ln w="12700">
            <a:miter lim="400000"/>
          </a:ln>
        </p:spPr>
      </p:pic>
      <p:sp>
        <p:nvSpPr>
          <p:cNvPr id="401" name="The nurse came in and gave the doctor the results of the blood tests."/>
          <p:cNvSpPr txBox="1"/>
          <p:nvPr/>
        </p:nvSpPr>
        <p:spPr>
          <a:xfrm>
            <a:off x="405805" y="1224111"/>
            <a:ext cx="8332390" cy="530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ts val="3900"/>
              </a:lnSpc>
              <a:spcBef>
                <a:spcPts val="1200"/>
              </a:spcBef>
              <a:defRPr sz="1800" b="1">
                <a:latin typeface="Times Roman"/>
                <a:ea typeface="Times Roman"/>
                <a:cs typeface="Times Roman"/>
                <a:sym typeface="Times Roman"/>
              </a:defRPr>
            </a:lvl1pPr>
          </a:lstStyle>
          <a:p>
            <a:endParaRPr dirty="0"/>
          </a:p>
        </p:txBody>
      </p:sp>
      <p:pic>
        <p:nvPicPr>
          <p:cNvPr id="402" name="Screen Shot 2019-09-03 at 10.56.23.png" descr="Screen Shot 2019-09-03 at 10.56.23.png"/>
          <p:cNvPicPr>
            <a:picLocks noChangeAspect="1"/>
          </p:cNvPicPr>
          <p:nvPr/>
        </p:nvPicPr>
        <p:blipFill>
          <a:blip r:embed="rId3">
            <a:extLst/>
          </a:blip>
          <a:stretch>
            <a:fillRect/>
          </a:stretch>
        </p:blipFill>
        <p:spPr>
          <a:xfrm>
            <a:off x="2131714" y="1852610"/>
            <a:ext cx="4642149" cy="1533930"/>
          </a:xfrm>
          <a:prstGeom prst="rect">
            <a:avLst/>
          </a:prstGeom>
          <a:ln w="12700">
            <a:miter lim="400000"/>
          </a:ln>
        </p:spPr>
      </p:pic>
      <p:sp>
        <p:nvSpPr>
          <p:cNvPr id="403" name="“Is there something wrong?” asked Frank. “Your blood glucose levels are above normal. Are you sure you didn’t eat or drink before the blood test this morning?”  Frank shook his head.…"/>
          <p:cNvSpPr txBox="1"/>
          <p:nvPr/>
        </p:nvSpPr>
        <p:spPr>
          <a:xfrm>
            <a:off x="87354" y="3277066"/>
            <a:ext cx="8730869" cy="3580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spcBef>
                <a:spcPts val="1200"/>
              </a:spcBef>
              <a:defRPr sz="1800" b="1">
                <a:latin typeface="Times Roman"/>
                <a:ea typeface="Times Roman"/>
                <a:cs typeface="Times Roman"/>
                <a:sym typeface="Times Roman"/>
              </a:defRPr>
            </a:pPr>
            <a:r>
              <a:rPr lang="ru-RU" dirty="0"/>
              <a:t>«</a:t>
            </a:r>
            <a:r>
              <a:rPr lang="ru-RU" dirty="0" err="1"/>
              <a:t>Бірдеңе</a:t>
            </a:r>
            <a:r>
              <a:rPr lang="ru-RU" dirty="0"/>
              <a:t> </a:t>
            </a:r>
            <a:r>
              <a:rPr lang="ru-RU" dirty="0" err="1"/>
              <a:t>болды</a:t>
            </a:r>
            <a:r>
              <a:rPr lang="ru-RU" dirty="0"/>
              <a:t> </a:t>
            </a:r>
            <a:r>
              <a:rPr lang="ru-RU" dirty="0" err="1"/>
              <a:t>ма</a:t>
            </a:r>
            <a:r>
              <a:rPr lang="ru-RU" dirty="0"/>
              <a:t>?» - </a:t>
            </a:r>
            <a:r>
              <a:rPr lang="ru-RU" dirty="0" err="1"/>
              <a:t>деп</a:t>
            </a:r>
            <a:r>
              <a:rPr lang="ru-RU" dirty="0"/>
              <a:t> </a:t>
            </a:r>
            <a:r>
              <a:rPr lang="ru-RU" dirty="0" err="1"/>
              <a:t>сұрады</a:t>
            </a:r>
            <a:r>
              <a:rPr lang="ru-RU" dirty="0"/>
              <a:t> Фрэнк. «</a:t>
            </a:r>
            <a:r>
              <a:rPr lang="ru-RU" dirty="0" err="1"/>
              <a:t>Сіздің</a:t>
            </a:r>
            <a:r>
              <a:rPr lang="ru-RU" dirty="0"/>
              <a:t> </a:t>
            </a:r>
            <a:r>
              <a:rPr lang="ru-RU" dirty="0" err="1" smtClean="0"/>
              <a:t>қаныңыздағы</a:t>
            </a:r>
            <a:r>
              <a:rPr lang="ru-RU" dirty="0" smtClean="0"/>
              <a:t> </a:t>
            </a:r>
            <a:r>
              <a:rPr lang="ru-RU" dirty="0" err="1"/>
              <a:t>глюкозаның</a:t>
            </a:r>
            <a:r>
              <a:rPr lang="ru-RU" dirty="0"/>
              <a:t> </a:t>
            </a:r>
            <a:r>
              <a:rPr lang="ru-RU" dirty="0" err="1"/>
              <a:t>мөлшері</a:t>
            </a:r>
            <a:r>
              <a:rPr lang="ru-RU" dirty="0"/>
              <a:t> </a:t>
            </a:r>
            <a:r>
              <a:rPr lang="ru-RU" dirty="0" err="1"/>
              <a:t>қалыптыдан</a:t>
            </a:r>
            <a:r>
              <a:rPr lang="ru-RU" dirty="0"/>
              <a:t> </a:t>
            </a:r>
            <a:r>
              <a:rPr lang="ru-RU" dirty="0" err="1"/>
              <a:t>жоғары</a:t>
            </a:r>
            <a:r>
              <a:rPr lang="ru-RU" dirty="0"/>
              <a:t>. </a:t>
            </a:r>
            <a:r>
              <a:rPr lang="ru-RU" dirty="0" err="1"/>
              <a:t>Сіз</a:t>
            </a:r>
            <a:r>
              <a:rPr lang="ru-RU" dirty="0"/>
              <a:t> </a:t>
            </a:r>
            <a:r>
              <a:rPr lang="ru-RU" dirty="0" err="1"/>
              <a:t>бүгін</a:t>
            </a:r>
            <a:r>
              <a:rPr lang="ru-RU" dirty="0"/>
              <a:t> </a:t>
            </a:r>
            <a:r>
              <a:rPr lang="ru-RU" dirty="0" err="1"/>
              <a:t>таңертең</a:t>
            </a:r>
            <a:r>
              <a:rPr lang="ru-RU" dirty="0"/>
              <a:t> </a:t>
            </a:r>
            <a:r>
              <a:rPr lang="ru-RU" dirty="0" err="1"/>
              <a:t>қан</a:t>
            </a:r>
            <a:r>
              <a:rPr lang="ru-RU" dirty="0"/>
              <a:t> </a:t>
            </a:r>
            <a:r>
              <a:rPr lang="ru-RU" dirty="0" err="1"/>
              <a:t>анализі</a:t>
            </a:r>
            <a:r>
              <a:rPr lang="ru-RU" dirty="0"/>
              <a:t> </a:t>
            </a:r>
            <a:r>
              <a:rPr lang="ru-RU" dirty="0" err="1"/>
              <a:t>алдында</a:t>
            </a:r>
            <a:r>
              <a:rPr lang="ru-RU" dirty="0"/>
              <a:t> </a:t>
            </a:r>
            <a:r>
              <a:rPr lang="ru-RU" dirty="0" err="1"/>
              <a:t>ішпегеніңізге</a:t>
            </a:r>
            <a:r>
              <a:rPr lang="ru-RU" dirty="0"/>
              <a:t> </a:t>
            </a:r>
            <a:r>
              <a:rPr lang="ru-RU" dirty="0" err="1"/>
              <a:t>сенімдісіз</a:t>
            </a:r>
            <a:r>
              <a:rPr lang="ru-RU" dirty="0"/>
              <a:t> </a:t>
            </a:r>
            <a:r>
              <a:rPr lang="ru-RU" dirty="0" err="1"/>
              <a:t>бе</a:t>
            </a:r>
            <a:r>
              <a:rPr lang="ru-RU" dirty="0"/>
              <a:t>? » Фрэнк </a:t>
            </a:r>
            <a:r>
              <a:rPr lang="ru-RU" dirty="0" err="1"/>
              <a:t>басын</a:t>
            </a:r>
            <a:r>
              <a:rPr lang="ru-RU" dirty="0"/>
              <a:t> </a:t>
            </a:r>
            <a:r>
              <a:rPr lang="ru-RU" dirty="0" err="1"/>
              <a:t>шайқады</a:t>
            </a:r>
            <a:r>
              <a:rPr lang="ru-RU" dirty="0"/>
              <a:t>.</a:t>
            </a:r>
          </a:p>
          <a:p>
            <a:pPr algn="just" defTabSz="457200">
              <a:spcBef>
                <a:spcPts val="1200"/>
              </a:spcBef>
              <a:defRPr sz="1800" b="1">
                <a:latin typeface="Times Roman"/>
                <a:ea typeface="Times Roman"/>
                <a:cs typeface="Times Roman"/>
                <a:sym typeface="Times Roman"/>
              </a:defRPr>
            </a:pPr>
            <a:r>
              <a:rPr lang="ru-RU" dirty="0"/>
              <a:t>«Мен </a:t>
            </a:r>
            <a:r>
              <a:rPr lang="ru-RU" dirty="0" err="1"/>
              <a:t>алаңдаймын</a:t>
            </a:r>
            <a:r>
              <a:rPr lang="ru-RU" dirty="0"/>
              <a:t>, </a:t>
            </a:r>
            <a:r>
              <a:rPr lang="ru-RU" dirty="0" err="1"/>
              <a:t>өйткені</a:t>
            </a:r>
            <a:r>
              <a:rPr lang="ru-RU" dirty="0"/>
              <a:t> </a:t>
            </a:r>
            <a:r>
              <a:rPr lang="ru-RU" dirty="0" err="1"/>
              <a:t>апат</a:t>
            </a:r>
            <a:r>
              <a:rPr lang="ru-RU" dirty="0"/>
              <a:t> </a:t>
            </a:r>
            <a:r>
              <a:rPr lang="ru-RU" dirty="0" err="1"/>
              <a:t>болғаннан</a:t>
            </a:r>
            <a:r>
              <a:rPr lang="ru-RU" dirty="0"/>
              <a:t> </a:t>
            </a:r>
            <a:r>
              <a:rPr lang="ru-RU" dirty="0" err="1"/>
              <a:t>бері</a:t>
            </a:r>
            <a:r>
              <a:rPr lang="ru-RU" dirty="0"/>
              <a:t> 12 </a:t>
            </a:r>
            <a:r>
              <a:rPr lang="ru-RU" dirty="0" err="1"/>
              <a:t>сағаттан</a:t>
            </a:r>
            <a:r>
              <a:rPr lang="ru-RU" dirty="0"/>
              <a:t> </a:t>
            </a:r>
            <a:r>
              <a:rPr lang="ru-RU" dirty="0" err="1"/>
              <a:t>астам</a:t>
            </a:r>
            <a:r>
              <a:rPr lang="ru-RU" dirty="0"/>
              <a:t> </a:t>
            </a:r>
            <a:r>
              <a:rPr lang="ru-RU" dirty="0" err="1"/>
              <a:t>уақыт</a:t>
            </a:r>
            <a:r>
              <a:rPr lang="ru-RU" dirty="0"/>
              <a:t> </a:t>
            </a:r>
            <a:r>
              <a:rPr lang="ru-RU" dirty="0" err="1"/>
              <a:t>өтті</a:t>
            </a:r>
            <a:r>
              <a:rPr lang="ru-RU" dirty="0"/>
              <a:t> </a:t>
            </a:r>
            <a:r>
              <a:rPr lang="ru-RU" dirty="0" err="1"/>
              <a:t>және</a:t>
            </a:r>
            <a:r>
              <a:rPr lang="ru-RU" dirty="0"/>
              <a:t> </a:t>
            </a:r>
            <a:r>
              <a:rPr lang="ru-RU" dirty="0" err="1"/>
              <a:t>сіздің</a:t>
            </a:r>
            <a:r>
              <a:rPr lang="ru-RU" dirty="0"/>
              <a:t> </a:t>
            </a:r>
            <a:r>
              <a:rPr lang="ru-RU" dirty="0" err="1"/>
              <a:t>қандағы</a:t>
            </a:r>
            <a:r>
              <a:rPr lang="ru-RU" dirty="0"/>
              <a:t> </a:t>
            </a:r>
            <a:r>
              <a:rPr lang="ru-RU" dirty="0" err="1"/>
              <a:t>глюкозаңыз</a:t>
            </a:r>
            <a:r>
              <a:rPr lang="ru-RU" dirty="0"/>
              <a:t> </a:t>
            </a:r>
            <a:r>
              <a:rPr lang="ru-RU" dirty="0" err="1"/>
              <a:t>жоғарылаған</a:t>
            </a:r>
            <a:r>
              <a:rPr lang="ru-RU" dirty="0"/>
              <a:t>. </a:t>
            </a:r>
            <a:r>
              <a:rPr lang="ru-RU" dirty="0" err="1"/>
              <a:t>Сіз</a:t>
            </a:r>
            <a:r>
              <a:rPr lang="ru-RU" dirty="0"/>
              <a:t> </a:t>
            </a:r>
            <a:r>
              <a:rPr lang="ru-RU" dirty="0" err="1"/>
              <a:t>кәмпиттерді</a:t>
            </a:r>
            <a:r>
              <a:rPr lang="ru-RU" dirty="0"/>
              <a:t> </a:t>
            </a:r>
            <a:r>
              <a:rPr lang="ru-RU" dirty="0" err="1"/>
              <a:t>жеп</a:t>
            </a:r>
            <a:r>
              <a:rPr lang="ru-RU" dirty="0"/>
              <a:t>, </a:t>
            </a:r>
            <a:r>
              <a:rPr lang="ru-RU" dirty="0" err="1"/>
              <a:t>содасын</a:t>
            </a:r>
            <a:r>
              <a:rPr lang="ru-RU" dirty="0"/>
              <a:t> </a:t>
            </a:r>
            <a:r>
              <a:rPr lang="ru-RU" dirty="0" err="1"/>
              <a:t>ішкеннен</a:t>
            </a:r>
            <a:r>
              <a:rPr lang="ru-RU" dirty="0"/>
              <a:t> </a:t>
            </a:r>
            <a:r>
              <a:rPr lang="ru-RU" dirty="0" err="1"/>
              <a:t>кейін</a:t>
            </a:r>
            <a:r>
              <a:rPr lang="ru-RU" dirty="0"/>
              <a:t> не </a:t>
            </a:r>
            <a:r>
              <a:rPr lang="ru-RU" dirty="0" err="1"/>
              <a:t>болғанын</a:t>
            </a:r>
            <a:r>
              <a:rPr lang="ru-RU" dirty="0"/>
              <a:t> </a:t>
            </a:r>
            <a:r>
              <a:rPr lang="ru-RU" dirty="0" err="1" smtClean="0"/>
              <a:t>ойлағымда</a:t>
            </a:r>
            <a:r>
              <a:rPr lang="ru-RU" dirty="0" smtClean="0"/>
              <a:t> </a:t>
            </a:r>
            <a:r>
              <a:rPr lang="ru-RU" dirty="0" err="1" smtClean="0"/>
              <a:t>келмейді</a:t>
            </a:r>
            <a:r>
              <a:rPr lang="ru-RU" dirty="0" smtClean="0"/>
              <a:t>. </a:t>
            </a:r>
            <a:r>
              <a:rPr lang="ru-RU" dirty="0" err="1"/>
              <a:t>Сіздің</a:t>
            </a:r>
            <a:r>
              <a:rPr lang="ru-RU" dirty="0"/>
              <a:t> </a:t>
            </a:r>
            <a:r>
              <a:rPr lang="ru-RU" dirty="0" err="1"/>
              <a:t>денеңіз</a:t>
            </a:r>
            <a:r>
              <a:rPr lang="ru-RU" dirty="0"/>
              <a:t> </a:t>
            </a:r>
            <a:r>
              <a:rPr lang="ru-RU" dirty="0" err="1"/>
              <a:t>артық</a:t>
            </a:r>
            <a:r>
              <a:rPr lang="ru-RU" dirty="0"/>
              <a:t> </a:t>
            </a:r>
            <a:r>
              <a:rPr lang="ru-RU" dirty="0" err="1"/>
              <a:t>глюкозаны</a:t>
            </a:r>
            <a:r>
              <a:rPr lang="ru-RU" dirty="0"/>
              <a:t> </a:t>
            </a:r>
            <a:r>
              <a:rPr lang="ru-RU" dirty="0" err="1"/>
              <a:t>сорбитке</a:t>
            </a:r>
            <a:r>
              <a:rPr lang="ru-RU" dirty="0"/>
              <a:t> </a:t>
            </a:r>
            <a:r>
              <a:rPr lang="ru-RU" dirty="0" err="1"/>
              <a:t>айналдыра</a:t>
            </a:r>
            <a:r>
              <a:rPr lang="ru-RU" dirty="0"/>
              <a:t> </a:t>
            </a:r>
            <a:r>
              <a:rPr lang="ru-RU" dirty="0" err="1"/>
              <a:t>алады</a:t>
            </a:r>
            <a:r>
              <a:rPr lang="ru-RU" dirty="0"/>
              <a:t>; </a:t>
            </a:r>
            <a:r>
              <a:rPr lang="ru-RU" dirty="0" err="1"/>
              <a:t>мүмкін</a:t>
            </a:r>
            <a:r>
              <a:rPr lang="ru-RU" dirty="0"/>
              <a:t> </a:t>
            </a:r>
            <a:r>
              <a:rPr lang="ru-RU" dirty="0" err="1"/>
              <a:t>сіз</a:t>
            </a:r>
            <a:r>
              <a:rPr lang="ru-RU" dirty="0"/>
              <a:t> оны </a:t>
            </a:r>
            <a:r>
              <a:rPr lang="ru-RU" dirty="0" err="1"/>
              <a:t>қант</a:t>
            </a:r>
            <a:r>
              <a:rPr lang="ru-RU" dirty="0"/>
              <a:t> </a:t>
            </a:r>
            <a:r>
              <a:rPr lang="ru-RU" dirty="0" err="1"/>
              <a:t>спирті</a:t>
            </a:r>
            <a:r>
              <a:rPr lang="ru-RU" dirty="0"/>
              <a:t> </a:t>
            </a:r>
            <a:r>
              <a:rPr lang="ru-RU" dirty="0" err="1"/>
              <a:t>деп</a:t>
            </a:r>
            <a:r>
              <a:rPr lang="ru-RU" dirty="0"/>
              <a:t> </a:t>
            </a:r>
            <a:r>
              <a:rPr lang="ru-RU" dirty="0" err="1"/>
              <a:t>атаған</a:t>
            </a:r>
            <a:r>
              <a:rPr lang="ru-RU" dirty="0"/>
              <a:t> </a:t>
            </a:r>
            <a:r>
              <a:rPr lang="ru-RU" dirty="0" err="1"/>
              <a:t>шығарсыз</a:t>
            </a:r>
            <a:r>
              <a:rPr lang="ru-RU" dirty="0"/>
              <a:t>. </a:t>
            </a:r>
            <a:r>
              <a:rPr lang="ru-RU" dirty="0" err="1"/>
              <a:t>Қалай</a:t>
            </a:r>
            <a:r>
              <a:rPr lang="ru-RU" dirty="0"/>
              <a:t> </a:t>
            </a:r>
            <a:r>
              <a:rPr lang="ru-RU" dirty="0" err="1"/>
              <a:t>болғанда</a:t>
            </a:r>
            <a:r>
              <a:rPr lang="ru-RU" dirty="0"/>
              <a:t> да, сорбит </a:t>
            </a:r>
            <a:r>
              <a:rPr lang="ru-RU" dirty="0" err="1"/>
              <a:t>көздің</a:t>
            </a:r>
            <a:r>
              <a:rPr lang="ru-RU" dirty="0"/>
              <a:t> </a:t>
            </a:r>
            <a:r>
              <a:rPr lang="ru-RU" dirty="0" err="1"/>
              <a:t>линзасында</a:t>
            </a:r>
            <a:r>
              <a:rPr lang="ru-RU" dirty="0"/>
              <a:t> </a:t>
            </a:r>
            <a:r>
              <a:rPr lang="ru-RU" dirty="0" err="1"/>
              <a:t>жиналады</a:t>
            </a:r>
            <a:r>
              <a:rPr lang="ru-RU" dirty="0"/>
              <a:t> </a:t>
            </a:r>
            <a:r>
              <a:rPr lang="ru-RU" dirty="0" err="1"/>
              <a:t>және</a:t>
            </a:r>
            <a:r>
              <a:rPr lang="ru-RU" dirty="0"/>
              <a:t> </a:t>
            </a:r>
            <a:r>
              <a:rPr lang="ru-RU" dirty="0" err="1"/>
              <a:t>бұл</a:t>
            </a:r>
            <a:r>
              <a:rPr lang="ru-RU" dirty="0"/>
              <a:t> </a:t>
            </a:r>
            <a:r>
              <a:rPr lang="ru-RU" dirty="0" err="1"/>
              <a:t>сіздің</a:t>
            </a:r>
            <a:r>
              <a:rPr lang="ru-RU" dirty="0"/>
              <a:t> </a:t>
            </a:r>
            <a:r>
              <a:rPr lang="ru-RU" dirty="0" err="1"/>
              <a:t>бұлыңғыр</a:t>
            </a:r>
            <a:r>
              <a:rPr lang="ru-RU" dirty="0"/>
              <a:t> </a:t>
            </a:r>
            <a:r>
              <a:rPr lang="ru-RU" dirty="0" err="1"/>
              <a:t>көріністі</a:t>
            </a:r>
            <a:r>
              <a:rPr lang="ru-RU" dirty="0"/>
              <a:t> </a:t>
            </a:r>
            <a:r>
              <a:rPr lang="ru-RU" dirty="0" err="1"/>
              <a:t>түсіндіре</a:t>
            </a:r>
            <a:r>
              <a:rPr lang="ru-RU" dirty="0"/>
              <a:t> </a:t>
            </a:r>
            <a:r>
              <a:rPr lang="ru-RU" dirty="0" err="1"/>
              <a:t>алады</a:t>
            </a:r>
            <a:r>
              <a:rPr lang="ru-RU" dirty="0"/>
              <a:t>, </a:t>
            </a:r>
            <a:r>
              <a:rPr lang="ru-RU" dirty="0" err="1"/>
              <a:t>өйткені</a:t>
            </a:r>
            <a:r>
              <a:rPr lang="ru-RU" dirty="0"/>
              <a:t> </a:t>
            </a:r>
            <a:r>
              <a:rPr lang="ru-RU" dirty="0" err="1"/>
              <a:t>ол</a:t>
            </a:r>
            <a:r>
              <a:rPr lang="ru-RU" dirty="0"/>
              <a:t> </a:t>
            </a:r>
            <a:r>
              <a:rPr lang="ru-RU" dirty="0" err="1"/>
              <a:t>линзаның</a:t>
            </a:r>
            <a:r>
              <a:rPr lang="ru-RU" dirty="0"/>
              <a:t> </a:t>
            </a:r>
            <a:r>
              <a:rPr lang="ru-RU" dirty="0" err="1"/>
              <a:t>талшықтарына</a:t>
            </a:r>
            <a:r>
              <a:rPr lang="ru-RU" dirty="0"/>
              <a:t> суды </a:t>
            </a:r>
            <a:r>
              <a:rPr lang="ru-RU" dirty="0" err="1"/>
              <a:t>тартып</a:t>
            </a:r>
            <a:r>
              <a:rPr lang="ru-RU" dirty="0"/>
              <a:t>, </a:t>
            </a:r>
            <a:r>
              <a:rPr lang="ru-RU" dirty="0" err="1"/>
              <a:t>оларды</a:t>
            </a:r>
            <a:r>
              <a:rPr lang="ru-RU" dirty="0"/>
              <a:t> </a:t>
            </a:r>
            <a:r>
              <a:rPr lang="ru-RU" dirty="0" err="1"/>
              <a:t>ісіндіреді</a:t>
            </a:r>
            <a:r>
              <a:rPr lang="ru-RU" dirty="0"/>
              <a:t>. </a:t>
            </a:r>
            <a:r>
              <a:rPr lang="ru-RU" dirty="0" err="1"/>
              <a:t>Бұл</a:t>
            </a:r>
            <a:r>
              <a:rPr lang="ru-RU" dirty="0"/>
              <a:t> </a:t>
            </a:r>
            <a:r>
              <a:rPr lang="ru-RU" dirty="0" err="1"/>
              <a:t>линзаның</a:t>
            </a:r>
            <a:r>
              <a:rPr lang="ru-RU" dirty="0"/>
              <a:t> </a:t>
            </a:r>
            <a:r>
              <a:rPr lang="ru-RU" dirty="0" err="1"/>
              <a:t>пішінін</a:t>
            </a:r>
            <a:r>
              <a:rPr lang="ru-RU" dirty="0"/>
              <a:t> </a:t>
            </a:r>
            <a:r>
              <a:rPr lang="ru-RU" dirty="0" err="1"/>
              <a:t>өзгертетіндіктен</a:t>
            </a:r>
            <a:r>
              <a:rPr lang="ru-RU" dirty="0"/>
              <a:t>, </a:t>
            </a:r>
            <a:r>
              <a:rPr lang="ru-RU" dirty="0" err="1"/>
              <a:t>бұл</a:t>
            </a:r>
            <a:r>
              <a:rPr lang="ru-RU" dirty="0"/>
              <a:t> </a:t>
            </a:r>
            <a:r>
              <a:rPr lang="ru-RU" dirty="0" err="1"/>
              <a:t>сіздің</a:t>
            </a:r>
            <a:r>
              <a:rPr lang="ru-RU" dirty="0"/>
              <a:t> </a:t>
            </a:r>
            <a:r>
              <a:rPr lang="ru-RU" dirty="0" err="1"/>
              <a:t>көру</a:t>
            </a:r>
            <a:r>
              <a:rPr lang="ru-RU" dirty="0"/>
              <a:t> </a:t>
            </a:r>
            <a:r>
              <a:rPr lang="ru-RU" dirty="0" err="1"/>
              <a:t>қабілетіңізге</a:t>
            </a:r>
            <a:r>
              <a:rPr lang="ru-RU" dirty="0"/>
              <a:t> </a:t>
            </a:r>
            <a:r>
              <a:rPr lang="ru-RU" dirty="0" err="1"/>
              <a:t>әсер</a:t>
            </a:r>
            <a:r>
              <a:rPr lang="ru-RU" dirty="0"/>
              <a:t> </a:t>
            </a:r>
            <a:r>
              <a:rPr lang="ru-RU" dirty="0" err="1"/>
              <a:t>етуі</a:t>
            </a:r>
            <a:r>
              <a:rPr lang="ru-RU" dirty="0"/>
              <a:t> </a:t>
            </a:r>
            <a:r>
              <a:rPr lang="ru-RU" dirty="0" err="1"/>
              <a:t>мүмкін</a:t>
            </a:r>
            <a:r>
              <a:rPr lang="ru-RU" dirty="0"/>
              <a:t>, ал </a:t>
            </a:r>
            <a:r>
              <a:rPr lang="ru-RU" dirty="0" err="1"/>
              <a:t>болашақта</a:t>
            </a:r>
            <a:r>
              <a:rPr lang="ru-RU" dirty="0"/>
              <a:t> </a:t>
            </a:r>
            <a:r>
              <a:rPr lang="ru-RU" dirty="0" err="1"/>
              <a:t>линзаны</a:t>
            </a:r>
            <a:r>
              <a:rPr lang="ru-RU" dirty="0"/>
              <a:t> </a:t>
            </a:r>
            <a:r>
              <a:rPr lang="ru-RU" dirty="0" err="1"/>
              <a:t>мөлдір</a:t>
            </a:r>
            <a:r>
              <a:rPr lang="ru-RU" dirty="0"/>
              <a:t> </a:t>
            </a:r>
            <a:r>
              <a:rPr lang="ru-RU" dirty="0" err="1"/>
              <a:t>етпеуі</a:t>
            </a:r>
            <a:r>
              <a:rPr lang="ru-RU" dirty="0"/>
              <a:t> </a:t>
            </a:r>
            <a:r>
              <a:rPr lang="ru-RU" dirty="0" err="1"/>
              <a:t>және</a:t>
            </a:r>
            <a:r>
              <a:rPr lang="ru-RU" dirty="0"/>
              <a:t> катаракта </a:t>
            </a:r>
            <a:r>
              <a:rPr lang="ru-RU" dirty="0" err="1"/>
              <a:t>түзуі</a:t>
            </a:r>
            <a:r>
              <a:rPr lang="ru-RU" dirty="0"/>
              <a:t> </a:t>
            </a:r>
            <a:r>
              <a:rPr lang="ru-RU" dirty="0" err="1"/>
              <a:t>мүмкін</a:t>
            </a:r>
            <a:r>
              <a:rPr lang="ru-RU" dirty="0"/>
              <a:t> ». ………</a:t>
            </a:r>
            <a:endParaRPr dirty="0"/>
          </a:p>
        </p:txBody>
      </p:sp>
      <p:sp>
        <p:nvSpPr>
          <p:cNvPr id="2" name="Прямоугольник 1"/>
          <p:cNvSpPr/>
          <p:nvPr/>
        </p:nvSpPr>
        <p:spPr>
          <a:xfrm>
            <a:off x="319576" y="1217765"/>
            <a:ext cx="8356879" cy="400110"/>
          </a:xfrm>
          <a:prstGeom prst="rect">
            <a:avLst/>
          </a:prstGeom>
        </p:spPr>
        <p:txBody>
          <a:bodyPr wrap="square">
            <a:spAutoFit/>
          </a:bodyPr>
          <a:lstStyle/>
          <a:p>
            <a:r>
              <a:rPr lang="ru-RU" dirty="0" err="1"/>
              <a:t>Медбике</a:t>
            </a:r>
            <a:r>
              <a:rPr lang="ru-RU" dirty="0"/>
              <a:t> </a:t>
            </a:r>
            <a:r>
              <a:rPr lang="ru-RU" dirty="0" err="1"/>
              <a:t>кіріп</a:t>
            </a:r>
            <a:r>
              <a:rPr lang="ru-RU" dirty="0"/>
              <a:t>, </a:t>
            </a:r>
            <a:r>
              <a:rPr lang="ru-RU" dirty="0" err="1"/>
              <a:t>дәрігерге</a:t>
            </a:r>
            <a:r>
              <a:rPr lang="ru-RU" dirty="0"/>
              <a:t> </a:t>
            </a:r>
            <a:r>
              <a:rPr lang="ru-RU" dirty="0" err="1"/>
              <a:t>қан</a:t>
            </a:r>
            <a:r>
              <a:rPr lang="ru-RU" dirty="0"/>
              <a:t> </a:t>
            </a:r>
            <a:r>
              <a:rPr lang="ru-RU" dirty="0" err="1"/>
              <a:t>анализінің</a:t>
            </a:r>
            <a:r>
              <a:rPr lang="ru-RU" dirty="0"/>
              <a:t> </a:t>
            </a:r>
            <a:r>
              <a:rPr lang="ru-RU" dirty="0" err="1"/>
              <a:t>нәтижелерін</a:t>
            </a:r>
            <a:r>
              <a:rPr lang="ru-RU" dirty="0"/>
              <a:t> </a:t>
            </a:r>
            <a:r>
              <a:rPr lang="ru-RU" dirty="0" err="1"/>
              <a:t>берді</a:t>
            </a:r>
            <a:r>
              <a:rPr lang="ru-RU" dirty="0"/>
              <a: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36</a:t>
            </a:fld>
            <a:endParaRPr/>
          </a:p>
        </p:txBody>
      </p:sp>
      <p:sp>
        <p:nvSpPr>
          <p:cNvPr id="406"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fontScale="90000"/>
          </a:bodyPr>
          <a:lstStyle/>
          <a:p>
            <a:pPr defTabSz="474935">
              <a:defRPr sz="3100" b="1"/>
            </a:pPr>
            <a:r>
              <a:rPr lang="kk-KZ" dirty="0" smtClean="0"/>
              <a:t>ТЕКСЕРУ</a:t>
            </a:r>
            <a:endParaRPr dirty="0"/>
          </a:p>
          <a:p>
            <a:pPr defTabSz="474935">
              <a:defRPr sz="3100" b="1"/>
            </a:pPr>
            <a:r>
              <a:rPr dirty="0"/>
              <a:t/>
            </a:r>
            <a:br>
              <a:rPr dirty="0"/>
            </a:br>
            <a:endParaRPr dirty="0"/>
          </a:p>
        </p:txBody>
      </p:sp>
      <p:grpSp>
        <p:nvGrpSpPr>
          <p:cNvPr id="412" name="Group"/>
          <p:cNvGrpSpPr/>
          <p:nvPr/>
        </p:nvGrpSpPr>
        <p:grpSpPr>
          <a:xfrm>
            <a:off x="211127" y="104763"/>
            <a:ext cx="980377" cy="1007345"/>
            <a:chOff x="-1" y="-1"/>
            <a:chExt cx="980376" cy="1007344"/>
          </a:xfrm>
        </p:grpSpPr>
        <p:sp>
          <p:nvSpPr>
            <p:cNvPr id="407"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408"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411" name="Group"/>
            <p:cNvGrpSpPr/>
            <p:nvPr/>
          </p:nvGrpSpPr>
          <p:grpSpPr>
            <a:xfrm>
              <a:off x="142133" y="146025"/>
              <a:ext cx="696260" cy="715337"/>
              <a:chOff x="-1" y="0"/>
              <a:chExt cx="696259" cy="715336"/>
            </a:xfrm>
          </p:grpSpPr>
          <p:sp>
            <p:nvSpPr>
              <p:cNvPr id="409"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410"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413" name="Questions…"/>
          <p:cNvSpPr txBox="1"/>
          <p:nvPr/>
        </p:nvSpPr>
        <p:spPr>
          <a:xfrm>
            <a:off x="272653" y="2323568"/>
            <a:ext cx="8598694" cy="2210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defRPr sz="1200">
                <a:latin typeface="Verdana"/>
                <a:ea typeface="Verdana"/>
                <a:cs typeface="Verdana"/>
                <a:sym typeface="Verdana"/>
              </a:defRPr>
            </a:pPr>
            <a:endParaRPr dirty="0"/>
          </a:p>
          <a:p>
            <a:pPr defTabSz="457200">
              <a:defRPr sz="1200">
                <a:latin typeface="Verdana"/>
                <a:ea typeface="Verdana"/>
                <a:cs typeface="Verdana"/>
                <a:sym typeface="Verdana"/>
              </a:defRPr>
            </a:pPr>
            <a:r>
              <a:rPr lang="ru-RU" sz="2400" b="1" dirty="0" err="1">
                <a:latin typeface="Times New Roman" pitchFamily="18" charset="0"/>
                <a:cs typeface="Times New Roman" pitchFamily="18" charset="0"/>
              </a:rPr>
              <a:t>Сұрақтар</a:t>
            </a:r>
            <a:endParaRPr lang="ru-RU" sz="2400" b="1" dirty="0">
              <a:latin typeface="Times New Roman" pitchFamily="18" charset="0"/>
              <a:cs typeface="Times New Roman" pitchFamily="18" charset="0"/>
            </a:endParaRPr>
          </a:p>
          <a:p>
            <a:pPr defTabSz="457200">
              <a:defRPr sz="1200">
                <a:latin typeface="Verdana"/>
                <a:ea typeface="Verdana"/>
                <a:cs typeface="Verdana"/>
                <a:sym typeface="Verdana"/>
              </a:defRPr>
            </a:pPr>
            <a:r>
              <a:rPr lang="ru-RU" sz="2400" dirty="0">
                <a:latin typeface="Times New Roman" pitchFamily="18" charset="0"/>
                <a:cs typeface="Times New Roman" pitchFamily="18" charset="0"/>
              </a:rPr>
              <a:t>1. </a:t>
            </a:r>
            <a:r>
              <a:rPr lang="ru-RU" sz="2400" dirty="0" err="1">
                <a:latin typeface="Times New Roman" pitchFamily="18" charset="0"/>
                <a:cs typeface="Times New Roman" pitchFamily="18" charset="0"/>
              </a:rPr>
              <a:t>Қандағы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глюкозаның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төмендеуіне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қандай</a:t>
            </a:r>
            <a:r>
              <a:rPr lang="ru-RU" sz="2400" dirty="0">
                <a:latin typeface="Times New Roman" pitchFamily="18" charset="0"/>
                <a:cs typeface="Times New Roman" pitchFamily="18" charset="0"/>
              </a:rPr>
              <a:t> гормон </a:t>
            </a:r>
            <a:r>
              <a:rPr lang="ru-RU" sz="2400" dirty="0" err="1">
                <a:latin typeface="Times New Roman" pitchFamily="18" charset="0"/>
                <a:cs typeface="Times New Roman" pitchFamily="18" charset="0"/>
              </a:rPr>
              <a:t>жауапты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гормонды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қандай</a:t>
            </a:r>
            <a:r>
              <a:rPr lang="ru-RU" sz="2400" dirty="0">
                <a:latin typeface="Times New Roman" pitchFamily="18" charset="0"/>
                <a:cs typeface="Times New Roman" pitchFamily="18" charset="0"/>
              </a:rPr>
              <a:t> без </a:t>
            </a:r>
            <a:r>
              <a:rPr lang="ru-RU" sz="2400" dirty="0" err="1">
                <a:latin typeface="Times New Roman" pitchFamily="18" charset="0"/>
                <a:cs typeface="Times New Roman" pitchFamily="18" charset="0"/>
              </a:rPr>
              <a:t>бөліп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шығарады</a:t>
            </a:r>
            <a:r>
              <a:rPr lang="ru-RU" sz="2400" dirty="0">
                <a:latin typeface="Times New Roman" pitchFamily="18" charset="0"/>
                <a:cs typeface="Times New Roman" pitchFamily="18" charset="0"/>
              </a:rPr>
              <a:t>?</a:t>
            </a:r>
            <a:endParaRPr sz="2400" dirty="0">
              <a:latin typeface="Times New Roman" pitchFamily="18" charset="0"/>
              <a:cs typeface="Times New Roman" pitchFamily="18" charset="0"/>
            </a:endParaRPr>
          </a:p>
          <a:p>
            <a:pPr algn="just">
              <a:spcBef>
                <a:spcPts val="600"/>
              </a:spcBef>
              <a:defRPr sz="1200" b="1">
                <a:latin typeface="Verdana"/>
                <a:ea typeface="Verdana"/>
                <a:cs typeface="Verdana"/>
                <a:sym typeface="Verdana"/>
              </a:defRPr>
            </a:pPr>
            <a:r>
              <a:rPr sz="2400" dirty="0">
                <a:latin typeface="Times New Roman" pitchFamily="18" charset="0"/>
                <a:cs typeface="Times New Roman" pitchFamily="18" charset="0"/>
              </a:rPr>
              <a:t/>
            </a:r>
            <a:br>
              <a:rPr sz="2400" dirty="0">
                <a:latin typeface="Times New Roman" pitchFamily="18" charset="0"/>
                <a:cs typeface="Times New Roman" pitchFamily="18" charset="0"/>
              </a:rPr>
            </a:br>
            <a:endParaRPr sz="2400" dirty="0">
              <a:latin typeface="Times New Roman" pitchFamily="18" charset="0"/>
              <a:cs typeface="Times New Roman" pitchFamily="18" charset="0"/>
            </a:endParaRPr>
          </a:p>
        </p:txBody>
      </p:sp>
      <p:grpSp>
        <p:nvGrpSpPr>
          <p:cNvPr id="418" name="Group"/>
          <p:cNvGrpSpPr/>
          <p:nvPr/>
        </p:nvGrpSpPr>
        <p:grpSpPr>
          <a:xfrm>
            <a:off x="-74260" y="6205462"/>
            <a:ext cx="12248972" cy="755703"/>
            <a:chOff x="-1" y="0"/>
            <a:chExt cx="12248971" cy="755702"/>
          </a:xfrm>
        </p:grpSpPr>
        <p:sp>
          <p:nvSpPr>
            <p:cNvPr id="414"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415"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416"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417"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412"/>
                                        </p:tgtEl>
                                        <p:attrNameLst>
                                          <p:attrName>style.visibility</p:attrName>
                                        </p:attrNameLst>
                                      </p:cBhvr>
                                      <p:to>
                                        <p:strVal val="visible"/>
                                      </p:to>
                                    </p:set>
                                    <p:anim calcmode="lin" valueType="num">
                                      <p:cBhvr>
                                        <p:cTn id="7" dur="300" fill="hold"/>
                                        <p:tgtEl>
                                          <p:spTgt spid="412"/>
                                        </p:tgtEl>
                                        <p:attrNameLst>
                                          <p:attrName>ppt_w</p:attrName>
                                        </p:attrNameLst>
                                      </p:cBhvr>
                                      <p:tavLst>
                                        <p:tav tm="0">
                                          <p:val>
                                            <p:strVal val="4*#ppt_w"/>
                                          </p:val>
                                        </p:tav>
                                        <p:tav tm="100000">
                                          <p:val>
                                            <p:strVal val="#ppt_w"/>
                                          </p:val>
                                        </p:tav>
                                      </p:tavLst>
                                    </p:anim>
                                    <p:anim calcmode="lin" valueType="num">
                                      <p:cBhvr>
                                        <p:cTn id="8" dur="300" fill="hold"/>
                                        <p:tgtEl>
                                          <p:spTgt spid="4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he Pancreas"/>
          <p:cNvSpPr txBox="1">
            <a:spLocks noGrp="1"/>
          </p:cNvSpPr>
          <p:nvPr>
            <p:ph type="title" idx="4294967295"/>
          </p:nvPr>
        </p:nvSpPr>
        <p:spPr>
          <a:xfrm>
            <a:off x="-2451102" y="50798"/>
            <a:ext cx="9144004" cy="1143004"/>
          </a:xfrm>
          <a:prstGeom prst="rect">
            <a:avLst/>
          </a:prstGeom>
        </p:spPr>
        <p:txBody>
          <a:bodyPr lIns="45718" tIns="45718" rIns="45718" bIns="45718" anchor="ctr"/>
          <a:lstStyle>
            <a:lvl1pPr algn="ctr" defTabSz="914400">
              <a:defRPr sz="4400" b="1"/>
            </a:lvl1pPr>
          </a:lstStyle>
          <a:p>
            <a:r>
              <a:rPr lang="kk-KZ" dirty="0" smtClean="0"/>
              <a:t>Ұйқы безі</a:t>
            </a:r>
            <a:endParaRPr dirty="0"/>
          </a:p>
        </p:txBody>
      </p:sp>
      <p:sp>
        <p:nvSpPr>
          <p:cNvPr id="421" name="pancreas – spongy retroperitoneal gland posterior to the greater curvature of the stomach…"/>
          <p:cNvSpPr txBox="1">
            <a:spLocks noGrp="1"/>
          </p:cNvSpPr>
          <p:nvPr>
            <p:ph type="body" idx="4294967295"/>
          </p:nvPr>
        </p:nvSpPr>
        <p:spPr>
          <a:xfrm>
            <a:off x="304800" y="1036636"/>
            <a:ext cx="8626475" cy="4092992"/>
          </a:xfrm>
          <a:prstGeom prst="rect">
            <a:avLst/>
          </a:prstGeom>
        </p:spPr>
        <p:txBody>
          <a:bodyPr lIns="45718" tIns="45718" rIns="45718" bIns="45718">
            <a:normAutofit lnSpcReduction="10000"/>
          </a:bodyPr>
          <a:lstStyle/>
          <a:p>
            <a:pPr marL="342900" indent="-342900" defTabSz="914400">
              <a:lnSpc>
                <a:spcPct val="100000"/>
              </a:lnSpc>
              <a:spcBef>
                <a:spcPts val="600"/>
              </a:spcBef>
              <a:buChar char="•"/>
              <a:defRPr sz="2800" b="1">
                <a:solidFill>
                  <a:srgbClr val="000000"/>
                </a:solidFill>
              </a:defRPr>
            </a:pPr>
            <a:r>
              <a:rPr lang="ru-RU" dirty="0" err="1"/>
              <a:t>асқазанның</a:t>
            </a:r>
            <a:r>
              <a:rPr lang="ru-RU" dirty="0"/>
              <a:t> </a:t>
            </a:r>
            <a:r>
              <a:rPr lang="ru-RU" dirty="0" err="1"/>
              <a:t>үлкен</a:t>
            </a:r>
            <a:r>
              <a:rPr lang="ru-RU" dirty="0"/>
              <a:t> </a:t>
            </a:r>
            <a:r>
              <a:rPr lang="ru-RU" dirty="0" err="1" smtClean="0"/>
              <a:t>иіндісінің</a:t>
            </a:r>
            <a:r>
              <a:rPr lang="ru-RU" dirty="0" smtClean="0"/>
              <a:t> </a:t>
            </a:r>
            <a:r>
              <a:rPr lang="ru-RU" dirty="0" err="1" smtClean="0"/>
              <a:t>артында</a:t>
            </a:r>
            <a:r>
              <a:rPr lang="ru-RU" dirty="0" smtClean="0"/>
              <a:t> </a:t>
            </a:r>
            <a:r>
              <a:rPr lang="ru-RU" dirty="0" err="1"/>
              <a:t>тұрған</a:t>
            </a:r>
            <a:r>
              <a:rPr lang="ru-RU" dirty="0"/>
              <a:t> </a:t>
            </a:r>
            <a:r>
              <a:rPr lang="ru-RU" dirty="0" err="1" smtClean="0"/>
              <a:t>губкатәрізді</a:t>
            </a:r>
            <a:r>
              <a:rPr lang="ru-RU" dirty="0" smtClean="0"/>
              <a:t> </a:t>
            </a:r>
            <a:r>
              <a:rPr lang="ru-RU" dirty="0" err="1"/>
              <a:t>ретроперитональды</a:t>
            </a:r>
            <a:r>
              <a:rPr lang="ru-RU" dirty="0"/>
              <a:t> без</a:t>
            </a:r>
          </a:p>
          <a:p>
            <a:pPr marL="342900" indent="-342900" defTabSz="914400">
              <a:lnSpc>
                <a:spcPct val="100000"/>
              </a:lnSpc>
              <a:spcBef>
                <a:spcPts val="600"/>
              </a:spcBef>
              <a:buChar char="•"/>
              <a:defRPr sz="2800" b="1">
                <a:solidFill>
                  <a:srgbClr val="000000"/>
                </a:solidFill>
              </a:defRPr>
            </a:pPr>
            <a:r>
              <a:rPr lang="ru-RU" dirty="0" err="1"/>
              <a:t>Ұзындығы</a:t>
            </a:r>
            <a:r>
              <a:rPr lang="ru-RU" dirty="0"/>
              <a:t> 12-ден 15 см-</a:t>
            </a:r>
            <a:r>
              <a:rPr lang="ru-RU" dirty="0" err="1"/>
              <a:t>ге</a:t>
            </a:r>
            <a:r>
              <a:rPr lang="ru-RU" dirty="0"/>
              <a:t> </a:t>
            </a:r>
            <a:r>
              <a:rPr lang="ru-RU" dirty="0" err="1"/>
              <a:t>дейін</a:t>
            </a:r>
            <a:r>
              <a:rPr lang="ru-RU" dirty="0"/>
              <a:t>, ал </a:t>
            </a:r>
            <a:r>
              <a:rPr lang="ru-RU" dirty="0" err="1"/>
              <a:t>қалыңдығы</a:t>
            </a:r>
            <a:r>
              <a:rPr lang="ru-RU" dirty="0"/>
              <a:t> 2,5 см</a:t>
            </a:r>
          </a:p>
          <a:p>
            <a:pPr marL="342900" indent="-342900" defTabSz="914400">
              <a:lnSpc>
                <a:spcPct val="100000"/>
              </a:lnSpc>
              <a:spcBef>
                <a:spcPts val="600"/>
              </a:spcBef>
              <a:buChar char="•"/>
              <a:defRPr sz="2800" b="1">
                <a:solidFill>
                  <a:srgbClr val="000000"/>
                </a:solidFill>
              </a:defRPr>
            </a:pPr>
            <a:r>
              <a:rPr lang="ru-RU" dirty="0"/>
              <a:t>басы он </a:t>
            </a:r>
            <a:r>
              <a:rPr lang="ru-RU" dirty="0" err="1"/>
              <a:t>екі</a:t>
            </a:r>
            <a:r>
              <a:rPr lang="ru-RU" dirty="0"/>
              <a:t> </a:t>
            </a:r>
            <a:r>
              <a:rPr lang="ru-RU" dirty="0" err="1"/>
              <a:t>елі</a:t>
            </a:r>
            <a:r>
              <a:rPr lang="ru-RU" dirty="0"/>
              <a:t> </a:t>
            </a:r>
            <a:r>
              <a:rPr lang="ru-RU" dirty="0" err="1"/>
              <a:t>ішекпен</a:t>
            </a:r>
            <a:r>
              <a:rPr lang="ru-RU" dirty="0"/>
              <a:t> </a:t>
            </a:r>
            <a:r>
              <a:rPr lang="ru-RU" dirty="0" err="1"/>
              <a:t>қоршалған</a:t>
            </a:r>
            <a:r>
              <a:rPr lang="ru-RU" dirty="0"/>
              <a:t>, </a:t>
            </a:r>
            <a:r>
              <a:rPr lang="ru-RU" dirty="0" err="1"/>
              <a:t>дене</a:t>
            </a:r>
            <a:r>
              <a:rPr lang="ru-RU" dirty="0"/>
              <a:t>, орта пропорция </a:t>
            </a:r>
            <a:r>
              <a:rPr lang="ru-RU" dirty="0" err="1"/>
              <a:t>және</a:t>
            </a:r>
            <a:r>
              <a:rPr lang="ru-RU" dirty="0"/>
              <a:t> </a:t>
            </a:r>
            <a:r>
              <a:rPr lang="ru-RU" dirty="0" err="1"/>
              <a:t>сол</a:t>
            </a:r>
            <a:r>
              <a:rPr lang="ru-RU" dirty="0"/>
              <a:t> </a:t>
            </a:r>
            <a:r>
              <a:rPr lang="ru-RU" dirty="0" err="1"/>
              <a:t>жақта</a:t>
            </a:r>
            <a:r>
              <a:rPr lang="ru-RU" dirty="0"/>
              <a:t> </a:t>
            </a:r>
            <a:r>
              <a:rPr lang="ru-RU" dirty="0" err="1"/>
              <a:t>құйрық</a:t>
            </a:r>
            <a:endParaRPr lang="ru-RU" dirty="0"/>
          </a:p>
          <a:p>
            <a:pPr marL="342900" indent="-342900" defTabSz="914400">
              <a:lnSpc>
                <a:spcPct val="100000"/>
              </a:lnSpc>
              <a:spcBef>
                <a:spcPts val="600"/>
              </a:spcBef>
              <a:buChar char="•"/>
              <a:defRPr sz="2800" b="1">
                <a:solidFill>
                  <a:srgbClr val="000000"/>
                </a:solidFill>
              </a:defRPr>
            </a:pPr>
            <a:r>
              <a:rPr lang="ru-RU" dirty="0" err="1"/>
              <a:t>эндокриндік</a:t>
            </a:r>
            <a:r>
              <a:rPr lang="ru-RU" dirty="0"/>
              <a:t> </a:t>
            </a:r>
            <a:r>
              <a:rPr lang="ru-RU" dirty="0" err="1"/>
              <a:t>және</a:t>
            </a:r>
            <a:r>
              <a:rPr lang="ru-RU" dirty="0"/>
              <a:t> </a:t>
            </a:r>
            <a:r>
              <a:rPr lang="ru-RU" dirty="0" err="1"/>
              <a:t>экзокриндік</a:t>
            </a:r>
            <a:r>
              <a:rPr lang="ru-RU" dirty="0"/>
              <a:t> без</a:t>
            </a:r>
          </a:p>
          <a:p>
            <a:pPr marL="342900" indent="-342900" defTabSz="914400">
              <a:lnSpc>
                <a:spcPct val="100000"/>
              </a:lnSpc>
              <a:spcBef>
                <a:spcPts val="600"/>
              </a:spcBef>
              <a:buChar char="•"/>
              <a:defRPr sz="2800" b="1">
                <a:solidFill>
                  <a:srgbClr val="000000"/>
                </a:solidFill>
              </a:defRPr>
            </a:pPr>
            <a:r>
              <a:rPr lang="ru-RU" dirty="0" err="1"/>
              <a:t>эндокриндік</a:t>
            </a:r>
            <a:r>
              <a:rPr lang="ru-RU" dirty="0"/>
              <a:t> </a:t>
            </a:r>
            <a:r>
              <a:rPr lang="ru-RU" dirty="0" err="1"/>
              <a:t>бөлік</a:t>
            </a:r>
            <a:r>
              <a:rPr lang="ru-RU" dirty="0"/>
              <a:t> - инсулин </a:t>
            </a:r>
            <a:r>
              <a:rPr lang="ru-RU" dirty="0" err="1"/>
              <a:t>және</a:t>
            </a:r>
            <a:r>
              <a:rPr lang="ru-RU" dirty="0"/>
              <a:t> </a:t>
            </a:r>
            <a:r>
              <a:rPr lang="ru-RU" dirty="0" smtClean="0"/>
              <a:t>глюкагон</a:t>
            </a:r>
            <a:endParaRPr lang="ru-RU" dirty="0"/>
          </a:p>
          <a:p>
            <a:pPr marL="342900" indent="-342900" defTabSz="914400">
              <a:lnSpc>
                <a:spcPct val="100000"/>
              </a:lnSpc>
              <a:spcBef>
                <a:spcPts val="600"/>
              </a:spcBef>
              <a:buChar char="•"/>
              <a:defRPr sz="2800" b="1">
                <a:solidFill>
                  <a:srgbClr val="000000"/>
                </a:solidFill>
              </a:defRPr>
            </a:pPr>
            <a:r>
              <a:rPr lang="ru-RU" dirty="0" err="1"/>
              <a:t>экзокриндік</a:t>
            </a:r>
            <a:r>
              <a:rPr lang="ru-RU" dirty="0"/>
              <a:t> </a:t>
            </a:r>
            <a:r>
              <a:rPr lang="ru-RU" dirty="0" err="1"/>
              <a:t>бөлік</a:t>
            </a:r>
            <a:r>
              <a:rPr lang="ru-RU" dirty="0"/>
              <a:t> - </a:t>
            </a:r>
            <a:r>
              <a:rPr lang="ru-RU" dirty="0" err="1"/>
              <a:t>ұйқы</a:t>
            </a:r>
            <a:r>
              <a:rPr lang="ru-RU" dirty="0"/>
              <a:t> </a:t>
            </a:r>
            <a:r>
              <a:rPr lang="ru-RU" dirty="0" err="1"/>
              <a:t>безі</a:t>
            </a:r>
            <a:r>
              <a:rPr lang="ru-RU" dirty="0"/>
              <a:t> </a:t>
            </a:r>
            <a:r>
              <a:rPr lang="ru-RU" dirty="0" err="1"/>
              <a:t>шырыны</a:t>
            </a:r>
            <a:endParaRPr dirty="0"/>
          </a:p>
        </p:txBody>
      </p:sp>
      <p:sp>
        <p:nvSpPr>
          <p:cNvPr id="422"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37</a:t>
            </a:fld>
            <a:endParaRPr/>
          </a:p>
        </p:txBody>
      </p:sp>
      <p:grpSp>
        <p:nvGrpSpPr>
          <p:cNvPr id="428" name="Group"/>
          <p:cNvGrpSpPr/>
          <p:nvPr/>
        </p:nvGrpSpPr>
        <p:grpSpPr>
          <a:xfrm>
            <a:off x="139878" y="4960031"/>
            <a:ext cx="980377" cy="1007345"/>
            <a:chOff x="-1" y="-1"/>
            <a:chExt cx="980376" cy="1007344"/>
          </a:xfrm>
        </p:grpSpPr>
        <p:sp>
          <p:nvSpPr>
            <p:cNvPr id="423"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424"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427" name="Group"/>
            <p:cNvGrpSpPr/>
            <p:nvPr/>
          </p:nvGrpSpPr>
          <p:grpSpPr>
            <a:xfrm>
              <a:off x="142133" y="146025"/>
              <a:ext cx="696260" cy="715337"/>
              <a:chOff x="-1" y="0"/>
              <a:chExt cx="696259" cy="715336"/>
            </a:xfrm>
          </p:grpSpPr>
          <p:sp>
            <p:nvSpPr>
              <p:cNvPr id="425"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426"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429" name="Case Review"/>
          <p:cNvSpPr txBox="1"/>
          <p:nvPr/>
        </p:nvSpPr>
        <p:spPr>
          <a:xfrm>
            <a:off x="1445664" y="5043801"/>
            <a:ext cx="7518824" cy="589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Autofit/>
          </a:bodyPr>
          <a:lstStyle>
            <a:lvl1pPr defTabSz="465437">
              <a:defRPr sz="2352" b="1">
                <a:latin typeface="Arial"/>
                <a:ea typeface="Arial"/>
                <a:cs typeface="Arial"/>
                <a:sym typeface="Arial"/>
              </a:defRPr>
            </a:lvl1pPr>
          </a:lstStyle>
          <a:p>
            <a:r>
              <a:rPr lang="ru-RU" sz="1600" dirty="0" err="1">
                <a:solidFill>
                  <a:srgbClr val="FF0000"/>
                </a:solidFill>
              </a:rPr>
              <a:t>Ұйқы</a:t>
            </a:r>
            <a:r>
              <a:rPr lang="ru-RU" sz="1600" dirty="0">
                <a:solidFill>
                  <a:srgbClr val="FF0000"/>
                </a:solidFill>
              </a:rPr>
              <a:t> </a:t>
            </a:r>
            <a:r>
              <a:rPr lang="ru-RU" sz="1600" dirty="0" err="1">
                <a:solidFill>
                  <a:srgbClr val="FF0000"/>
                </a:solidFill>
              </a:rPr>
              <a:t>безі</a:t>
            </a:r>
            <a:r>
              <a:rPr lang="ru-RU" sz="1600" dirty="0">
                <a:solidFill>
                  <a:srgbClr val="FF0000"/>
                </a:solidFill>
              </a:rPr>
              <a:t> </a:t>
            </a:r>
            <a:r>
              <a:rPr lang="ru-RU" sz="1600" dirty="0" err="1">
                <a:solidFill>
                  <a:srgbClr val="FF0000"/>
                </a:solidFill>
              </a:rPr>
              <a:t>сөлінің</a:t>
            </a:r>
            <a:r>
              <a:rPr lang="ru-RU" sz="1600" dirty="0">
                <a:solidFill>
                  <a:srgbClr val="FF0000"/>
                </a:solidFill>
              </a:rPr>
              <a:t> </a:t>
            </a:r>
            <a:r>
              <a:rPr lang="ru-RU" sz="1600" dirty="0" err="1">
                <a:solidFill>
                  <a:srgbClr val="FF0000"/>
                </a:solidFill>
              </a:rPr>
              <a:t>құрамы</a:t>
            </a:r>
            <a:r>
              <a:rPr lang="ru-RU" sz="1600" dirty="0">
                <a:solidFill>
                  <a:srgbClr val="FF0000"/>
                </a:solidFill>
              </a:rPr>
              <a:t> мен ас </a:t>
            </a:r>
            <a:r>
              <a:rPr lang="ru-RU" sz="1600" dirty="0" err="1">
                <a:solidFill>
                  <a:srgbClr val="FF0000"/>
                </a:solidFill>
              </a:rPr>
              <a:t>қорыту</a:t>
            </a:r>
            <a:r>
              <a:rPr lang="ru-RU" sz="1600" dirty="0">
                <a:solidFill>
                  <a:srgbClr val="FF0000"/>
                </a:solidFill>
              </a:rPr>
              <a:t> </a:t>
            </a:r>
            <a:r>
              <a:rPr lang="ru-RU" sz="1600" dirty="0" err="1">
                <a:solidFill>
                  <a:srgbClr val="FF0000"/>
                </a:solidFill>
              </a:rPr>
              <a:t>функцияларын</a:t>
            </a:r>
            <a:r>
              <a:rPr lang="ru-RU" sz="1600" dirty="0">
                <a:solidFill>
                  <a:srgbClr val="FF0000"/>
                </a:solidFill>
              </a:rPr>
              <a:t> </a:t>
            </a:r>
            <a:r>
              <a:rPr lang="ru-RU" sz="1600" dirty="0" err="1">
                <a:solidFill>
                  <a:srgbClr val="FF0000"/>
                </a:solidFill>
              </a:rPr>
              <a:t>сипаттаңыз</a:t>
            </a:r>
            <a:r>
              <a:rPr lang="ru-RU" sz="1600" dirty="0">
                <a:solidFill>
                  <a:srgbClr val="FF0000"/>
                </a:solidFill>
              </a:rPr>
              <a:t>; </a:t>
            </a:r>
            <a:r>
              <a:rPr lang="ru-RU" sz="1600" dirty="0" err="1">
                <a:solidFill>
                  <a:srgbClr val="FF0000"/>
                </a:solidFill>
              </a:rPr>
              <a:t>оның</a:t>
            </a:r>
            <a:r>
              <a:rPr lang="ru-RU" sz="1600" dirty="0">
                <a:solidFill>
                  <a:srgbClr val="FF0000"/>
                </a:solidFill>
              </a:rPr>
              <a:t> ас </a:t>
            </a:r>
            <a:r>
              <a:rPr lang="ru-RU" sz="1600" dirty="0" err="1">
                <a:solidFill>
                  <a:srgbClr val="FF0000"/>
                </a:solidFill>
              </a:rPr>
              <a:t>қорыту</a:t>
            </a:r>
            <a:r>
              <a:rPr lang="ru-RU" sz="1600" dirty="0">
                <a:solidFill>
                  <a:srgbClr val="FF0000"/>
                </a:solidFill>
              </a:rPr>
              <a:t> </a:t>
            </a:r>
            <a:r>
              <a:rPr lang="ru-RU" sz="1600" dirty="0" err="1">
                <a:solidFill>
                  <a:srgbClr val="FF0000"/>
                </a:solidFill>
              </a:rPr>
              <a:t>зимогендері</a:t>
            </a:r>
            <a:r>
              <a:rPr lang="ru-RU" sz="1600" dirty="0">
                <a:solidFill>
                  <a:srgbClr val="FF0000"/>
                </a:solidFill>
              </a:rPr>
              <a:t> мен </a:t>
            </a:r>
            <a:r>
              <a:rPr lang="ru-RU" sz="1600" dirty="0" err="1">
                <a:solidFill>
                  <a:srgbClr val="FF0000"/>
                </a:solidFill>
              </a:rPr>
              <a:t>ферменттерінің</a:t>
            </a:r>
            <a:r>
              <a:rPr lang="ru-RU" sz="1600" dirty="0">
                <a:solidFill>
                  <a:srgbClr val="FF0000"/>
                </a:solidFill>
              </a:rPr>
              <a:t> </a:t>
            </a:r>
            <a:r>
              <a:rPr lang="ru-RU" sz="1600" dirty="0" err="1">
                <a:solidFill>
                  <a:srgbClr val="FF0000"/>
                </a:solidFill>
              </a:rPr>
              <a:t>атаулары</a:t>
            </a:r>
            <a:r>
              <a:rPr lang="ru-RU" sz="1600" dirty="0">
                <a:solidFill>
                  <a:srgbClr val="FF0000"/>
                </a:solidFill>
              </a:rPr>
              <a:t> мен </a:t>
            </a:r>
            <a:r>
              <a:rPr lang="ru-RU" sz="1600" dirty="0" err="1" smtClean="0">
                <a:solidFill>
                  <a:srgbClr val="FF0000"/>
                </a:solidFill>
              </a:rPr>
              <a:t>қызметтері</a:t>
            </a:r>
            <a:endParaRPr sz="1600" dirty="0">
              <a:solidFill>
                <a:srgbClr val="FF0000"/>
              </a:solidFill>
            </a:endParaRPr>
          </a:p>
        </p:txBody>
      </p:sp>
      <p:grpSp>
        <p:nvGrpSpPr>
          <p:cNvPr id="434" name="Group"/>
          <p:cNvGrpSpPr/>
          <p:nvPr/>
        </p:nvGrpSpPr>
        <p:grpSpPr>
          <a:xfrm>
            <a:off x="-74260" y="6205462"/>
            <a:ext cx="12248972" cy="755703"/>
            <a:chOff x="-1" y="0"/>
            <a:chExt cx="12248971" cy="755702"/>
          </a:xfrm>
        </p:grpSpPr>
        <p:sp>
          <p:nvSpPr>
            <p:cNvPr id="430"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431"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432"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433"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428"/>
                                        </p:tgtEl>
                                        <p:attrNameLst>
                                          <p:attrName>style.visibility</p:attrName>
                                        </p:attrNameLst>
                                      </p:cBhvr>
                                      <p:to>
                                        <p:strVal val="visible"/>
                                      </p:to>
                                    </p:set>
                                    <p:anim calcmode="lin" valueType="num">
                                      <p:cBhvr>
                                        <p:cTn id="7" dur="300" fill="hold"/>
                                        <p:tgtEl>
                                          <p:spTgt spid="428"/>
                                        </p:tgtEl>
                                        <p:attrNameLst>
                                          <p:attrName>ppt_w</p:attrName>
                                        </p:attrNameLst>
                                      </p:cBhvr>
                                      <p:tavLst>
                                        <p:tav tm="0">
                                          <p:val>
                                            <p:strVal val="4*#ppt_w"/>
                                          </p:val>
                                        </p:tav>
                                        <p:tav tm="100000">
                                          <p:val>
                                            <p:strVal val="#ppt_w"/>
                                          </p:val>
                                        </p:tav>
                                      </p:tavLst>
                                    </p:anim>
                                    <p:anim calcmode="lin" valueType="num">
                                      <p:cBhvr>
                                        <p:cTn id="8" dur="300" fill="hold"/>
                                        <p:tgtEl>
                                          <p:spTgt spid="42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Pancreatic Zymogens"/>
          <p:cNvSpPr txBox="1">
            <a:spLocks noGrp="1"/>
          </p:cNvSpPr>
          <p:nvPr>
            <p:ph type="title" idx="4294967295"/>
          </p:nvPr>
        </p:nvSpPr>
        <p:spPr>
          <a:xfrm>
            <a:off x="-2" y="304798"/>
            <a:ext cx="9144004" cy="1143004"/>
          </a:xfrm>
          <a:prstGeom prst="rect">
            <a:avLst/>
          </a:prstGeom>
        </p:spPr>
        <p:txBody>
          <a:bodyPr lIns="45718" tIns="45718" rIns="45718" bIns="45718" anchor="ctr"/>
          <a:lstStyle>
            <a:lvl1pPr algn="ctr" defTabSz="914400">
              <a:defRPr sz="4400" b="1"/>
            </a:lvl1pPr>
          </a:lstStyle>
          <a:p>
            <a:r>
              <a:rPr lang="kk-KZ" dirty="0" smtClean="0"/>
              <a:t>Ұйқы безінің зимогендері</a:t>
            </a:r>
            <a:endParaRPr dirty="0"/>
          </a:p>
        </p:txBody>
      </p:sp>
      <p:sp>
        <p:nvSpPr>
          <p:cNvPr id="437" name="pancreatic zymogens are:…"/>
          <p:cNvSpPr txBox="1">
            <a:spLocks noGrp="1"/>
          </p:cNvSpPr>
          <p:nvPr>
            <p:ph type="body" idx="4294967295"/>
          </p:nvPr>
        </p:nvSpPr>
        <p:spPr>
          <a:xfrm>
            <a:off x="288924" y="1447800"/>
            <a:ext cx="8596315" cy="5410200"/>
          </a:xfrm>
          <a:prstGeom prst="rect">
            <a:avLst/>
          </a:prstGeom>
        </p:spPr>
        <p:txBody>
          <a:bodyPr lIns="45718" tIns="45718" rIns="45718" bIns="45718">
            <a:normAutofit/>
          </a:bodyPr>
          <a:lstStyle/>
          <a:p>
            <a:pPr marL="0" indent="0" defTabSz="914400">
              <a:lnSpc>
                <a:spcPct val="100000"/>
              </a:lnSpc>
              <a:spcBef>
                <a:spcPts val="500"/>
              </a:spcBef>
              <a:buNone/>
              <a:defRPr b="1">
                <a:solidFill>
                  <a:srgbClr val="000000"/>
                </a:solidFill>
              </a:defRPr>
            </a:pPr>
            <a:r>
              <a:rPr lang="ru-RU" dirty="0" err="1" smtClean="0"/>
              <a:t>панкреатикалық</a:t>
            </a:r>
            <a:r>
              <a:rPr lang="ru-RU" dirty="0" smtClean="0"/>
              <a:t> </a:t>
            </a:r>
            <a:r>
              <a:rPr lang="ru-RU" dirty="0" err="1" smtClean="0"/>
              <a:t>зимогендер</a:t>
            </a:r>
            <a:endParaRPr lang="ru-RU" dirty="0" smtClean="0"/>
          </a:p>
          <a:p>
            <a:pPr marL="0" indent="0" defTabSz="914400">
              <a:lnSpc>
                <a:spcPct val="100000"/>
              </a:lnSpc>
              <a:spcBef>
                <a:spcPts val="500"/>
              </a:spcBef>
              <a:buNone/>
              <a:defRPr b="1">
                <a:solidFill>
                  <a:srgbClr val="000000"/>
                </a:solidFill>
              </a:defRPr>
            </a:pPr>
            <a:endParaRPr lang="ru-RU" dirty="0"/>
          </a:p>
          <a:p>
            <a:pPr marL="457200" defTabSz="914400">
              <a:lnSpc>
                <a:spcPct val="100000"/>
              </a:lnSpc>
              <a:spcBef>
                <a:spcPts val="500"/>
              </a:spcBef>
              <a:buFont typeface="+mj-lt"/>
              <a:buAutoNum type="arabicParenR"/>
              <a:defRPr b="1">
                <a:solidFill>
                  <a:srgbClr val="000000"/>
                </a:solidFill>
              </a:defRPr>
            </a:pPr>
            <a:r>
              <a:rPr lang="ru-RU" dirty="0" smtClean="0"/>
              <a:t>Трипсиноген</a:t>
            </a:r>
          </a:p>
          <a:p>
            <a:pPr marL="457200" defTabSz="914400">
              <a:lnSpc>
                <a:spcPct val="100000"/>
              </a:lnSpc>
              <a:spcBef>
                <a:spcPts val="500"/>
              </a:spcBef>
              <a:buFont typeface="+mj-lt"/>
              <a:buAutoNum type="arabicParenR"/>
              <a:defRPr b="1">
                <a:solidFill>
                  <a:srgbClr val="000000"/>
                </a:solidFill>
              </a:defRPr>
            </a:pPr>
            <a:r>
              <a:rPr lang="ru-RU" dirty="0" err="1" smtClean="0"/>
              <a:t>Химотрипсиноген</a:t>
            </a:r>
            <a:endParaRPr lang="ru-RU" dirty="0" smtClean="0"/>
          </a:p>
          <a:p>
            <a:pPr marL="457200" defTabSz="914400">
              <a:lnSpc>
                <a:spcPct val="100000"/>
              </a:lnSpc>
              <a:spcBef>
                <a:spcPts val="500"/>
              </a:spcBef>
              <a:buFont typeface="+mj-lt"/>
              <a:buAutoNum type="arabicParenR"/>
              <a:defRPr b="1">
                <a:solidFill>
                  <a:srgbClr val="000000"/>
                </a:solidFill>
              </a:defRPr>
            </a:pPr>
            <a:r>
              <a:rPr lang="ru-RU" dirty="0" err="1" smtClean="0"/>
              <a:t>прокарбоксипептидаза</a:t>
            </a:r>
            <a:endParaRPr lang="ru-RU" dirty="0"/>
          </a:p>
          <a:p>
            <a:pPr marL="342900" indent="-342900" defTabSz="914400">
              <a:lnSpc>
                <a:spcPct val="100000"/>
              </a:lnSpc>
              <a:spcBef>
                <a:spcPts val="500"/>
              </a:spcBef>
              <a:buChar char="•"/>
              <a:defRPr b="1">
                <a:solidFill>
                  <a:srgbClr val="000000"/>
                </a:solidFill>
              </a:defRPr>
            </a:pPr>
            <a:endParaRPr lang="ru-RU" dirty="0"/>
          </a:p>
          <a:p>
            <a:pPr marL="0" indent="0" defTabSz="914400">
              <a:lnSpc>
                <a:spcPct val="100000"/>
              </a:lnSpc>
              <a:spcBef>
                <a:spcPts val="500"/>
              </a:spcBef>
              <a:buNone/>
              <a:defRPr b="1">
                <a:solidFill>
                  <a:srgbClr val="000000"/>
                </a:solidFill>
              </a:defRPr>
            </a:pPr>
            <a:r>
              <a:rPr lang="ru-RU" dirty="0" err="1"/>
              <a:t>ұйқы</a:t>
            </a:r>
            <a:r>
              <a:rPr lang="ru-RU" dirty="0"/>
              <a:t> </a:t>
            </a:r>
            <a:r>
              <a:rPr lang="ru-RU" dirty="0" err="1"/>
              <a:t>безі</a:t>
            </a:r>
            <a:r>
              <a:rPr lang="ru-RU" dirty="0"/>
              <a:t> </a:t>
            </a:r>
            <a:r>
              <a:rPr lang="ru-RU" dirty="0" err="1" smtClean="0"/>
              <a:t>ферменттері</a:t>
            </a:r>
            <a:endParaRPr lang="ru-RU" dirty="0" smtClean="0"/>
          </a:p>
          <a:p>
            <a:pPr marL="0" indent="0" defTabSz="914400">
              <a:lnSpc>
                <a:spcPct val="100000"/>
              </a:lnSpc>
              <a:spcBef>
                <a:spcPts val="500"/>
              </a:spcBef>
              <a:buNone/>
              <a:defRPr b="1">
                <a:solidFill>
                  <a:srgbClr val="000000"/>
                </a:solidFill>
              </a:defRPr>
            </a:pPr>
            <a:endParaRPr lang="ru-RU" dirty="0"/>
          </a:p>
          <a:p>
            <a:pPr marL="342900" indent="-342900" defTabSz="914400">
              <a:lnSpc>
                <a:spcPct val="100000"/>
              </a:lnSpc>
              <a:spcBef>
                <a:spcPts val="500"/>
              </a:spcBef>
              <a:buChar char="•"/>
              <a:defRPr b="1">
                <a:solidFill>
                  <a:srgbClr val="000000"/>
                </a:solidFill>
              </a:defRPr>
            </a:pPr>
            <a:r>
              <a:rPr lang="ru-RU" dirty="0" err="1"/>
              <a:t>панкреатиялық</a:t>
            </a:r>
            <a:r>
              <a:rPr lang="ru-RU" dirty="0"/>
              <a:t> амилаза</a:t>
            </a:r>
          </a:p>
          <a:p>
            <a:pPr marL="342900" indent="-342900" defTabSz="914400">
              <a:lnSpc>
                <a:spcPct val="100000"/>
              </a:lnSpc>
              <a:spcBef>
                <a:spcPts val="500"/>
              </a:spcBef>
              <a:buChar char="•"/>
              <a:defRPr b="1">
                <a:solidFill>
                  <a:srgbClr val="000000"/>
                </a:solidFill>
              </a:defRPr>
            </a:pPr>
            <a:r>
              <a:rPr lang="ru-RU" dirty="0" err="1"/>
              <a:t>панкреатиялық</a:t>
            </a:r>
            <a:r>
              <a:rPr lang="ru-RU" dirty="0"/>
              <a:t> липаза</a:t>
            </a:r>
          </a:p>
          <a:p>
            <a:pPr marL="342900" indent="-342900" defTabSz="914400">
              <a:lnSpc>
                <a:spcPct val="100000"/>
              </a:lnSpc>
              <a:spcBef>
                <a:spcPts val="500"/>
              </a:spcBef>
              <a:buChar char="•"/>
              <a:defRPr b="1">
                <a:solidFill>
                  <a:srgbClr val="000000"/>
                </a:solidFill>
              </a:defRPr>
            </a:pPr>
            <a:r>
              <a:rPr lang="ru-RU" dirty="0" err="1"/>
              <a:t>рибонуклеаза</a:t>
            </a:r>
            <a:r>
              <a:rPr lang="ru-RU" dirty="0"/>
              <a:t> </a:t>
            </a:r>
            <a:r>
              <a:rPr lang="ru-RU" dirty="0" err="1"/>
              <a:t>және</a:t>
            </a:r>
            <a:r>
              <a:rPr lang="ru-RU" dirty="0"/>
              <a:t> </a:t>
            </a:r>
            <a:r>
              <a:rPr lang="ru-RU" dirty="0" err="1"/>
              <a:t>дезоксирибонуклеаза</a:t>
            </a:r>
            <a:endParaRPr dirty="0"/>
          </a:p>
          <a:p>
            <a:pPr marL="742950" lvl="1" indent="-285750" defTabSz="914400">
              <a:lnSpc>
                <a:spcPct val="100000"/>
              </a:lnSpc>
              <a:buChar char="–"/>
              <a:defRPr sz="2000" b="1">
                <a:solidFill>
                  <a:srgbClr val="000000"/>
                </a:solidFill>
              </a:defRPr>
            </a:pPr>
            <a:endParaRPr dirty="0"/>
          </a:p>
        </p:txBody>
      </p:sp>
      <p:sp>
        <p:nvSpPr>
          <p:cNvPr id="438" name="Slide Number"/>
          <p:cNvSpPr txBox="1">
            <a:spLocks noGrp="1"/>
          </p:cNvSpPr>
          <p:nvPr>
            <p:ph type="sldNum" sz="quarter" idx="4294967295"/>
          </p:nvPr>
        </p:nvSpPr>
        <p:spPr>
          <a:xfrm>
            <a:off x="8842091" y="6324600"/>
            <a:ext cx="301905"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38</a:t>
            </a:fld>
            <a:endParaRPr/>
          </a:p>
        </p:txBody>
      </p:sp>
      <p:grpSp>
        <p:nvGrpSpPr>
          <p:cNvPr id="443" name="Group"/>
          <p:cNvGrpSpPr/>
          <p:nvPr/>
        </p:nvGrpSpPr>
        <p:grpSpPr>
          <a:xfrm>
            <a:off x="-74260" y="6205462"/>
            <a:ext cx="12248972" cy="755703"/>
            <a:chOff x="-1" y="0"/>
            <a:chExt cx="12248971" cy="755702"/>
          </a:xfrm>
        </p:grpSpPr>
        <p:sp>
          <p:nvSpPr>
            <p:cNvPr id="439"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440"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441" name="image1.png" descr="image1.png"/>
            <p:cNvPicPr>
              <a:picLocks noChangeAspect="1"/>
            </p:cNvPicPr>
            <p:nvPr/>
          </p:nvPicPr>
          <p:blipFill>
            <a:blip r:embed="rId2">
              <a:extLst/>
            </a:blip>
            <a:stretch>
              <a:fillRect/>
            </a:stretch>
          </p:blipFill>
          <p:spPr>
            <a:xfrm>
              <a:off x="-2" y="-1"/>
              <a:ext cx="704328" cy="613872"/>
            </a:xfrm>
            <a:prstGeom prst="rect">
              <a:avLst/>
            </a:prstGeom>
            <a:ln w="12700" cap="flat">
              <a:noFill/>
              <a:miter lim="400000"/>
            </a:ln>
            <a:effectLst/>
          </p:spPr>
        </p:pic>
        <p:sp>
          <p:nvSpPr>
            <p:cNvPr id="442"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he Pancreas"/>
          <p:cNvSpPr txBox="1">
            <a:spLocks noGrp="1"/>
          </p:cNvSpPr>
          <p:nvPr>
            <p:ph type="title" idx="4294967295"/>
          </p:nvPr>
        </p:nvSpPr>
        <p:spPr>
          <a:xfrm>
            <a:off x="-2235202" y="101600"/>
            <a:ext cx="9144004" cy="1027510"/>
          </a:xfrm>
          <a:prstGeom prst="rect">
            <a:avLst/>
          </a:prstGeom>
        </p:spPr>
        <p:txBody>
          <a:bodyPr lIns="45718" tIns="45718" rIns="45718" bIns="45718" anchor="ctr"/>
          <a:lstStyle>
            <a:lvl1pPr algn="ctr" defTabSz="914400">
              <a:defRPr sz="4400" b="1"/>
            </a:lvl1pPr>
          </a:lstStyle>
          <a:p>
            <a:r>
              <a:rPr lang="kk-KZ" dirty="0" smtClean="0"/>
              <a:t>Ұйқы безі</a:t>
            </a:r>
            <a:endParaRPr dirty="0"/>
          </a:p>
        </p:txBody>
      </p:sp>
      <p:sp>
        <p:nvSpPr>
          <p:cNvPr id="446" name="pancreatic duct runs lengthwise through the middle of the gland…"/>
          <p:cNvSpPr txBox="1">
            <a:spLocks noGrp="1"/>
          </p:cNvSpPr>
          <p:nvPr>
            <p:ph type="body" idx="4294967295"/>
          </p:nvPr>
        </p:nvSpPr>
        <p:spPr>
          <a:xfrm>
            <a:off x="127000" y="1118417"/>
            <a:ext cx="8550275" cy="3898083"/>
          </a:xfrm>
          <a:prstGeom prst="rect">
            <a:avLst/>
          </a:prstGeom>
        </p:spPr>
        <p:txBody>
          <a:bodyPr lIns="45718" tIns="45718" rIns="45718" bIns="45718">
            <a:normAutofit lnSpcReduction="10000"/>
          </a:bodyPr>
          <a:lstStyle/>
          <a:p>
            <a:pPr marL="962526" lvl="2" indent="-200526" defTabSz="914400">
              <a:lnSpc>
                <a:spcPct val="100000"/>
              </a:lnSpc>
              <a:buChar char="•"/>
              <a:defRPr b="1">
                <a:solidFill>
                  <a:srgbClr val="000000"/>
                </a:solidFill>
              </a:defRPr>
            </a:pPr>
            <a:r>
              <a:rPr lang="kk-KZ" dirty="0" smtClean="0"/>
              <a:t>Секреторы ацинус</a:t>
            </a:r>
            <a:r>
              <a:rPr dirty="0" smtClean="0"/>
              <a:t>-</a:t>
            </a:r>
            <a:r>
              <a:rPr b="0" dirty="0" smtClean="0"/>
              <a:t> </a:t>
            </a:r>
            <a:r>
              <a:rPr lang="ru-RU" dirty="0" smtClean="0"/>
              <a:t>- </a:t>
            </a:r>
            <a:r>
              <a:rPr lang="ru-RU" dirty="0" err="1"/>
              <a:t>олардың</a:t>
            </a:r>
            <a:r>
              <a:rPr lang="ru-RU" dirty="0"/>
              <a:t> </a:t>
            </a:r>
            <a:r>
              <a:rPr lang="ru-RU" dirty="0" err="1"/>
              <a:t>бөлінуін</a:t>
            </a:r>
            <a:r>
              <a:rPr lang="ru-RU" dirty="0"/>
              <a:t> </a:t>
            </a:r>
            <a:r>
              <a:rPr lang="ru-RU" dirty="0" err="1"/>
              <a:t>негізгі</a:t>
            </a:r>
            <a:r>
              <a:rPr lang="ru-RU" dirty="0"/>
              <a:t> </a:t>
            </a:r>
            <a:r>
              <a:rPr lang="ru-RU" dirty="0" err="1"/>
              <a:t>ұйқы</a:t>
            </a:r>
            <a:r>
              <a:rPr lang="ru-RU" dirty="0"/>
              <a:t> </a:t>
            </a:r>
            <a:r>
              <a:rPr lang="ru-RU" dirty="0" err="1"/>
              <a:t>безі</a:t>
            </a:r>
            <a:r>
              <a:rPr lang="ru-RU" dirty="0"/>
              <a:t> </a:t>
            </a:r>
            <a:r>
              <a:rPr lang="ru-RU" dirty="0" err="1"/>
              <a:t>түтігіне</a:t>
            </a:r>
            <a:r>
              <a:rPr lang="ru-RU" dirty="0"/>
              <a:t> </a:t>
            </a:r>
            <a:r>
              <a:rPr lang="ru-RU" dirty="0" err="1"/>
              <a:t>жиналатын</a:t>
            </a:r>
            <a:r>
              <a:rPr lang="ru-RU" dirty="0"/>
              <a:t> </a:t>
            </a:r>
            <a:r>
              <a:rPr lang="ru-RU" dirty="0" err="1"/>
              <a:t>кішкене</a:t>
            </a:r>
            <a:r>
              <a:rPr lang="ru-RU" dirty="0"/>
              <a:t> </a:t>
            </a:r>
            <a:r>
              <a:rPr lang="ru-RU" dirty="0" err="1"/>
              <a:t>түтіктерге</a:t>
            </a:r>
            <a:r>
              <a:rPr lang="ru-RU" dirty="0"/>
              <a:t> </a:t>
            </a:r>
            <a:r>
              <a:rPr lang="ru-RU" dirty="0" err="1"/>
              <a:t>бөледі</a:t>
            </a:r>
            <a:endParaRPr lang="ru-RU" dirty="0"/>
          </a:p>
          <a:p>
            <a:pPr marL="962526" lvl="2" indent="-200526" defTabSz="914400">
              <a:lnSpc>
                <a:spcPct val="100000"/>
              </a:lnSpc>
              <a:buChar char="•"/>
              <a:defRPr b="1">
                <a:solidFill>
                  <a:srgbClr val="000000"/>
                </a:solidFill>
              </a:defRPr>
            </a:pPr>
            <a:endParaRPr lang="ru-RU" dirty="0"/>
          </a:p>
          <a:p>
            <a:pPr marL="962526" lvl="2" indent="-200526" defTabSz="914400">
              <a:lnSpc>
                <a:spcPct val="100000"/>
              </a:lnSpc>
              <a:buChar char="•"/>
              <a:defRPr b="1">
                <a:solidFill>
                  <a:srgbClr val="000000"/>
                </a:solidFill>
              </a:defRPr>
            </a:pPr>
            <a:r>
              <a:rPr lang="ru-RU" dirty="0" err="1"/>
              <a:t>ұйқы</a:t>
            </a:r>
            <a:r>
              <a:rPr lang="ru-RU" dirty="0"/>
              <a:t> </a:t>
            </a:r>
            <a:r>
              <a:rPr lang="ru-RU" dirty="0" err="1"/>
              <a:t>безі</a:t>
            </a:r>
            <a:r>
              <a:rPr lang="ru-RU" dirty="0"/>
              <a:t> </a:t>
            </a:r>
            <a:r>
              <a:rPr lang="ru-RU" dirty="0" err="1"/>
              <a:t>түтігі</a:t>
            </a:r>
            <a:r>
              <a:rPr lang="ru-RU" dirty="0"/>
              <a:t> </a:t>
            </a:r>
            <a:r>
              <a:rPr lang="ru-RU" dirty="0" err="1"/>
              <a:t>бездің</a:t>
            </a:r>
            <a:r>
              <a:rPr lang="ru-RU" dirty="0"/>
              <a:t> </a:t>
            </a:r>
            <a:r>
              <a:rPr lang="ru-RU" dirty="0" err="1"/>
              <a:t>ортасынан</a:t>
            </a:r>
            <a:r>
              <a:rPr lang="ru-RU" dirty="0"/>
              <a:t> </a:t>
            </a:r>
            <a:r>
              <a:rPr lang="ru-RU" dirty="0" err="1"/>
              <a:t>бойлай</a:t>
            </a:r>
            <a:r>
              <a:rPr lang="ru-RU" dirty="0"/>
              <a:t> </a:t>
            </a:r>
            <a:r>
              <a:rPr lang="ru-RU" dirty="0" err="1"/>
              <a:t>өтеді</a:t>
            </a:r>
            <a:endParaRPr lang="ru-RU" dirty="0"/>
          </a:p>
          <a:p>
            <a:pPr marL="762000" lvl="2" indent="0" defTabSz="914400">
              <a:lnSpc>
                <a:spcPct val="100000"/>
              </a:lnSpc>
              <a:buNone/>
              <a:defRPr b="1">
                <a:solidFill>
                  <a:srgbClr val="000000"/>
                </a:solidFill>
              </a:defRPr>
            </a:pPr>
            <a:r>
              <a:rPr lang="ru-RU" dirty="0" smtClean="0"/>
              <a:t>- </a:t>
            </a:r>
            <a:r>
              <a:rPr lang="ru-RU" dirty="0" err="1" smtClean="0"/>
              <a:t>гепатопанкреатикалық</a:t>
            </a:r>
            <a:r>
              <a:rPr lang="ru-RU" dirty="0" smtClean="0"/>
              <a:t> </a:t>
            </a:r>
            <a:r>
              <a:rPr lang="ru-RU" dirty="0"/>
              <a:t>ампула</a:t>
            </a:r>
          </a:p>
          <a:p>
            <a:pPr marL="762000" lvl="2" indent="0" defTabSz="914400">
              <a:lnSpc>
                <a:spcPct val="100000"/>
              </a:lnSpc>
              <a:buNone/>
              <a:defRPr b="1">
                <a:solidFill>
                  <a:srgbClr val="000000"/>
                </a:solidFill>
              </a:defRPr>
            </a:pPr>
            <a:r>
              <a:rPr lang="ru-RU" dirty="0" smtClean="0"/>
              <a:t>-  </a:t>
            </a:r>
            <a:r>
              <a:rPr lang="ru-RU" dirty="0" err="1" smtClean="0"/>
              <a:t>гепатопанкреатикалық</a:t>
            </a:r>
            <a:r>
              <a:rPr lang="ru-RU" dirty="0" smtClean="0"/>
              <a:t> </a:t>
            </a:r>
            <a:r>
              <a:rPr lang="ru-RU" dirty="0"/>
              <a:t>сфинктер</a:t>
            </a:r>
          </a:p>
          <a:p>
            <a:pPr marL="962526" lvl="2" indent="-200526" defTabSz="914400">
              <a:lnSpc>
                <a:spcPct val="100000"/>
              </a:lnSpc>
              <a:buChar char="•"/>
              <a:defRPr b="1">
                <a:solidFill>
                  <a:srgbClr val="000000"/>
                </a:solidFill>
              </a:defRPr>
            </a:pPr>
            <a:endParaRPr lang="ru-RU" dirty="0"/>
          </a:p>
          <a:p>
            <a:pPr marL="962526" lvl="2" indent="-200526" defTabSz="914400">
              <a:lnSpc>
                <a:spcPct val="100000"/>
              </a:lnSpc>
              <a:buChar char="•"/>
              <a:defRPr b="1">
                <a:solidFill>
                  <a:srgbClr val="000000"/>
                </a:solidFill>
              </a:defRPr>
            </a:pPr>
            <a:r>
              <a:rPr lang="ru-RU" dirty="0" err="1"/>
              <a:t>аксессуарлық</a:t>
            </a:r>
            <a:r>
              <a:rPr lang="ru-RU" dirty="0"/>
              <a:t> </a:t>
            </a:r>
            <a:r>
              <a:rPr lang="ru-RU" dirty="0" err="1"/>
              <a:t>панкреатикалық</a:t>
            </a:r>
            <a:r>
              <a:rPr lang="ru-RU" dirty="0"/>
              <a:t> канал - </a:t>
            </a:r>
            <a:r>
              <a:rPr lang="ru-RU" dirty="0" err="1"/>
              <a:t>негізгі</a:t>
            </a:r>
            <a:r>
              <a:rPr lang="ru-RU" dirty="0"/>
              <a:t> </a:t>
            </a:r>
            <a:r>
              <a:rPr lang="ru-RU" dirty="0" err="1"/>
              <a:t>ұйқы</a:t>
            </a:r>
            <a:r>
              <a:rPr lang="ru-RU" dirty="0"/>
              <a:t> </a:t>
            </a:r>
            <a:r>
              <a:rPr lang="ru-RU" dirty="0" err="1"/>
              <a:t>безі</a:t>
            </a:r>
            <a:r>
              <a:rPr lang="ru-RU" dirty="0"/>
              <a:t> </a:t>
            </a:r>
            <a:r>
              <a:rPr lang="ru-RU" dirty="0" err="1"/>
              <a:t>арнасынан</a:t>
            </a:r>
            <a:r>
              <a:rPr lang="ru-RU" dirty="0"/>
              <a:t> </a:t>
            </a:r>
            <a:r>
              <a:rPr lang="ru-RU" dirty="0" err="1"/>
              <a:t>тармақталатын</a:t>
            </a:r>
            <a:r>
              <a:rPr lang="ru-RU" dirty="0"/>
              <a:t> </a:t>
            </a:r>
            <a:r>
              <a:rPr lang="ru-RU" dirty="0" err="1"/>
              <a:t>кішігірім</a:t>
            </a:r>
            <a:r>
              <a:rPr lang="ru-RU" dirty="0"/>
              <a:t> канал</a:t>
            </a:r>
            <a:endParaRPr b="0" dirty="0"/>
          </a:p>
          <a:p>
            <a:pPr marL="621631" lvl="1" indent="-240631" defTabSz="914400">
              <a:lnSpc>
                <a:spcPct val="100000"/>
              </a:lnSpc>
              <a:buChar char="•"/>
              <a:defRPr b="1">
                <a:solidFill>
                  <a:srgbClr val="000000"/>
                </a:solidFill>
              </a:defRPr>
            </a:pPr>
            <a:endParaRPr dirty="0"/>
          </a:p>
        </p:txBody>
      </p:sp>
      <p:sp>
        <p:nvSpPr>
          <p:cNvPr id="447" name="Slide Number"/>
          <p:cNvSpPr txBox="1">
            <a:spLocks noGrp="1"/>
          </p:cNvSpPr>
          <p:nvPr>
            <p:ph type="sldNum" sz="quarter" idx="4294967295"/>
          </p:nvPr>
        </p:nvSpPr>
        <p:spPr>
          <a:xfrm>
            <a:off x="8842091" y="6324600"/>
            <a:ext cx="301905"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39</a:t>
            </a:fld>
            <a:endParaRPr/>
          </a:p>
        </p:txBody>
      </p:sp>
      <p:grpSp>
        <p:nvGrpSpPr>
          <p:cNvPr id="453" name="Group"/>
          <p:cNvGrpSpPr/>
          <p:nvPr/>
        </p:nvGrpSpPr>
        <p:grpSpPr>
          <a:xfrm>
            <a:off x="300027" y="5032363"/>
            <a:ext cx="1433667" cy="1007345"/>
            <a:chOff x="-1" y="-1"/>
            <a:chExt cx="980376" cy="1007344"/>
          </a:xfrm>
        </p:grpSpPr>
        <p:sp>
          <p:nvSpPr>
            <p:cNvPr id="448"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449"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452" name="Group"/>
            <p:cNvGrpSpPr/>
            <p:nvPr/>
          </p:nvGrpSpPr>
          <p:grpSpPr>
            <a:xfrm>
              <a:off x="142133" y="146025"/>
              <a:ext cx="696260" cy="715337"/>
              <a:chOff x="-1" y="0"/>
              <a:chExt cx="696259" cy="715336"/>
            </a:xfrm>
          </p:grpSpPr>
          <p:sp>
            <p:nvSpPr>
              <p:cNvPr id="450"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451"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454" name="Case Review"/>
          <p:cNvSpPr txBox="1"/>
          <p:nvPr/>
        </p:nvSpPr>
        <p:spPr>
          <a:xfrm>
            <a:off x="1907704" y="4756073"/>
            <a:ext cx="6728918" cy="1449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65437">
              <a:defRPr sz="2352" b="1">
                <a:latin typeface="Arial"/>
                <a:ea typeface="Arial"/>
                <a:cs typeface="Arial"/>
                <a:sym typeface="Arial"/>
              </a:defRPr>
            </a:lvl1pPr>
          </a:lstStyle>
          <a:p>
            <a:r>
              <a:rPr lang="ru-RU" sz="2000" b="0" dirty="0" err="1"/>
              <a:t>Ұйқы</a:t>
            </a:r>
            <a:r>
              <a:rPr lang="ru-RU" sz="2000" b="0" dirty="0"/>
              <a:t> </a:t>
            </a:r>
            <a:r>
              <a:rPr lang="ru-RU" sz="2000" b="0" dirty="0" err="1"/>
              <a:t>безі</a:t>
            </a:r>
            <a:r>
              <a:rPr lang="ru-RU" sz="2000" b="0" dirty="0"/>
              <a:t> </a:t>
            </a:r>
            <a:r>
              <a:rPr lang="ru-RU" sz="2000" b="0" dirty="0" err="1"/>
              <a:t>ацинасының</a:t>
            </a:r>
            <a:r>
              <a:rPr lang="ru-RU" sz="2000" b="0" dirty="0"/>
              <a:t> </a:t>
            </a:r>
            <a:r>
              <a:rPr lang="ru-RU" sz="2000" b="0" dirty="0" err="1"/>
              <a:t>құрылымын</a:t>
            </a:r>
            <a:r>
              <a:rPr lang="ru-RU" sz="2000" b="0" dirty="0"/>
              <a:t>, </a:t>
            </a:r>
            <a:r>
              <a:rPr lang="ru-RU" sz="2000" b="0" dirty="0" err="1"/>
              <a:t>түтікшелік</a:t>
            </a:r>
            <a:r>
              <a:rPr lang="ru-RU" sz="2000" b="0" dirty="0"/>
              <a:t> </a:t>
            </a:r>
            <a:r>
              <a:rPr lang="ru-RU" sz="2000" b="0" dirty="0" err="1"/>
              <a:t>жүйені</a:t>
            </a:r>
            <a:r>
              <a:rPr lang="ru-RU" sz="2000" b="0" dirty="0"/>
              <a:t> </a:t>
            </a:r>
            <a:r>
              <a:rPr lang="ru-RU" sz="2000" b="0" dirty="0" err="1"/>
              <a:t>және</a:t>
            </a:r>
            <a:r>
              <a:rPr lang="ru-RU" sz="2000" b="0" dirty="0"/>
              <a:t> </a:t>
            </a:r>
            <a:r>
              <a:rPr lang="ru-RU" sz="2000" b="0" dirty="0" err="1"/>
              <a:t>оның</a:t>
            </a:r>
            <a:r>
              <a:rPr lang="ru-RU" sz="2000" b="0" dirty="0"/>
              <a:t> он </a:t>
            </a:r>
            <a:r>
              <a:rPr lang="ru-RU" sz="2000" b="0" dirty="0" err="1"/>
              <a:t>екі</a:t>
            </a:r>
            <a:r>
              <a:rPr lang="ru-RU" sz="2000" b="0" dirty="0"/>
              <a:t> </a:t>
            </a:r>
            <a:r>
              <a:rPr lang="ru-RU" sz="2000" b="0" dirty="0" err="1"/>
              <a:t>елі</a:t>
            </a:r>
            <a:r>
              <a:rPr lang="ru-RU" sz="2000" b="0" dirty="0"/>
              <a:t> </a:t>
            </a:r>
            <a:r>
              <a:rPr lang="ru-RU" sz="2000" b="0" dirty="0" err="1"/>
              <a:t>ішекке</a:t>
            </a:r>
            <a:r>
              <a:rPr lang="ru-RU" sz="2000" b="0" dirty="0"/>
              <a:t> </a:t>
            </a:r>
            <a:r>
              <a:rPr lang="ru-RU" sz="2000" b="0" dirty="0" err="1"/>
              <a:t>қосылуын</a:t>
            </a:r>
            <a:r>
              <a:rPr lang="ru-RU" sz="2000" b="0" dirty="0"/>
              <a:t> </a:t>
            </a:r>
            <a:r>
              <a:rPr lang="ru-RU" sz="2000" b="0" dirty="0" err="1"/>
              <a:t>сипаттаңыз</a:t>
            </a:r>
            <a:endParaRPr sz="2000" b="0" dirty="0"/>
          </a:p>
        </p:txBody>
      </p:sp>
      <p:grpSp>
        <p:nvGrpSpPr>
          <p:cNvPr id="459" name="Group"/>
          <p:cNvGrpSpPr/>
          <p:nvPr/>
        </p:nvGrpSpPr>
        <p:grpSpPr>
          <a:xfrm>
            <a:off x="-74260" y="6205462"/>
            <a:ext cx="12248972" cy="755703"/>
            <a:chOff x="-1" y="0"/>
            <a:chExt cx="12248971" cy="755702"/>
          </a:xfrm>
        </p:grpSpPr>
        <p:sp>
          <p:nvSpPr>
            <p:cNvPr id="455"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456"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457"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458"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453"/>
                                        </p:tgtEl>
                                        <p:attrNameLst>
                                          <p:attrName>style.visibility</p:attrName>
                                        </p:attrNameLst>
                                      </p:cBhvr>
                                      <p:to>
                                        <p:strVal val="visible"/>
                                      </p:to>
                                    </p:set>
                                    <p:anim calcmode="lin" valueType="num">
                                      <p:cBhvr>
                                        <p:cTn id="7" dur="300" fill="hold"/>
                                        <p:tgtEl>
                                          <p:spTgt spid="453"/>
                                        </p:tgtEl>
                                        <p:attrNameLst>
                                          <p:attrName>ppt_w</p:attrName>
                                        </p:attrNameLst>
                                      </p:cBhvr>
                                      <p:tavLst>
                                        <p:tav tm="0">
                                          <p:val>
                                            <p:strVal val="4*#ppt_w"/>
                                          </p:val>
                                        </p:tav>
                                        <p:tav tm="100000">
                                          <p:val>
                                            <p:strVal val="#ppt_w"/>
                                          </p:val>
                                        </p:tav>
                                      </p:tavLst>
                                    </p:anim>
                                    <p:anim calcmode="lin" valueType="num">
                                      <p:cBhvr>
                                        <p:cTn id="8" dur="300" fill="hold"/>
                                        <p:tgtEl>
                                          <p:spTgt spid="45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cNvSpPr txBox="1">
            <a:spLocks noGrp="1"/>
          </p:cNvSpPr>
          <p:nvPr>
            <p:ph type="sldNum" sz="quarter" idx="4294967295"/>
          </p:nvPr>
        </p:nvSpPr>
        <p:spPr>
          <a:xfrm>
            <a:off x="8940975" y="6324600"/>
            <a:ext cx="245399"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4</a:t>
            </a:fld>
            <a:endParaRPr/>
          </a:p>
        </p:txBody>
      </p:sp>
      <p:sp>
        <p:nvSpPr>
          <p:cNvPr id="59" name="Medical terms"/>
          <p:cNvSpPr txBox="1">
            <a:spLocks noGrp="1"/>
          </p:cNvSpPr>
          <p:nvPr>
            <p:ph type="title" idx="4294967295"/>
          </p:nvPr>
        </p:nvSpPr>
        <p:spPr>
          <a:xfrm>
            <a:off x="-2" y="0"/>
            <a:ext cx="9144004" cy="974725"/>
          </a:xfrm>
          <a:prstGeom prst="rect">
            <a:avLst/>
          </a:prstGeom>
        </p:spPr>
        <p:txBody>
          <a:bodyPr lIns="45718" tIns="45718" rIns="45718" bIns="45718" anchor="ctr"/>
          <a:lstStyle>
            <a:lvl1pPr algn="ctr" defTabSz="914400">
              <a:defRPr sz="4400" b="1"/>
            </a:lvl1pPr>
          </a:lstStyle>
          <a:p>
            <a:r>
              <a:rPr lang="kk-KZ" dirty="0" smtClean="0"/>
              <a:t>Медициналық терминдер</a:t>
            </a:r>
            <a:endParaRPr dirty="0"/>
          </a:p>
        </p:txBody>
      </p:sp>
      <p:sp>
        <p:nvSpPr>
          <p:cNvPr id="60" name="chyme  [juice ] – an acidic, soupy or pasty mixture of semidigested food…"/>
          <p:cNvSpPr txBox="1">
            <a:spLocks noGrp="1"/>
          </p:cNvSpPr>
          <p:nvPr>
            <p:ph type="body" idx="4294967295"/>
          </p:nvPr>
        </p:nvSpPr>
        <p:spPr>
          <a:xfrm>
            <a:off x="419100" y="1036635"/>
            <a:ext cx="8580736" cy="5897567"/>
          </a:xfrm>
          <a:prstGeom prst="rect">
            <a:avLst/>
          </a:prstGeom>
        </p:spPr>
        <p:txBody>
          <a:bodyPr lIns="45718" tIns="45718" rIns="45718" bIns="45718"/>
          <a:lstStyle/>
          <a:p>
            <a:pPr marL="742950" lvl="1" indent="-285750" defTabSz="914400">
              <a:lnSpc>
                <a:spcPct val="100000"/>
              </a:lnSpc>
              <a:buChar char="–"/>
              <a:defRPr sz="800">
                <a:solidFill>
                  <a:srgbClr val="000000"/>
                </a:solidFill>
              </a:defRPr>
            </a:pPr>
            <a:endParaRPr dirty="0"/>
          </a:p>
          <a:p>
            <a:pPr marL="400050" indent="-400050" defTabSz="914400">
              <a:lnSpc>
                <a:spcPct val="100000"/>
              </a:lnSpc>
              <a:spcBef>
                <a:spcPts val="600"/>
              </a:spcBef>
              <a:buChar char="•"/>
              <a:defRPr sz="2800" b="1" i="1">
                <a:solidFill>
                  <a:srgbClr val="000000"/>
                </a:solidFill>
              </a:defRPr>
            </a:pPr>
            <a:r>
              <a:rPr dirty="0" err="1"/>
              <a:t>chyme</a:t>
            </a:r>
            <a:r>
              <a:rPr dirty="0"/>
              <a:t> </a:t>
            </a:r>
            <a:r>
              <a:rPr i="0" dirty="0"/>
              <a:t> [</a:t>
            </a:r>
            <a:r>
              <a:rPr sz="2400" b="0" dirty="0"/>
              <a:t>juice </a:t>
            </a:r>
            <a:r>
              <a:rPr i="0" dirty="0"/>
              <a:t>]</a:t>
            </a:r>
            <a:r>
              <a:rPr b="0" i="0" dirty="0"/>
              <a:t> </a:t>
            </a:r>
            <a:r>
              <a:rPr b="0" i="0" dirty="0" smtClean="0"/>
              <a:t>–</a:t>
            </a:r>
            <a:r>
              <a:rPr lang="kk-KZ" b="0" i="0" dirty="0" smtClean="0"/>
              <a:t> </a:t>
            </a:r>
            <a:r>
              <a:rPr lang="ru-RU" dirty="0" err="1" smtClean="0"/>
              <a:t>қышқыл</a:t>
            </a:r>
            <a:r>
              <a:rPr lang="ru-RU" dirty="0"/>
              <a:t>, </a:t>
            </a:r>
            <a:r>
              <a:rPr lang="ru-RU" dirty="0" err="1"/>
              <a:t>сорпа</a:t>
            </a:r>
            <a:r>
              <a:rPr lang="ru-RU" dirty="0"/>
              <a:t> </a:t>
            </a:r>
            <a:r>
              <a:rPr lang="ru-RU" dirty="0" err="1"/>
              <a:t>немесе</a:t>
            </a:r>
            <a:r>
              <a:rPr lang="ru-RU" dirty="0"/>
              <a:t> </a:t>
            </a:r>
            <a:r>
              <a:rPr lang="ru-RU" dirty="0" err="1"/>
              <a:t>жартылай</a:t>
            </a:r>
            <a:r>
              <a:rPr lang="ru-RU" dirty="0"/>
              <a:t> </a:t>
            </a:r>
            <a:r>
              <a:rPr lang="ru-RU" dirty="0" err="1"/>
              <a:t>сіңірілген</a:t>
            </a:r>
            <a:r>
              <a:rPr lang="ru-RU" dirty="0"/>
              <a:t> </a:t>
            </a:r>
            <a:r>
              <a:rPr lang="ru-RU" dirty="0" err="1"/>
              <a:t>тағамның</a:t>
            </a:r>
            <a:r>
              <a:rPr lang="ru-RU" dirty="0"/>
              <a:t> </a:t>
            </a:r>
            <a:r>
              <a:rPr lang="ru-RU" dirty="0" err="1"/>
              <a:t>қоспасы</a:t>
            </a:r>
            <a:r>
              <a:rPr lang="ru-RU" dirty="0"/>
              <a:t>, ас </a:t>
            </a:r>
            <a:r>
              <a:rPr lang="ru-RU" dirty="0" err="1"/>
              <a:t>қорыту</a:t>
            </a:r>
            <a:r>
              <a:rPr lang="ru-RU" dirty="0"/>
              <a:t> </a:t>
            </a:r>
            <a:r>
              <a:rPr lang="ru-RU" dirty="0" err="1"/>
              <a:t>көбіне</a:t>
            </a:r>
            <a:r>
              <a:rPr lang="ru-RU" dirty="0"/>
              <a:t> химия </a:t>
            </a:r>
            <a:r>
              <a:rPr lang="ru-RU" dirty="0" err="1"/>
              <a:t>аш</a:t>
            </a:r>
            <a:r>
              <a:rPr lang="ru-RU" dirty="0"/>
              <a:t> </a:t>
            </a:r>
            <a:r>
              <a:rPr lang="ru-RU" dirty="0" err="1"/>
              <a:t>ішекке</a:t>
            </a:r>
            <a:r>
              <a:rPr lang="ru-RU" dirty="0"/>
              <a:t> </a:t>
            </a:r>
            <a:r>
              <a:rPr lang="ru-RU" dirty="0" err="1"/>
              <a:t>өткеннен</a:t>
            </a:r>
            <a:r>
              <a:rPr lang="ru-RU" dirty="0"/>
              <a:t> </a:t>
            </a:r>
            <a:r>
              <a:rPr lang="ru-RU" dirty="0" err="1"/>
              <a:t>кейін</a:t>
            </a:r>
            <a:r>
              <a:rPr lang="ru-RU" dirty="0"/>
              <a:t> </a:t>
            </a:r>
            <a:r>
              <a:rPr lang="ru-RU" dirty="0" err="1"/>
              <a:t>пайда</a:t>
            </a:r>
            <a:r>
              <a:rPr lang="ru-RU" dirty="0"/>
              <a:t> </a:t>
            </a:r>
            <a:r>
              <a:rPr lang="ru-RU" dirty="0" err="1"/>
              <a:t>болады</a:t>
            </a:r>
            <a:r>
              <a:rPr lang="ru-RU" dirty="0"/>
              <a:t>.</a:t>
            </a:r>
            <a:endParaRPr lang="kk-KZ" dirty="0" smtClean="0"/>
          </a:p>
          <a:p>
            <a:pPr marL="400050" indent="-400050" defTabSz="914400">
              <a:lnSpc>
                <a:spcPct val="100000"/>
              </a:lnSpc>
              <a:spcBef>
                <a:spcPts val="600"/>
              </a:spcBef>
              <a:buChar char="•"/>
              <a:defRPr sz="2800" b="1" i="1">
                <a:solidFill>
                  <a:srgbClr val="000000"/>
                </a:solidFill>
              </a:defRPr>
            </a:pPr>
            <a:r>
              <a:rPr dirty="0" err="1" smtClean="0"/>
              <a:t>antrum</a:t>
            </a:r>
            <a:r>
              <a:rPr dirty="0" smtClean="0"/>
              <a:t> </a:t>
            </a:r>
            <a:r>
              <a:rPr i="0" dirty="0" smtClean="0"/>
              <a:t> </a:t>
            </a:r>
            <a:r>
              <a:rPr i="0" dirty="0"/>
              <a:t>[</a:t>
            </a:r>
            <a:r>
              <a:rPr sz="2400" b="0" dirty="0"/>
              <a:t>cavity</a:t>
            </a:r>
            <a:r>
              <a:rPr i="0" dirty="0"/>
              <a:t>] </a:t>
            </a:r>
            <a:r>
              <a:rPr b="0" i="0" dirty="0" smtClean="0"/>
              <a:t>–</a:t>
            </a:r>
            <a:r>
              <a:rPr lang="ru-RU" dirty="0" err="1" smtClean="0"/>
              <a:t>асқазанның</a:t>
            </a:r>
            <a:r>
              <a:rPr lang="ru-RU" dirty="0" smtClean="0"/>
              <a:t> </a:t>
            </a:r>
            <a:r>
              <a:rPr lang="ru-RU" dirty="0" err="1"/>
              <a:t>пилорикалық</a:t>
            </a:r>
            <a:r>
              <a:rPr lang="ru-RU" dirty="0"/>
              <a:t> </a:t>
            </a:r>
            <a:r>
              <a:rPr lang="ru-RU" dirty="0" err="1"/>
              <a:t>бөлігінің</a:t>
            </a:r>
            <a:r>
              <a:rPr lang="ru-RU" dirty="0"/>
              <a:t> </a:t>
            </a:r>
            <a:r>
              <a:rPr lang="ru-RU" dirty="0" err="1"/>
              <a:t>шұңқыр</a:t>
            </a:r>
            <a:r>
              <a:rPr lang="ru-RU" dirty="0"/>
              <a:t> </a:t>
            </a:r>
            <a:r>
              <a:rPr lang="ru-RU" dirty="0" err="1"/>
              <a:t>тәрізді</a:t>
            </a:r>
            <a:r>
              <a:rPr lang="ru-RU" dirty="0"/>
              <a:t> </a:t>
            </a:r>
            <a:r>
              <a:rPr lang="ru-RU" dirty="0" err="1"/>
              <a:t>бөлігі</a:t>
            </a:r>
            <a:r>
              <a:rPr lang="ru-RU" dirty="0"/>
              <a:t>.</a:t>
            </a:r>
            <a:endParaRPr b="0" i="0" dirty="0"/>
          </a:p>
          <a:p>
            <a:pPr marL="400050" indent="-400050" defTabSz="914400">
              <a:lnSpc>
                <a:spcPct val="100000"/>
              </a:lnSpc>
              <a:spcBef>
                <a:spcPts val="600"/>
              </a:spcBef>
              <a:buChar char="•"/>
              <a:defRPr sz="2800" b="1" i="1">
                <a:solidFill>
                  <a:srgbClr val="000000"/>
                </a:solidFill>
              </a:defRPr>
            </a:pPr>
            <a:r>
              <a:rPr dirty="0"/>
              <a:t>pylorus </a:t>
            </a:r>
            <a:r>
              <a:rPr i="0" dirty="0"/>
              <a:t>[</a:t>
            </a:r>
            <a:r>
              <a:rPr sz="2400" b="0" dirty="0"/>
              <a:t>gatekeeper</a:t>
            </a:r>
            <a:r>
              <a:rPr i="0" dirty="0" smtClean="0"/>
              <a:t>]</a:t>
            </a:r>
            <a:r>
              <a:rPr b="0" i="0" dirty="0" smtClean="0"/>
              <a:t>–</a:t>
            </a:r>
            <a:r>
              <a:rPr lang="kk-KZ" b="0" i="0" dirty="0" smtClean="0"/>
              <a:t> </a:t>
            </a:r>
            <a:r>
              <a:rPr lang="ru-RU" dirty="0" err="1" smtClean="0"/>
              <a:t>асқазанның</a:t>
            </a:r>
            <a:r>
              <a:rPr lang="ru-RU" dirty="0" smtClean="0"/>
              <a:t> </a:t>
            </a:r>
            <a:r>
              <a:rPr lang="ru-RU" dirty="0" err="1"/>
              <a:t>аяқталуы</a:t>
            </a:r>
            <a:r>
              <a:rPr lang="ru-RU" dirty="0"/>
              <a:t>, </a:t>
            </a:r>
            <a:r>
              <a:rPr lang="ru-RU" dirty="0" err="1"/>
              <a:t>бұл</a:t>
            </a:r>
            <a:r>
              <a:rPr lang="ru-RU" dirty="0"/>
              <a:t> он </a:t>
            </a:r>
            <a:r>
              <a:rPr lang="ru-RU" dirty="0" err="1"/>
              <a:t>екі</a:t>
            </a:r>
            <a:r>
              <a:rPr lang="ru-RU" dirty="0"/>
              <a:t> </a:t>
            </a:r>
            <a:r>
              <a:rPr lang="ru-RU" dirty="0" err="1"/>
              <a:t>елі</a:t>
            </a:r>
            <a:r>
              <a:rPr lang="ru-RU" dirty="0"/>
              <a:t> </a:t>
            </a:r>
            <a:r>
              <a:rPr lang="ru-RU" dirty="0" err="1"/>
              <a:t>ішекке</a:t>
            </a:r>
            <a:r>
              <a:rPr lang="ru-RU" dirty="0"/>
              <a:t> тар </a:t>
            </a:r>
            <a:r>
              <a:rPr lang="ru-RU" dirty="0" err="1"/>
              <a:t>жол</a:t>
            </a:r>
            <a:r>
              <a:rPr lang="ru-RU" dirty="0"/>
              <a:t>.</a:t>
            </a:r>
            <a:endParaRPr lang="kk-KZ" b="0" dirty="0" smtClean="0"/>
          </a:p>
          <a:p>
            <a:pPr marL="400050" indent="-400050" defTabSz="914400">
              <a:lnSpc>
                <a:spcPct val="100000"/>
              </a:lnSpc>
              <a:spcBef>
                <a:spcPts val="600"/>
              </a:spcBef>
              <a:buChar char="•"/>
              <a:defRPr sz="2800" b="1" i="1">
                <a:solidFill>
                  <a:srgbClr val="000000"/>
                </a:solidFill>
              </a:defRPr>
            </a:pPr>
            <a:r>
              <a:rPr dirty="0" smtClean="0"/>
              <a:t>gastric </a:t>
            </a:r>
            <a:r>
              <a:rPr i="1" dirty="0" err="1"/>
              <a:t>rugae</a:t>
            </a:r>
            <a:r>
              <a:rPr i="1" dirty="0"/>
              <a:t> </a:t>
            </a:r>
            <a:r>
              <a:rPr dirty="0"/>
              <a:t>[</a:t>
            </a:r>
            <a:r>
              <a:rPr sz="2400" b="0" i="1" dirty="0"/>
              <a:t>folds, creases</a:t>
            </a:r>
            <a:r>
              <a:rPr dirty="0" smtClean="0"/>
              <a:t>]</a:t>
            </a:r>
            <a:r>
              <a:rPr b="0" dirty="0" smtClean="0"/>
              <a:t>–</a:t>
            </a:r>
            <a:r>
              <a:rPr lang="ru-RU" dirty="0" err="1"/>
              <a:t>ұзын</a:t>
            </a:r>
            <a:r>
              <a:rPr lang="ru-RU" dirty="0"/>
              <a:t> </a:t>
            </a:r>
            <a:r>
              <a:rPr lang="ru-RU" dirty="0" err="1"/>
              <a:t>бойлы</a:t>
            </a:r>
            <a:r>
              <a:rPr lang="ru-RU" dirty="0"/>
              <a:t> </a:t>
            </a:r>
            <a:r>
              <a:rPr lang="ru-RU" dirty="0" err="1"/>
              <a:t>әжімдер</a:t>
            </a:r>
            <a:endParaRPr dirty="0"/>
          </a:p>
        </p:txBody>
      </p:sp>
      <p:grpSp>
        <p:nvGrpSpPr>
          <p:cNvPr id="65" name="Group"/>
          <p:cNvGrpSpPr/>
          <p:nvPr/>
        </p:nvGrpSpPr>
        <p:grpSpPr>
          <a:xfrm>
            <a:off x="-74260" y="6205462"/>
            <a:ext cx="12248972" cy="755703"/>
            <a:chOff x="-1" y="0"/>
            <a:chExt cx="12248971" cy="755702"/>
          </a:xfrm>
        </p:grpSpPr>
        <p:sp>
          <p:nvSpPr>
            <p:cNvPr id="61"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62"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63" name="image1.png" descr="image1.png"/>
            <p:cNvPicPr>
              <a:picLocks noChangeAspect="1"/>
            </p:cNvPicPr>
            <p:nvPr/>
          </p:nvPicPr>
          <p:blipFill>
            <a:blip r:embed="rId2">
              <a:extLst/>
            </a:blip>
            <a:stretch>
              <a:fillRect/>
            </a:stretch>
          </p:blipFill>
          <p:spPr>
            <a:xfrm>
              <a:off x="-2" y="-1"/>
              <a:ext cx="704328" cy="613872"/>
            </a:xfrm>
            <a:prstGeom prst="rect">
              <a:avLst/>
            </a:prstGeom>
            <a:ln w="12700" cap="flat">
              <a:noFill/>
              <a:miter lim="400000"/>
            </a:ln>
            <a:effectLst/>
          </p:spPr>
        </p:pic>
        <p:sp>
          <p:nvSpPr>
            <p:cNvPr id="64"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40</a:t>
            </a:fld>
            <a:endParaRPr/>
          </a:p>
        </p:txBody>
      </p:sp>
      <p:sp>
        <p:nvSpPr>
          <p:cNvPr id="462" name="Gross Anatomy of the Gallbladder, Pancreas, and Bile Passages"/>
          <p:cNvSpPr txBox="1">
            <a:spLocks noGrp="1"/>
          </p:cNvSpPr>
          <p:nvPr>
            <p:ph type="title" idx="4294967295"/>
          </p:nvPr>
        </p:nvSpPr>
        <p:spPr>
          <a:xfrm>
            <a:off x="-2" y="212723"/>
            <a:ext cx="9144004" cy="1143004"/>
          </a:xfrm>
          <a:prstGeom prst="rect">
            <a:avLst/>
          </a:prstGeom>
        </p:spPr>
        <p:txBody>
          <a:bodyPr lIns="45718" tIns="45718" rIns="45718" bIns="45718" anchor="ctr">
            <a:normAutofit fontScale="90000"/>
          </a:bodyPr>
          <a:lstStyle>
            <a:lvl1pPr algn="ctr" defTabSz="841247">
              <a:defRPr b="1"/>
            </a:lvl1pPr>
          </a:lstStyle>
          <a:p>
            <a:r>
              <a:rPr lang="ru-RU" dirty="0" err="1" smtClean="0"/>
              <a:t>Өт</a:t>
            </a:r>
            <a:r>
              <a:rPr lang="ru-RU" dirty="0" smtClean="0"/>
              <a:t> </a:t>
            </a:r>
            <a:r>
              <a:rPr lang="ru-RU" dirty="0" err="1"/>
              <a:t>қабының</a:t>
            </a:r>
            <a:r>
              <a:rPr lang="ru-RU" dirty="0"/>
              <a:t>, </a:t>
            </a:r>
            <a:r>
              <a:rPr lang="ru-RU" dirty="0" err="1"/>
              <a:t>ұйқы</a:t>
            </a:r>
            <a:r>
              <a:rPr lang="ru-RU" dirty="0"/>
              <a:t> </a:t>
            </a:r>
            <a:r>
              <a:rPr lang="ru-RU" dirty="0" err="1"/>
              <a:t>безінің</a:t>
            </a:r>
            <a:r>
              <a:rPr lang="ru-RU" dirty="0"/>
              <a:t> </a:t>
            </a:r>
            <a:r>
              <a:rPr lang="ru-RU" dirty="0" err="1"/>
              <a:t>және</a:t>
            </a:r>
            <a:r>
              <a:rPr lang="ru-RU" dirty="0"/>
              <a:t> </a:t>
            </a:r>
            <a:r>
              <a:rPr lang="ru-RU" dirty="0" err="1"/>
              <a:t>өт</a:t>
            </a:r>
            <a:r>
              <a:rPr lang="ru-RU" dirty="0"/>
              <a:t> </a:t>
            </a:r>
            <a:r>
              <a:rPr lang="ru-RU" dirty="0" err="1"/>
              <a:t>жолдарының</a:t>
            </a:r>
            <a:r>
              <a:rPr lang="ru-RU" dirty="0"/>
              <a:t> </a:t>
            </a:r>
            <a:r>
              <a:rPr lang="ru-RU" dirty="0" err="1"/>
              <a:t>жалпы</a:t>
            </a:r>
            <a:r>
              <a:rPr lang="ru-RU" dirty="0"/>
              <a:t> </a:t>
            </a:r>
            <a:r>
              <a:rPr lang="ru-RU" dirty="0" err="1" smtClean="0"/>
              <a:t>анатомиясы</a:t>
            </a:r>
            <a:endParaRPr dirty="0"/>
          </a:p>
        </p:txBody>
      </p:sp>
      <p:pic>
        <p:nvPicPr>
          <p:cNvPr id="463" name="sal25693_25_21" descr="sal25693_25_21"/>
          <p:cNvPicPr>
            <a:picLocks noChangeAspect="1"/>
          </p:cNvPicPr>
          <p:nvPr/>
        </p:nvPicPr>
        <p:blipFill>
          <a:blip r:embed="rId2">
            <a:extLst/>
          </a:blip>
          <a:stretch>
            <a:fillRect/>
          </a:stretch>
        </p:blipFill>
        <p:spPr>
          <a:xfrm>
            <a:off x="1935160" y="1684335"/>
            <a:ext cx="6245230" cy="4981580"/>
          </a:xfrm>
          <a:prstGeom prst="rect">
            <a:avLst/>
          </a:prstGeom>
          <a:ln w="12700">
            <a:miter lim="400000"/>
          </a:ln>
        </p:spPr>
      </p:pic>
      <p:sp>
        <p:nvSpPr>
          <p:cNvPr id="464" name="Hepatic ducts"/>
          <p:cNvSpPr txBox="1"/>
          <p:nvPr/>
        </p:nvSpPr>
        <p:spPr>
          <a:xfrm>
            <a:off x="4929187" y="2112960"/>
            <a:ext cx="762180"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Hepatic ducts</a:t>
            </a:r>
          </a:p>
        </p:txBody>
      </p:sp>
      <p:sp>
        <p:nvSpPr>
          <p:cNvPr id="465" name="Common hepatic duct"/>
          <p:cNvSpPr txBox="1"/>
          <p:nvPr/>
        </p:nvSpPr>
        <p:spPr>
          <a:xfrm>
            <a:off x="4929187" y="2601910"/>
            <a:ext cx="1212906"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Common hepatic duct</a:t>
            </a:r>
          </a:p>
        </p:txBody>
      </p:sp>
      <p:sp>
        <p:nvSpPr>
          <p:cNvPr id="466" name="Cystic duct"/>
          <p:cNvSpPr txBox="1"/>
          <p:nvPr/>
        </p:nvSpPr>
        <p:spPr>
          <a:xfrm>
            <a:off x="4929187" y="2838450"/>
            <a:ext cx="628793"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Cystic duct</a:t>
            </a:r>
          </a:p>
        </p:txBody>
      </p:sp>
      <p:sp>
        <p:nvSpPr>
          <p:cNvPr id="467" name="Bile duct"/>
          <p:cNvSpPr txBox="1"/>
          <p:nvPr/>
        </p:nvSpPr>
        <p:spPr>
          <a:xfrm>
            <a:off x="4929187" y="3068635"/>
            <a:ext cx="495350"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Bile duct</a:t>
            </a:r>
          </a:p>
        </p:txBody>
      </p:sp>
      <p:sp>
        <p:nvSpPr>
          <p:cNvPr id="468" name="Gallbladder:"/>
          <p:cNvSpPr txBox="1"/>
          <p:nvPr/>
        </p:nvSpPr>
        <p:spPr>
          <a:xfrm>
            <a:off x="2163760" y="2057400"/>
            <a:ext cx="679582"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Gallbladder:</a:t>
            </a:r>
          </a:p>
        </p:txBody>
      </p:sp>
      <p:sp>
        <p:nvSpPr>
          <p:cNvPr id="469" name="Neck"/>
          <p:cNvSpPr txBox="1"/>
          <p:nvPr/>
        </p:nvSpPr>
        <p:spPr>
          <a:xfrm>
            <a:off x="2163760" y="2189160"/>
            <a:ext cx="34946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  Neck</a:t>
            </a:r>
          </a:p>
        </p:txBody>
      </p:sp>
      <p:sp>
        <p:nvSpPr>
          <p:cNvPr id="470" name="Body"/>
          <p:cNvSpPr txBox="1"/>
          <p:nvPr/>
        </p:nvSpPr>
        <p:spPr>
          <a:xfrm>
            <a:off x="2163760" y="2319335"/>
            <a:ext cx="3619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  Body</a:t>
            </a:r>
          </a:p>
        </p:txBody>
      </p:sp>
      <p:sp>
        <p:nvSpPr>
          <p:cNvPr id="471" name="Head"/>
          <p:cNvSpPr txBox="1"/>
          <p:nvPr/>
        </p:nvSpPr>
        <p:spPr>
          <a:xfrm>
            <a:off x="2163760" y="2452685"/>
            <a:ext cx="35571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  Head</a:t>
            </a:r>
          </a:p>
        </p:txBody>
      </p:sp>
      <p:sp>
        <p:nvSpPr>
          <p:cNvPr id="472" name="Pancreatic duct"/>
          <p:cNvSpPr txBox="1"/>
          <p:nvPr/>
        </p:nvSpPr>
        <p:spPr>
          <a:xfrm>
            <a:off x="6665910" y="3340100"/>
            <a:ext cx="863924"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Pancreatic duct</a:t>
            </a:r>
          </a:p>
        </p:txBody>
      </p:sp>
      <p:sp>
        <p:nvSpPr>
          <p:cNvPr id="473" name="Jejunum"/>
          <p:cNvSpPr txBox="1"/>
          <p:nvPr/>
        </p:nvSpPr>
        <p:spPr>
          <a:xfrm>
            <a:off x="7170735" y="5940425"/>
            <a:ext cx="482682"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Jejunum</a:t>
            </a:r>
          </a:p>
        </p:txBody>
      </p:sp>
      <p:sp>
        <p:nvSpPr>
          <p:cNvPr id="474" name="Duodenum"/>
          <p:cNvSpPr txBox="1"/>
          <p:nvPr/>
        </p:nvSpPr>
        <p:spPr>
          <a:xfrm>
            <a:off x="2055810" y="4298950"/>
            <a:ext cx="609539"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Duodenum</a:t>
            </a:r>
          </a:p>
        </p:txBody>
      </p:sp>
      <p:sp>
        <p:nvSpPr>
          <p:cNvPr id="475" name="Circular folds"/>
          <p:cNvSpPr txBox="1"/>
          <p:nvPr/>
        </p:nvSpPr>
        <p:spPr>
          <a:xfrm>
            <a:off x="2055810" y="5054600"/>
            <a:ext cx="749456"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Circular folds</a:t>
            </a:r>
          </a:p>
        </p:txBody>
      </p:sp>
      <p:sp>
        <p:nvSpPr>
          <p:cNvPr id="476" name="Line"/>
          <p:cNvSpPr/>
          <p:nvPr/>
        </p:nvSpPr>
        <p:spPr>
          <a:xfrm>
            <a:off x="2744785" y="4384675"/>
            <a:ext cx="839789" cy="1590"/>
          </a:xfrm>
          <a:prstGeom prst="line">
            <a:avLst/>
          </a:prstGeom>
          <a:ln w="15875">
            <a:solidFill>
              <a:srgbClr val="FFFFFF"/>
            </a:solidFill>
          </a:ln>
        </p:spPr>
        <p:txBody>
          <a:bodyPr lIns="45718" tIns="45718" rIns="45718" bIns="45718"/>
          <a:lstStyle/>
          <a:p>
            <a:endParaRPr/>
          </a:p>
        </p:txBody>
      </p:sp>
      <p:sp>
        <p:nvSpPr>
          <p:cNvPr id="477" name="Line"/>
          <p:cNvSpPr/>
          <p:nvPr/>
        </p:nvSpPr>
        <p:spPr>
          <a:xfrm>
            <a:off x="2952749" y="4748212"/>
            <a:ext cx="763591" cy="158752"/>
          </a:xfrm>
          <a:prstGeom prst="line">
            <a:avLst/>
          </a:prstGeom>
          <a:ln w="15875">
            <a:solidFill>
              <a:srgbClr val="FFFFFF"/>
            </a:solidFill>
          </a:ln>
        </p:spPr>
        <p:txBody>
          <a:bodyPr lIns="45718" tIns="45718" rIns="45718" bIns="45718"/>
          <a:lstStyle/>
          <a:p>
            <a:endParaRPr/>
          </a:p>
        </p:txBody>
      </p:sp>
      <p:sp>
        <p:nvSpPr>
          <p:cNvPr id="478" name="Line"/>
          <p:cNvSpPr/>
          <p:nvPr/>
        </p:nvSpPr>
        <p:spPr>
          <a:xfrm>
            <a:off x="3092449" y="5389562"/>
            <a:ext cx="933453" cy="1590"/>
          </a:xfrm>
          <a:prstGeom prst="line">
            <a:avLst/>
          </a:prstGeom>
          <a:ln w="15875">
            <a:solidFill>
              <a:srgbClr val="FFFFFF"/>
            </a:solidFill>
          </a:ln>
        </p:spPr>
        <p:txBody>
          <a:bodyPr lIns="45718" tIns="45718" rIns="45718" bIns="45718"/>
          <a:lstStyle/>
          <a:p>
            <a:endParaRPr/>
          </a:p>
        </p:txBody>
      </p:sp>
      <p:sp>
        <p:nvSpPr>
          <p:cNvPr id="479" name="Line"/>
          <p:cNvSpPr/>
          <p:nvPr/>
        </p:nvSpPr>
        <p:spPr>
          <a:xfrm>
            <a:off x="2971800" y="5648324"/>
            <a:ext cx="790575" cy="746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252" y="21600"/>
                </a:lnTo>
                <a:lnTo>
                  <a:pt x="21600" y="0"/>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480" name="Line"/>
          <p:cNvSpPr/>
          <p:nvPr/>
        </p:nvSpPr>
        <p:spPr>
          <a:xfrm>
            <a:off x="2549524" y="2276474"/>
            <a:ext cx="1136651" cy="314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965" y="99"/>
                </a:lnTo>
                <a:lnTo>
                  <a:pt x="0" y="0"/>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481" name="Line"/>
          <p:cNvSpPr/>
          <p:nvPr/>
        </p:nvSpPr>
        <p:spPr>
          <a:xfrm>
            <a:off x="2549524" y="2406650"/>
            <a:ext cx="377826" cy="4730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918" y="0"/>
                </a:lnTo>
                <a:lnTo>
                  <a:pt x="21600" y="21600"/>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482" name="Line"/>
          <p:cNvSpPr/>
          <p:nvPr/>
        </p:nvSpPr>
        <p:spPr>
          <a:xfrm flipH="1">
            <a:off x="2401885" y="2598735"/>
            <a:ext cx="3178" cy="630241"/>
          </a:xfrm>
          <a:prstGeom prst="line">
            <a:avLst/>
          </a:prstGeom>
          <a:ln w="15875">
            <a:solidFill>
              <a:srgbClr val="FFFFFF"/>
            </a:solidFill>
          </a:ln>
        </p:spPr>
        <p:txBody>
          <a:bodyPr lIns="45718" tIns="45718" rIns="45718" bIns="45718"/>
          <a:lstStyle/>
          <a:p>
            <a:endParaRPr/>
          </a:p>
        </p:txBody>
      </p:sp>
      <p:sp>
        <p:nvSpPr>
          <p:cNvPr id="483" name="Line"/>
          <p:cNvSpPr/>
          <p:nvPr/>
        </p:nvSpPr>
        <p:spPr>
          <a:xfrm>
            <a:off x="4095749" y="2914649"/>
            <a:ext cx="795341" cy="1590"/>
          </a:xfrm>
          <a:prstGeom prst="line">
            <a:avLst/>
          </a:prstGeom>
          <a:ln w="15875">
            <a:solidFill>
              <a:srgbClr val="FFFFFF"/>
            </a:solidFill>
          </a:ln>
        </p:spPr>
        <p:txBody>
          <a:bodyPr lIns="45718" tIns="45718" rIns="45718" bIns="45718"/>
          <a:lstStyle/>
          <a:p>
            <a:endParaRPr/>
          </a:p>
        </p:txBody>
      </p:sp>
      <p:sp>
        <p:nvSpPr>
          <p:cNvPr id="484" name="Line"/>
          <p:cNvSpPr/>
          <p:nvPr/>
        </p:nvSpPr>
        <p:spPr>
          <a:xfrm>
            <a:off x="4124324" y="3148010"/>
            <a:ext cx="766766" cy="1590"/>
          </a:xfrm>
          <a:prstGeom prst="line">
            <a:avLst/>
          </a:prstGeom>
          <a:ln w="15875">
            <a:solidFill>
              <a:srgbClr val="FFFFFF"/>
            </a:solidFill>
          </a:ln>
        </p:spPr>
        <p:txBody>
          <a:bodyPr lIns="45718" tIns="45718" rIns="45718" bIns="45718"/>
          <a:lstStyle/>
          <a:p>
            <a:endParaRPr/>
          </a:p>
        </p:txBody>
      </p:sp>
      <p:sp>
        <p:nvSpPr>
          <p:cNvPr id="485" name="Line"/>
          <p:cNvSpPr/>
          <p:nvPr/>
        </p:nvSpPr>
        <p:spPr>
          <a:xfrm>
            <a:off x="4217987" y="2682874"/>
            <a:ext cx="673103" cy="1590"/>
          </a:xfrm>
          <a:prstGeom prst="line">
            <a:avLst/>
          </a:prstGeom>
          <a:ln w="15875">
            <a:solidFill>
              <a:srgbClr val="FFFFFF"/>
            </a:solidFill>
          </a:ln>
        </p:spPr>
        <p:txBody>
          <a:bodyPr lIns="45718" tIns="45718" rIns="45718" bIns="45718"/>
          <a:lstStyle/>
          <a:p>
            <a:endParaRPr/>
          </a:p>
        </p:txBody>
      </p:sp>
      <p:sp>
        <p:nvSpPr>
          <p:cNvPr id="486" name="Line"/>
          <p:cNvSpPr/>
          <p:nvPr/>
        </p:nvSpPr>
        <p:spPr>
          <a:xfrm>
            <a:off x="4014787" y="2185985"/>
            <a:ext cx="876302" cy="1590"/>
          </a:xfrm>
          <a:prstGeom prst="line">
            <a:avLst/>
          </a:prstGeom>
          <a:ln w="15875">
            <a:solidFill>
              <a:srgbClr val="FFFFFF"/>
            </a:solidFill>
          </a:ln>
        </p:spPr>
        <p:txBody>
          <a:bodyPr lIns="45718" tIns="45718" rIns="45718" bIns="45718"/>
          <a:lstStyle/>
          <a:p>
            <a:endParaRPr/>
          </a:p>
        </p:txBody>
      </p:sp>
      <p:sp>
        <p:nvSpPr>
          <p:cNvPr id="487" name="Line"/>
          <p:cNvSpPr/>
          <p:nvPr/>
        </p:nvSpPr>
        <p:spPr>
          <a:xfrm flipH="1">
            <a:off x="4321173" y="2190749"/>
            <a:ext cx="222253" cy="87316"/>
          </a:xfrm>
          <a:prstGeom prst="line">
            <a:avLst/>
          </a:prstGeom>
          <a:ln w="15875">
            <a:solidFill>
              <a:srgbClr val="FFFFFF"/>
            </a:solidFill>
          </a:ln>
        </p:spPr>
        <p:txBody>
          <a:bodyPr lIns="45718" tIns="45718" rIns="45718" bIns="45718"/>
          <a:lstStyle/>
          <a:p>
            <a:endParaRPr/>
          </a:p>
        </p:txBody>
      </p:sp>
      <p:sp>
        <p:nvSpPr>
          <p:cNvPr id="488" name="Line"/>
          <p:cNvSpPr/>
          <p:nvPr/>
        </p:nvSpPr>
        <p:spPr>
          <a:xfrm flipH="1">
            <a:off x="4484687" y="3411537"/>
            <a:ext cx="303214" cy="1223965"/>
          </a:xfrm>
          <a:prstGeom prst="line">
            <a:avLst/>
          </a:prstGeom>
          <a:ln w="15875">
            <a:solidFill>
              <a:srgbClr val="FFFFFF"/>
            </a:solidFill>
          </a:ln>
        </p:spPr>
        <p:txBody>
          <a:bodyPr lIns="45718" tIns="45718" rIns="45718" bIns="45718"/>
          <a:lstStyle/>
          <a:p>
            <a:endParaRPr/>
          </a:p>
        </p:txBody>
      </p:sp>
      <p:sp>
        <p:nvSpPr>
          <p:cNvPr id="489" name="Pancreas:"/>
          <p:cNvSpPr txBox="1"/>
          <p:nvPr/>
        </p:nvSpPr>
        <p:spPr>
          <a:xfrm>
            <a:off x="6700835" y="4652962"/>
            <a:ext cx="55914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Pancreas:</a:t>
            </a:r>
          </a:p>
        </p:txBody>
      </p:sp>
      <p:sp>
        <p:nvSpPr>
          <p:cNvPr id="490" name="Tail"/>
          <p:cNvSpPr txBox="1"/>
          <p:nvPr/>
        </p:nvSpPr>
        <p:spPr>
          <a:xfrm>
            <a:off x="6700835" y="4784725"/>
            <a:ext cx="264630"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  Tail</a:t>
            </a:r>
          </a:p>
        </p:txBody>
      </p:sp>
      <p:sp>
        <p:nvSpPr>
          <p:cNvPr id="491" name="Body"/>
          <p:cNvSpPr txBox="1"/>
          <p:nvPr/>
        </p:nvSpPr>
        <p:spPr>
          <a:xfrm>
            <a:off x="6700835" y="4914900"/>
            <a:ext cx="361964"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  Body</a:t>
            </a:r>
          </a:p>
        </p:txBody>
      </p:sp>
      <p:sp>
        <p:nvSpPr>
          <p:cNvPr id="492" name="Head"/>
          <p:cNvSpPr txBox="1"/>
          <p:nvPr/>
        </p:nvSpPr>
        <p:spPr>
          <a:xfrm>
            <a:off x="6700835" y="5046662"/>
            <a:ext cx="35571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  Head</a:t>
            </a:r>
          </a:p>
        </p:txBody>
      </p:sp>
      <p:sp>
        <p:nvSpPr>
          <p:cNvPr id="493" name="Line"/>
          <p:cNvSpPr/>
          <p:nvPr/>
        </p:nvSpPr>
        <p:spPr>
          <a:xfrm>
            <a:off x="6988174" y="4014787"/>
            <a:ext cx="935039" cy="838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05" y="21600"/>
                </a:lnTo>
                <a:lnTo>
                  <a:pt x="21600" y="0"/>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494" name="Line"/>
          <p:cNvSpPr/>
          <p:nvPr/>
        </p:nvSpPr>
        <p:spPr>
          <a:xfrm>
            <a:off x="6235699" y="4557712"/>
            <a:ext cx="511178" cy="4429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158" y="21600"/>
                </a:lnTo>
                <a:lnTo>
                  <a:pt x="0" y="0"/>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495" name="Line"/>
          <p:cNvSpPr/>
          <p:nvPr/>
        </p:nvSpPr>
        <p:spPr>
          <a:xfrm flipH="1">
            <a:off x="5241925" y="5116512"/>
            <a:ext cx="1504953" cy="1590"/>
          </a:xfrm>
          <a:prstGeom prst="line">
            <a:avLst/>
          </a:prstGeom>
          <a:ln w="15875">
            <a:solidFill>
              <a:srgbClr val="FFFFFF"/>
            </a:solidFill>
          </a:ln>
        </p:spPr>
        <p:txBody>
          <a:bodyPr lIns="45718" tIns="45718" rIns="45718" bIns="45718"/>
          <a:lstStyle/>
          <a:p>
            <a:endParaRPr/>
          </a:p>
        </p:txBody>
      </p:sp>
      <p:sp>
        <p:nvSpPr>
          <p:cNvPr id="496" name="Line"/>
          <p:cNvSpPr/>
          <p:nvPr/>
        </p:nvSpPr>
        <p:spPr>
          <a:xfrm>
            <a:off x="6681785" y="6005512"/>
            <a:ext cx="457203" cy="2"/>
          </a:xfrm>
          <a:prstGeom prst="line">
            <a:avLst/>
          </a:prstGeom>
          <a:ln w="15875">
            <a:solidFill>
              <a:srgbClr val="FFFFFF"/>
            </a:solidFill>
          </a:ln>
        </p:spPr>
        <p:txBody>
          <a:bodyPr lIns="45718" tIns="45718" rIns="45718" bIns="45718"/>
          <a:lstStyle/>
          <a:p>
            <a:endParaRPr/>
          </a:p>
        </p:txBody>
      </p:sp>
      <p:sp>
        <p:nvSpPr>
          <p:cNvPr id="497" name="Line"/>
          <p:cNvSpPr/>
          <p:nvPr/>
        </p:nvSpPr>
        <p:spPr>
          <a:xfrm>
            <a:off x="6338887" y="5389562"/>
            <a:ext cx="800103" cy="1590"/>
          </a:xfrm>
          <a:prstGeom prst="line">
            <a:avLst/>
          </a:prstGeom>
          <a:ln w="15875">
            <a:solidFill>
              <a:srgbClr val="FFFFFF"/>
            </a:solidFill>
          </a:ln>
        </p:spPr>
        <p:txBody>
          <a:bodyPr lIns="45718" tIns="45718" rIns="45718" bIns="45718"/>
          <a:lstStyle/>
          <a:p>
            <a:endParaRPr/>
          </a:p>
        </p:txBody>
      </p:sp>
      <p:sp>
        <p:nvSpPr>
          <p:cNvPr id="498" name="Line"/>
          <p:cNvSpPr/>
          <p:nvPr/>
        </p:nvSpPr>
        <p:spPr>
          <a:xfrm>
            <a:off x="2740024" y="4376737"/>
            <a:ext cx="839789" cy="1590"/>
          </a:xfrm>
          <a:prstGeom prst="line">
            <a:avLst/>
          </a:prstGeom>
          <a:ln>
            <a:solidFill>
              <a:srgbClr val="000000"/>
            </a:solidFill>
          </a:ln>
        </p:spPr>
        <p:txBody>
          <a:bodyPr lIns="45718" tIns="45718" rIns="45718" bIns="45718"/>
          <a:lstStyle/>
          <a:p>
            <a:endParaRPr/>
          </a:p>
        </p:txBody>
      </p:sp>
      <p:sp>
        <p:nvSpPr>
          <p:cNvPr id="499" name="Line"/>
          <p:cNvSpPr/>
          <p:nvPr/>
        </p:nvSpPr>
        <p:spPr>
          <a:xfrm>
            <a:off x="2946399" y="4741862"/>
            <a:ext cx="763591" cy="158752"/>
          </a:xfrm>
          <a:prstGeom prst="line">
            <a:avLst/>
          </a:prstGeom>
          <a:ln>
            <a:solidFill>
              <a:srgbClr val="000000"/>
            </a:solidFill>
          </a:ln>
        </p:spPr>
        <p:txBody>
          <a:bodyPr lIns="45718" tIns="45718" rIns="45718" bIns="45718"/>
          <a:lstStyle/>
          <a:p>
            <a:endParaRPr/>
          </a:p>
        </p:txBody>
      </p:sp>
      <p:sp>
        <p:nvSpPr>
          <p:cNvPr id="500" name="Line"/>
          <p:cNvSpPr/>
          <p:nvPr/>
        </p:nvSpPr>
        <p:spPr>
          <a:xfrm>
            <a:off x="3087686" y="5386387"/>
            <a:ext cx="935039" cy="1590"/>
          </a:xfrm>
          <a:prstGeom prst="line">
            <a:avLst/>
          </a:prstGeom>
          <a:ln>
            <a:solidFill>
              <a:srgbClr val="000000"/>
            </a:solidFill>
          </a:ln>
        </p:spPr>
        <p:txBody>
          <a:bodyPr lIns="45718" tIns="45718" rIns="45718" bIns="45718"/>
          <a:lstStyle/>
          <a:p>
            <a:endParaRPr/>
          </a:p>
        </p:txBody>
      </p:sp>
      <p:sp>
        <p:nvSpPr>
          <p:cNvPr id="501" name="Line"/>
          <p:cNvSpPr/>
          <p:nvPr/>
        </p:nvSpPr>
        <p:spPr>
          <a:xfrm>
            <a:off x="2847975" y="5129212"/>
            <a:ext cx="812801" cy="1590"/>
          </a:xfrm>
          <a:prstGeom prst="line">
            <a:avLst/>
          </a:prstGeom>
          <a:ln w="15875">
            <a:solidFill>
              <a:srgbClr val="FFFFFF"/>
            </a:solidFill>
          </a:ln>
        </p:spPr>
        <p:txBody>
          <a:bodyPr lIns="45718" tIns="45718" rIns="45718" bIns="45718"/>
          <a:lstStyle/>
          <a:p>
            <a:endParaRPr/>
          </a:p>
        </p:txBody>
      </p:sp>
      <p:sp>
        <p:nvSpPr>
          <p:cNvPr id="502" name="Line"/>
          <p:cNvSpPr/>
          <p:nvPr/>
        </p:nvSpPr>
        <p:spPr>
          <a:xfrm flipH="1" flipV="1">
            <a:off x="3525837" y="5129212"/>
            <a:ext cx="88903" cy="82552"/>
          </a:xfrm>
          <a:prstGeom prst="line">
            <a:avLst/>
          </a:prstGeom>
          <a:ln w="15875">
            <a:solidFill>
              <a:srgbClr val="FFFFFF"/>
            </a:solidFill>
          </a:ln>
        </p:spPr>
        <p:txBody>
          <a:bodyPr lIns="45718" tIns="45718" rIns="45718" bIns="45718"/>
          <a:lstStyle/>
          <a:p>
            <a:endParaRPr/>
          </a:p>
        </p:txBody>
      </p:sp>
      <p:sp>
        <p:nvSpPr>
          <p:cNvPr id="503" name="Line"/>
          <p:cNvSpPr/>
          <p:nvPr/>
        </p:nvSpPr>
        <p:spPr>
          <a:xfrm>
            <a:off x="2843210" y="5130798"/>
            <a:ext cx="817564" cy="1590"/>
          </a:xfrm>
          <a:prstGeom prst="line">
            <a:avLst/>
          </a:prstGeom>
          <a:ln>
            <a:solidFill>
              <a:srgbClr val="000000"/>
            </a:solidFill>
          </a:ln>
        </p:spPr>
        <p:txBody>
          <a:bodyPr lIns="45718" tIns="45718" rIns="45718" bIns="45718"/>
          <a:lstStyle/>
          <a:p>
            <a:endParaRPr/>
          </a:p>
        </p:txBody>
      </p:sp>
      <p:sp>
        <p:nvSpPr>
          <p:cNvPr id="504" name="Line"/>
          <p:cNvSpPr/>
          <p:nvPr/>
        </p:nvSpPr>
        <p:spPr>
          <a:xfrm>
            <a:off x="2971799" y="5637212"/>
            <a:ext cx="792166" cy="809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217" y="2160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05" name="Line"/>
          <p:cNvSpPr/>
          <p:nvPr/>
        </p:nvSpPr>
        <p:spPr>
          <a:xfrm>
            <a:off x="2549525" y="2270125"/>
            <a:ext cx="1131889" cy="3159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980" y="0"/>
                </a:lnTo>
                <a:lnTo>
                  <a:pt x="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06" name="Line"/>
          <p:cNvSpPr/>
          <p:nvPr/>
        </p:nvSpPr>
        <p:spPr>
          <a:xfrm>
            <a:off x="2549524" y="2403474"/>
            <a:ext cx="377826" cy="469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673" y="0"/>
                </a:lnTo>
                <a:lnTo>
                  <a:pt x="21600" y="2160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07" name="Line"/>
          <p:cNvSpPr/>
          <p:nvPr/>
        </p:nvSpPr>
        <p:spPr>
          <a:xfrm>
            <a:off x="2397125" y="2592385"/>
            <a:ext cx="1590" cy="633415"/>
          </a:xfrm>
          <a:prstGeom prst="line">
            <a:avLst/>
          </a:prstGeom>
          <a:ln>
            <a:solidFill>
              <a:srgbClr val="000000"/>
            </a:solidFill>
          </a:ln>
        </p:spPr>
        <p:txBody>
          <a:bodyPr lIns="45718" tIns="45718" rIns="45718" bIns="45718"/>
          <a:lstStyle/>
          <a:p>
            <a:endParaRPr/>
          </a:p>
        </p:txBody>
      </p:sp>
      <p:sp>
        <p:nvSpPr>
          <p:cNvPr id="508" name="Line"/>
          <p:cNvSpPr/>
          <p:nvPr/>
        </p:nvSpPr>
        <p:spPr>
          <a:xfrm>
            <a:off x="4089399" y="2908299"/>
            <a:ext cx="798516" cy="1590"/>
          </a:xfrm>
          <a:prstGeom prst="line">
            <a:avLst/>
          </a:prstGeom>
          <a:ln>
            <a:solidFill>
              <a:srgbClr val="000000"/>
            </a:solidFill>
          </a:ln>
        </p:spPr>
        <p:txBody>
          <a:bodyPr lIns="45718" tIns="45718" rIns="45718" bIns="45718"/>
          <a:lstStyle/>
          <a:p>
            <a:endParaRPr/>
          </a:p>
        </p:txBody>
      </p:sp>
      <p:sp>
        <p:nvSpPr>
          <p:cNvPr id="509" name="Line"/>
          <p:cNvSpPr/>
          <p:nvPr/>
        </p:nvSpPr>
        <p:spPr>
          <a:xfrm>
            <a:off x="4117974" y="3140075"/>
            <a:ext cx="769941" cy="1589"/>
          </a:xfrm>
          <a:prstGeom prst="line">
            <a:avLst/>
          </a:prstGeom>
          <a:ln>
            <a:solidFill>
              <a:srgbClr val="000000"/>
            </a:solidFill>
          </a:ln>
        </p:spPr>
        <p:txBody>
          <a:bodyPr lIns="45718" tIns="45718" rIns="45718" bIns="45718"/>
          <a:lstStyle/>
          <a:p>
            <a:endParaRPr/>
          </a:p>
        </p:txBody>
      </p:sp>
      <p:sp>
        <p:nvSpPr>
          <p:cNvPr id="510" name="Line"/>
          <p:cNvSpPr/>
          <p:nvPr/>
        </p:nvSpPr>
        <p:spPr>
          <a:xfrm>
            <a:off x="4211637" y="2674935"/>
            <a:ext cx="676278" cy="1590"/>
          </a:xfrm>
          <a:prstGeom prst="line">
            <a:avLst/>
          </a:prstGeom>
          <a:ln>
            <a:solidFill>
              <a:srgbClr val="000000"/>
            </a:solidFill>
          </a:ln>
        </p:spPr>
        <p:txBody>
          <a:bodyPr lIns="45718" tIns="45718" rIns="45718" bIns="45718"/>
          <a:lstStyle/>
          <a:p>
            <a:endParaRPr/>
          </a:p>
        </p:txBody>
      </p:sp>
      <p:sp>
        <p:nvSpPr>
          <p:cNvPr id="511" name="Line"/>
          <p:cNvSpPr/>
          <p:nvPr/>
        </p:nvSpPr>
        <p:spPr>
          <a:xfrm>
            <a:off x="4008437" y="2179635"/>
            <a:ext cx="879477" cy="1590"/>
          </a:xfrm>
          <a:prstGeom prst="line">
            <a:avLst/>
          </a:prstGeom>
          <a:ln>
            <a:solidFill>
              <a:srgbClr val="000000"/>
            </a:solidFill>
          </a:ln>
        </p:spPr>
        <p:txBody>
          <a:bodyPr lIns="45718" tIns="45718" rIns="45718" bIns="45718"/>
          <a:lstStyle/>
          <a:p>
            <a:endParaRPr/>
          </a:p>
        </p:txBody>
      </p:sp>
      <p:sp>
        <p:nvSpPr>
          <p:cNvPr id="512" name="Line"/>
          <p:cNvSpPr/>
          <p:nvPr/>
        </p:nvSpPr>
        <p:spPr>
          <a:xfrm flipH="1">
            <a:off x="4318000" y="2184399"/>
            <a:ext cx="219078" cy="87316"/>
          </a:xfrm>
          <a:prstGeom prst="line">
            <a:avLst/>
          </a:prstGeom>
          <a:ln>
            <a:solidFill>
              <a:srgbClr val="000000"/>
            </a:solidFill>
          </a:ln>
        </p:spPr>
        <p:txBody>
          <a:bodyPr lIns="45718" tIns="45718" rIns="45718" bIns="45718"/>
          <a:lstStyle/>
          <a:p>
            <a:endParaRPr/>
          </a:p>
        </p:txBody>
      </p:sp>
      <p:sp>
        <p:nvSpPr>
          <p:cNvPr id="513" name="Line"/>
          <p:cNvSpPr/>
          <p:nvPr/>
        </p:nvSpPr>
        <p:spPr>
          <a:xfrm>
            <a:off x="4478337" y="3405187"/>
            <a:ext cx="427040" cy="12255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460" y="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14" name="Line"/>
          <p:cNvSpPr/>
          <p:nvPr/>
        </p:nvSpPr>
        <p:spPr>
          <a:xfrm flipH="1">
            <a:off x="6342060" y="3411537"/>
            <a:ext cx="176216" cy="742952"/>
          </a:xfrm>
          <a:prstGeom prst="line">
            <a:avLst/>
          </a:prstGeom>
          <a:ln w="15875">
            <a:solidFill>
              <a:srgbClr val="FFFFFF"/>
            </a:solidFill>
          </a:ln>
        </p:spPr>
        <p:txBody>
          <a:bodyPr lIns="45718" tIns="45718" rIns="45718" bIns="45718"/>
          <a:lstStyle/>
          <a:p>
            <a:endParaRPr/>
          </a:p>
        </p:txBody>
      </p:sp>
      <p:sp>
        <p:nvSpPr>
          <p:cNvPr id="515" name="Line"/>
          <p:cNvSpPr/>
          <p:nvPr/>
        </p:nvSpPr>
        <p:spPr>
          <a:xfrm>
            <a:off x="6337300" y="3405187"/>
            <a:ext cx="298452" cy="7445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565" y="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16" name="Line"/>
          <p:cNvSpPr/>
          <p:nvPr/>
        </p:nvSpPr>
        <p:spPr>
          <a:xfrm>
            <a:off x="6983410" y="4006849"/>
            <a:ext cx="935040" cy="8413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05" y="2160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17" name="Line"/>
          <p:cNvSpPr/>
          <p:nvPr/>
        </p:nvSpPr>
        <p:spPr>
          <a:xfrm>
            <a:off x="6230937" y="4552950"/>
            <a:ext cx="511178" cy="442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158" y="21600"/>
                </a:lnTo>
                <a:lnTo>
                  <a:pt x="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18" name="Line"/>
          <p:cNvSpPr/>
          <p:nvPr/>
        </p:nvSpPr>
        <p:spPr>
          <a:xfrm flipH="1">
            <a:off x="5237162" y="5111748"/>
            <a:ext cx="1504953" cy="1590"/>
          </a:xfrm>
          <a:prstGeom prst="line">
            <a:avLst/>
          </a:prstGeom>
          <a:ln>
            <a:solidFill>
              <a:srgbClr val="000000"/>
            </a:solidFill>
          </a:ln>
        </p:spPr>
        <p:txBody>
          <a:bodyPr lIns="45718" tIns="45718" rIns="45718" bIns="45718"/>
          <a:lstStyle/>
          <a:p>
            <a:endParaRPr/>
          </a:p>
        </p:txBody>
      </p:sp>
      <p:sp>
        <p:nvSpPr>
          <p:cNvPr id="519" name="Line"/>
          <p:cNvSpPr/>
          <p:nvPr/>
        </p:nvSpPr>
        <p:spPr>
          <a:xfrm>
            <a:off x="6673849" y="5997575"/>
            <a:ext cx="458791" cy="1590"/>
          </a:xfrm>
          <a:prstGeom prst="line">
            <a:avLst/>
          </a:prstGeom>
          <a:ln>
            <a:solidFill>
              <a:srgbClr val="000000"/>
            </a:solidFill>
          </a:ln>
        </p:spPr>
        <p:txBody>
          <a:bodyPr lIns="45718" tIns="45718" rIns="45718" bIns="45718"/>
          <a:lstStyle/>
          <a:p>
            <a:endParaRPr/>
          </a:p>
        </p:txBody>
      </p:sp>
      <p:sp>
        <p:nvSpPr>
          <p:cNvPr id="520" name="Line"/>
          <p:cNvSpPr/>
          <p:nvPr/>
        </p:nvSpPr>
        <p:spPr>
          <a:xfrm>
            <a:off x="6332537" y="5386387"/>
            <a:ext cx="800103" cy="1590"/>
          </a:xfrm>
          <a:prstGeom prst="line">
            <a:avLst/>
          </a:prstGeom>
          <a:ln>
            <a:solidFill>
              <a:srgbClr val="000000"/>
            </a:solidFill>
          </a:ln>
        </p:spPr>
        <p:txBody>
          <a:bodyPr lIns="45718" tIns="45718" rIns="45718" bIns="45718"/>
          <a:lstStyle/>
          <a:p>
            <a:endParaRPr/>
          </a:p>
        </p:txBody>
      </p:sp>
      <p:sp>
        <p:nvSpPr>
          <p:cNvPr id="521" name="Line"/>
          <p:cNvSpPr/>
          <p:nvPr/>
        </p:nvSpPr>
        <p:spPr>
          <a:xfrm>
            <a:off x="3716337" y="4830762"/>
            <a:ext cx="71440" cy="1603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522" name="Line"/>
          <p:cNvSpPr/>
          <p:nvPr/>
        </p:nvSpPr>
        <p:spPr>
          <a:xfrm>
            <a:off x="3714749" y="4829175"/>
            <a:ext cx="68265" cy="1603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23" name="Line"/>
          <p:cNvSpPr/>
          <p:nvPr/>
        </p:nvSpPr>
        <p:spPr>
          <a:xfrm>
            <a:off x="3729037" y="5532437"/>
            <a:ext cx="141290" cy="188915"/>
          </a:xfrm>
          <a:custGeom>
            <a:avLst/>
            <a:gdLst/>
            <a:ahLst/>
            <a:cxnLst>
              <a:cxn ang="0">
                <a:pos x="wd2" y="hd2"/>
              </a:cxn>
              <a:cxn ang="5400000">
                <a:pos x="wd2" y="hd2"/>
              </a:cxn>
              <a:cxn ang="10800000">
                <a:pos x="wd2" y="hd2"/>
              </a:cxn>
              <a:cxn ang="16200000">
                <a:pos x="wd2" y="hd2"/>
              </a:cxn>
            </a:cxnLst>
            <a:rect l="0" t="0" r="r" b="b"/>
            <a:pathLst>
              <a:path w="21600" h="21600" extrusionOk="0">
                <a:moveTo>
                  <a:pt x="21600" y="17836"/>
                </a:moveTo>
                <a:lnTo>
                  <a:pt x="12218" y="21600"/>
                </a:lnTo>
                <a:lnTo>
                  <a:pt x="0" y="3764"/>
                </a:lnTo>
                <a:lnTo>
                  <a:pt x="9382" y="0"/>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524" name="Line"/>
          <p:cNvSpPr/>
          <p:nvPr/>
        </p:nvSpPr>
        <p:spPr>
          <a:xfrm>
            <a:off x="3722687" y="5530849"/>
            <a:ext cx="142878" cy="190503"/>
          </a:xfrm>
          <a:custGeom>
            <a:avLst/>
            <a:gdLst/>
            <a:ahLst/>
            <a:cxnLst>
              <a:cxn ang="0">
                <a:pos x="wd2" y="hd2"/>
              </a:cxn>
              <a:cxn ang="5400000">
                <a:pos x="wd2" y="hd2"/>
              </a:cxn>
              <a:cxn ang="10800000">
                <a:pos x="wd2" y="hd2"/>
              </a:cxn>
              <a:cxn ang="16200000">
                <a:pos x="wd2" y="hd2"/>
              </a:cxn>
            </a:cxnLst>
            <a:rect l="0" t="0" r="r" b="b"/>
            <a:pathLst>
              <a:path w="21600" h="21600" extrusionOk="0">
                <a:moveTo>
                  <a:pt x="21600" y="17865"/>
                </a:moveTo>
                <a:lnTo>
                  <a:pt x="12096" y="21600"/>
                </a:lnTo>
                <a:lnTo>
                  <a:pt x="0" y="3573"/>
                </a:lnTo>
                <a:lnTo>
                  <a:pt x="9504"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25" name="Line"/>
          <p:cNvSpPr/>
          <p:nvPr/>
        </p:nvSpPr>
        <p:spPr>
          <a:xfrm flipH="1" flipV="1">
            <a:off x="3524248" y="5130798"/>
            <a:ext cx="88903" cy="85730"/>
          </a:xfrm>
          <a:prstGeom prst="line">
            <a:avLst/>
          </a:prstGeom>
          <a:ln>
            <a:solidFill>
              <a:srgbClr val="000000"/>
            </a:solidFill>
          </a:ln>
        </p:spPr>
        <p:txBody>
          <a:bodyPr lIns="45718" tIns="45718" rIns="45718" bIns="45718"/>
          <a:lstStyle/>
          <a:p>
            <a:endParaRPr/>
          </a:p>
        </p:txBody>
      </p:sp>
      <p:sp>
        <p:nvSpPr>
          <p:cNvPr id="526" name="Line"/>
          <p:cNvSpPr/>
          <p:nvPr/>
        </p:nvSpPr>
        <p:spPr>
          <a:xfrm>
            <a:off x="3079750" y="5543550"/>
            <a:ext cx="1069976" cy="552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255" y="21600"/>
                </a:lnTo>
                <a:lnTo>
                  <a:pt x="21600" y="0"/>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527" name="Line"/>
          <p:cNvSpPr/>
          <p:nvPr/>
        </p:nvSpPr>
        <p:spPr>
          <a:xfrm>
            <a:off x="3076574" y="5535612"/>
            <a:ext cx="1076327" cy="5572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179" y="2160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28" name="Line"/>
          <p:cNvSpPr/>
          <p:nvPr/>
        </p:nvSpPr>
        <p:spPr>
          <a:xfrm>
            <a:off x="3978275" y="5343525"/>
            <a:ext cx="347665" cy="285751"/>
          </a:xfrm>
          <a:custGeom>
            <a:avLst/>
            <a:gdLst/>
            <a:ahLst/>
            <a:cxnLst>
              <a:cxn ang="0">
                <a:pos x="wd2" y="hd2"/>
              </a:cxn>
              <a:cxn ang="5400000">
                <a:pos x="wd2" y="hd2"/>
              </a:cxn>
              <a:cxn ang="10800000">
                <a:pos x="wd2" y="hd2"/>
              </a:cxn>
              <a:cxn ang="16200000">
                <a:pos x="wd2" y="hd2"/>
              </a:cxn>
            </a:cxnLst>
            <a:rect l="0" t="0" r="r" b="b"/>
            <a:pathLst>
              <a:path w="21600" h="21600" extrusionOk="0">
                <a:moveTo>
                  <a:pt x="19111" y="0"/>
                </a:moveTo>
                <a:lnTo>
                  <a:pt x="21600" y="4320"/>
                </a:lnTo>
                <a:lnTo>
                  <a:pt x="2578" y="21600"/>
                </a:lnTo>
                <a:lnTo>
                  <a:pt x="0" y="17388"/>
                </a:lnTo>
              </a:path>
            </a:pathLst>
          </a:custGeom>
          <a:ln w="15875">
            <a:solidFill>
              <a:srgbClr val="FFFFFF"/>
            </a:solidFill>
          </a:ln>
        </p:spPr>
        <p:txBody>
          <a:bodyPr lIns="45718" tIns="45718" rIns="45718" bIns="45718"/>
          <a:lstStyle/>
          <a:p>
            <a:pPr>
              <a:defRPr sz="1800">
                <a:latin typeface="Arial"/>
                <a:ea typeface="Arial"/>
                <a:cs typeface="Arial"/>
                <a:sym typeface="Arial"/>
              </a:defRPr>
            </a:pPr>
            <a:endParaRPr/>
          </a:p>
        </p:txBody>
      </p:sp>
      <p:sp>
        <p:nvSpPr>
          <p:cNvPr id="529" name="Line"/>
          <p:cNvSpPr/>
          <p:nvPr/>
        </p:nvSpPr>
        <p:spPr>
          <a:xfrm>
            <a:off x="3976687" y="5346699"/>
            <a:ext cx="349253" cy="287341"/>
          </a:xfrm>
          <a:custGeom>
            <a:avLst/>
            <a:gdLst/>
            <a:ahLst/>
            <a:cxnLst>
              <a:cxn ang="0">
                <a:pos x="wd2" y="hd2"/>
              </a:cxn>
              <a:cxn ang="5400000">
                <a:pos x="wd2" y="hd2"/>
              </a:cxn>
              <a:cxn ang="10800000">
                <a:pos x="wd2" y="hd2"/>
              </a:cxn>
              <a:cxn ang="16200000">
                <a:pos x="wd2" y="hd2"/>
              </a:cxn>
            </a:cxnLst>
            <a:rect l="0" t="0" r="r" b="b"/>
            <a:pathLst>
              <a:path w="21600" h="21600" extrusionOk="0">
                <a:moveTo>
                  <a:pt x="19121" y="0"/>
                </a:moveTo>
                <a:lnTo>
                  <a:pt x="21600" y="4320"/>
                </a:lnTo>
                <a:lnTo>
                  <a:pt x="2479" y="21600"/>
                </a:lnTo>
                <a:lnTo>
                  <a:pt x="0" y="1728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530" name="Minor duodenal…"/>
          <p:cNvSpPr txBox="1"/>
          <p:nvPr/>
        </p:nvSpPr>
        <p:spPr>
          <a:xfrm>
            <a:off x="2055810" y="4672012"/>
            <a:ext cx="863533" cy="250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Minor duodenal</a:t>
            </a:r>
          </a:p>
          <a:p>
            <a:pPr>
              <a:defRPr sz="900" b="1">
                <a:latin typeface="Arial"/>
                <a:ea typeface="Arial"/>
                <a:cs typeface="Arial"/>
                <a:sym typeface="Arial"/>
              </a:defRPr>
            </a:pPr>
            <a:r>
              <a:t>papilla</a:t>
            </a:r>
          </a:p>
        </p:txBody>
      </p:sp>
      <p:sp>
        <p:nvSpPr>
          <p:cNvPr id="531" name="Hepatopancreatic…"/>
          <p:cNvSpPr txBox="1"/>
          <p:nvPr/>
        </p:nvSpPr>
        <p:spPr>
          <a:xfrm>
            <a:off x="2055810" y="5314949"/>
            <a:ext cx="971861" cy="25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Hepatopancreatic</a:t>
            </a:r>
          </a:p>
          <a:p>
            <a:pPr>
              <a:defRPr sz="900" b="1">
                <a:latin typeface="Arial"/>
                <a:ea typeface="Arial"/>
                <a:cs typeface="Arial"/>
                <a:sym typeface="Arial"/>
              </a:defRPr>
            </a:pPr>
            <a:r>
              <a:t>sphincter</a:t>
            </a:r>
          </a:p>
        </p:txBody>
      </p:sp>
      <p:sp>
        <p:nvSpPr>
          <p:cNvPr id="532" name="Major duodenal…"/>
          <p:cNvSpPr txBox="1"/>
          <p:nvPr/>
        </p:nvSpPr>
        <p:spPr>
          <a:xfrm>
            <a:off x="2055810" y="5657849"/>
            <a:ext cx="857282" cy="25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Major duodenal</a:t>
            </a:r>
          </a:p>
          <a:p>
            <a:pPr>
              <a:defRPr sz="900" b="1">
                <a:latin typeface="Arial"/>
                <a:ea typeface="Arial"/>
                <a:cs typeface="Arial"/>
                <a:sym typeface="Arial"/>
              </a:defRPr>
            </a:pPr>
            <a:r>
              <a:t>papilla</a:t>
            </a:r>
          </a:p>
        </p:txBody>
      </p:sp>
      <p:sp>
        <p:nvSpPr>
          <p:cNvPr id="533" name="Hepatopancreatic…"/>
          <p:cNvSpPr txBox="1"/>
          <p:nvPr/>
        </p:nvSpPr>
        <p:spPr>
          <a:xfrm>
            <a:off x="2055810" y="6013449"/>
            <a:ext cx="971861" cy="25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Hepatopancreatic</a:t>
            </a:r>
          </a:p>
          <a:p>
            <a:pPr>
              <a:defRPr sz="900" b="1">
                <a:latin typeface="Arial"/>
                <a:ea typeface="Arial"/>
                <a:cs typeface="Arial"/>
                <a:sym typeface="Arial"/>
              </a:defRPr>
            </a:pPr>
            <a:r>
              <a:t>ampulla</a:t>
            </a:r>
          </a:p>
        </p:txBody>
      </p:sp>
      <p:sp>
        <p:nvSpPr>
          <p:cNvPr id="534" name="Accessory…"/>
          <p:cNvSpPr txBox="1"/>
          <p:nvPr/>
        </p:nvSpPr>
        <p:spPr>
          <a:xfrm>
            <a:off x="4929187" y="3328987"/>
            <a:ext cx="857505" cy="250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Accessory</a:t>
            </a:r>
          </a:p>
          <a:p>
            <a:pPr>
              <a:defRPr sz="900" b="1">
                <a:latin typeface="Arial"/>
                <a:ea typeface="Arial"/>
                <a:cs typeface="Arial"/>
                <a:sym typeface="Arial"/>
              </a:defRPr>
            </a:pPr>
            <a:r>
              <a:t>pancreatic duct</a:t>
            </a:r>
          </a:p>
        </p:txBody>
      </p:sp>
      <p:sp>
        <p:nvSpPr>
          <p:cNvPr id="535" name="Duodenojejunal…"/>
          <p:cNvSpPr txBox="1"/>
          <p:nvPr/>
        </p:nvSpPr>
        <p:spPr>
          <a:xfrm>
            <a:off x="7170735" y="5314949"/>
            <a:ext cx="869951" cy="25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Duodenojejunal</a:t>
            </a:r>
          </a:p>
          <a:p>
            <a:pPr>
              <a:defRPr sz="900" b="1">
                <a:latin typeface="Arial"/>
                <a:ea typeface="Arial"/>
                <a:cs typeface="Arial"/>
                <a:sym typeface="Arial"/>
              </a:defRPr>
            </a:pPr>
            <a:r>
              <a:t>flexure</a:t>
            </a:r>
          </a:p>
        </p:txBody>
      </p:sp>
      <p:sp>
        <p:nvSpPr>
          <p:cNvPr id="536" name="Figure 25.21"/>
          <p:cNvSpPr txBox="1"/>
          <p:nvPr/>
        </p:nvSpPr>
        <p:spPr>
          <a:xfrm>
            <a:off x="171448" y="6296024"/>
            <a:ext cx="2049467" cy="41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300"/>
              </a:spcBef>
              <a:defRPr sz="2200">
                <a:latin typeface="Arial"/>
                <a:ea typeface="Arial"/>
                <a:cs typeface="Arial"/>
                <a:sym typeface="Arial"/>
              </a:defRPr>
            </a:lvl1pPr>
          </a:lstStyle>
          <a:p>
            <a:r>
              <a:t>Figure 25.21</a:t>
            </a:r>
          </a:p>
        </p:txBody>
      </p:sp>
      <p:sp>
        <p:nvSpPr>
          <p:cNvPr id="537" name="Copyright © The McGraw-Hill Companies, Inc. Permission required for reproduction or display."/>
          <p:cNvSpPr txBox="1"/>
          <p:nvPr/>
        </p:nvSpPr>
        <p:spPr>
          <a:xfrm>
            <a:off x="1752598" y="1462087"/>
            <a:ext cx="6205542" cy="202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Arial"/>
                <a:ea typeface="Arial"/>
                <a:cs typeface="Arial"/>
                <a:sym typeface="Arial"/>
              </a:defRPr>
            </a:lvl1pPr>
          </a:lstStyle>
          <a:p>
            <a:r>
              <a:t>Copyright © The McGraw-Hill Companies, Inc. Permission required for reproduction or display.</a:t>
            </a:r>
          </a:p>
        </p:txBody>
      </p:sp>
      <p:sp>
        <p:nvSpPr>
          <p:cNvPr id="538" name="Figure from: Saladin, Anatomy &amp; Physiology, McGraw Hill, 2018"/>
          <p:cNvSpPr txBox="1"/>
          <p:nvPr/>
        </p:nvSpPr>
        <p:spPr>
          <a:xfrm>
            <a:off x="3725335" y="1684335"/>
            <a:ext cx="2260068" cy="175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defRPr sz="600">
                <a:latin typeface="Arial"/>
                <a:ea typeface="Arial"/>
                <a:cs typeface="Arial"/>
                <a:sym typeface="Arial"/>
              </a:defRPr>
            </a:lvl1pPr>
          </a:lstStyle>
          <a:p>
            <a:r>
              <a:t>Figure from: Saladin, Anatomy &amp; Physiology, McGraw Hill, 2018</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lide Number"/>
          <p:cNvSpPr txBox="1">
            <a:spLocks noGrp="1"/>
          </p:cNvSpPr>
          <p:nvPr>
            <p:ph type="sldNum" sz="quarter" idx="4294967295"/>
          </p:nvPr>
        </p:nvSpPr>
        <p:spPr>
          <a:xfrm>
            <a:off x="8662703" y="6145212"/>
            <a:ext cx="301904"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41</a:t>
            </a:fld>
            <a:endParaRPr/>
          </a:p>
        </p:txBody>
      </p:sp>
      <p:sp>
        <p:nvSpPr>
          <p:cNvPr id="541" name="Regulation of Secretion"/>
          <p:cNvSpPr txBox="1">
            <a:spLocks noGrp="1"/>
          </p:cNvSpPr>
          <p:nvPr>
            <p:ph type="title" idx="4294967295"/>
          </p:nvPr>
        </p:nvSpPr>
        <p:spPr>
          <a:xfrm>
            <a:off x="-2" y="198437"/>
            <a:ext cx="9144004" cy="852488"/>
          </a:xfrm>
          <a:prstGeom prst="rect">
            <a:avLst/>
          </a:prstGeom>
        </p:spPr>
        <p:txBody>
          <a:bodyPr lIns="45718" tIns="45718" rIns="45718" bIns="45718" anchor="ctr"/>
          <a:lstStyle>
            <a:lvl1pPr algn="ctr" defTabSz="914400">
              <a:defRPr sz="4400" b="1"/>
            </a:lvl1pPr>
          </a:lstStyle>
          <a:p>
            <a:r>
              <a:rPr lang="ru-RU" dirty="0" err="1"/>
              <a:t>Секрецияны</a:t>
            </a:r>
            <a:r>
              <a:rPr lang="ru-RU" dirty="0"/>
              <a:t> </a:t>
            </a:r>
            <a:r>
              <a:rPr lang="ru-RU" dirty="0" err="1"/>
              <a:t>реттеу</a:t>
            </a:r>
            <a:endParaRPr dirty="0"/>
          </a:p>
        </p:txBody>
      </p:sp>
      <p:sp>
        <p:nvSpPr>
          <p:cNvPr id="542" name="three stimuli are chiefly responsible for the release of pancreatic juice and bile…"/>
          <p:cNvSpPr txBox="1">
            <a:spLocks noGrp="1"/>
          </p:cNvSpPr>
          <p:nvPr>
            <p:ph type="body" idx="4294967295"/>
          </p:nvPr>
        </p:nvSpPr>
        <p:spPr>
          <a:xfrm>
            <a:off x="427036" y="1189035"/>
            <a:ext cx="8412165" cy="5668967"/>
          </a:xfrm>
          <a:prstGeom prst="rect">
            <a:avLst/>
          </a:prstGeom>
        </p:spPr>
        <p:txBody>
          <a:bodyPr lIns="45718" tIns="45718" rIns="45718" bIns="45718">
            <a:normAutofit fontScale="92500" lnSpcReduction="10000"/>
          </a:bodyPr>
          <a:lstStyle/>
          <a:p>
            <a:pPr marL="342900" indent="-342900" defTabSz="914400">
              <a:lnSpc>
                <a:spcPct val="80000"/>
              </a:lnSpc>
              <a:spcBef>
                <a:spcPts val="500"/>
              </a:spcBef>
              <a:buChar char="•"/>
              <a:defRPr b="1">
                <a:solidFill>
                  <a:srgbClr val="000000"/>
                </a:solidFill>
              </a:defRPr>
            </a:pPr>
            <a:r>
              <a:rPr lang="kk-KZ" dirty="0" smtClean="0"/>
              <a:t>Ұйқы безінің </a:t>
            </a:r>
            <a:r>
              <a:rPr lang="ru-RU" dirty="0" err="1" smtClean="0"/>
              <a:t>ұйқы</a:t>
            </a:r>
            <a:r>
              <a:rPr lang="ru-RU" dirty="0" smtClean="0"/>
              <a:t> </a:t>
            </a:r>
            <a:r>
              <a:rPr lang="ru-RU" dirty="0" err="1"/>
              <a:t>безінің</a:t>
            </a:r>
            <a:r>
              <a:rPr lang="ru-RU" dirty="0"/>
              <a:t> </a:t>
            </a:r>
            <a:r>
              <a:rPr lang="ru-RU" dirty="0" err="1"/>
              <a:t>шырыны</a:t>
            </a:r>
            <a:r>
              <a:rPr lang="ru-RU" dirty="0"/>
              <a:t> мен </a:t>
            </a:r>
            <a:r>
              <a:rPr lang="ru-RU" dirty="0" err="1"/>
              <a:t>өтінің</a:t>
            </a:r>
            <a:r>
              <a:rPr lang="ru-RU" dirty="0"/>
              <a:t> </a:t>
            </a:r>
            <a:r>
              <a:rPr lang="ru-RU" dirty="0" err="1"/>
              <a:t>шығуына</a:t>
            </a:r>
            <a:r>
              <a:rPr lang="ru-RU" dirty="0"/>
              <a:t> </a:t>
            </a:r>
            <a:r>
              <a:rPr lang="ru-RU" dirty="0" err="1"/>
              <a:t>негізінен</a:t>
            </a:r>
            <a:r>
              <a:rPr lang="ru-RU" dirty="0"/>
              <a:t> </a:t>
            </a:r>
            <a:r>
              <a:rPr lang="ru-RU" dirty="0" err="1"/>
              <a:t>үш</a:t>
            </a:r>
            <a:r>
              <a:rPr lang="ru-RU" dirty="0"/>
              <a:t> </a:t>
            </a:r>
            <a:r>
              <a:rPr lang="ru-RU" dirty="0" err="1"/>
              <a:t>тітіркендіргіш</a:t>
            </a:r>
            <a:r>
              <a:rPr lang="ru-RU" dirty="0"/>
              <a:t> </a:t>
            </a:r>
            <a:r>
              <a:rPr lang="ru-RU" dirty="0" err="1"/>
              <a:t>жауап</a:t>
            </a:r>
            <a:r>
              <a:rPr lang="ru-RU" dirty="0"/>
              <a:t> </a:t>
            </a:r>
            <a:r>
              <a:rPr lang="ru-RU" dirty="0" err="1" smtClean="0"/>
              <a:t>береді</a:t>
            </a:r>
            <a:endParaRPr dirty="0"/>
          </a:p>
          <a:p>
            <a:pPr marL="342900" indent="-342900" defTabSz="914400">
              <a:lnSpc>
                <a:spcPct val="80000"/>
              </a:lnSpc>
              <a:spcBef>
                <a:spcPts val="700"/>
              </a:spcBef>
              <a:buChar char="•"/>
              <a:defRPr sz="800">
                <a:solidFill>
                  <a:srgbClr val="000000"/>
                </a:solidFill>
              </a:defRPr>
            </a:pPr>
            <a:endParaRPr dirty="0"/>
          </a:p>
          <a:p>
            <a:pPr marL="742950" lvl="1" indent="-285750" defTabSz="914400">
              <a:lnSpc>
                <a:spcPct val="80000"/>
              </a:lnSpc>
              <a:buChar char="–"/>
              <a:defRPr sz="2000" b="1">
                <a:solidFill>
                  <a:srgbClr val="000000"/>
                </a:solidFill>
              </a:defRPr>
            </a:pPr>
            <a:r>
              <a:rPr lang="ru-RU" dirty="0" smtClean="0">
                <a:solidFill>
                  <a:srgbClr val="FF0000"/>
                </a:solidFill>
              </a:rPr>
              <a:t>ацетилхолин </a:t>
            </a:r>
            <a:r>
              <a:rPr lang="ru-RU" dirty="0">
                <a:solidFill>
                  <a:srgbClr val="FF0000"/>
                </a:solidFill>
              </a:rPr>
              <a:t>(</a:t>
            </a:r>
            <a:r>
              <a:rPr lang="en-US" dirty="0" err="1">
                <a:solidFill>
                  <a:srgbClr val="FF0000"/>
                </a:solidFill>
              </a:rPr>
              <a:t>ACh</a:t>
            </a:r>
            <a:r>
              <a:rPr lang="en-US" dirty="0"/>
              <a:t>) - </a:t>
            </a:r>
            <a:r>
              <a:rPr lang="ru-RU" dirty="0" err="1"/>
              <a:t>кезбе</a:t>
            </a:r>
            <a:r>
              <a:rPr lang="ru-RU" dirty="0"/>
              <a:t> </a:t>
            </a:r>
            <a:r>
              <a:rPr lang="ru-RU" dirty="0" err="1"/>
              <a:t>және</a:t>
            </a:r>
            <a:r>
              <a:rPr lang="ru-RU" dirty="0"/>
              <a:t> </a:t>
            </a:r>
            <a:r>
              <a:rPr lang="ru-RU" dirty="0" err="1"/>
              <a:t>ішек</a:t>
            </a:r>
            <a:r>
              <a:rPr lang="ru-RU" dirty="0"/>
              <a:t> </a:t>
            </a:r>
            <a:r>
              <a:rPr lang="ru-RU" dirty="0" err="1"/>
              <a:t>нервтерінен</a:t>
            </a:r>
            <a:endParaRPr lang="ru-RU" dirty="0"/>
          </a:p>
          <a:p>
            <a:pPr marL="457200" lvl="1" indent="0" defTabSz="914400">
              <a:lnSpc>
                <a:spcPct val="80000"/>
              </a:lnSpc>
              <a:buNone/>
              <a:defRPr sz="2000" b="1">
                <a:solidFill>
                  <a:srgbClr val="000000"/>
                </a:solidFill>
              </a:defRPr>
            </a:pPr>
            <a:r>
              <a:rPr lang="ru-RU" dirty="0" err="1"/>
              <a:t>асцинаны</a:t>
            </a:r>
            <a:r>
              <a:rPr lang="ru-RU" dirty="0"/>
              <a:t> </a:t>
            </a:r>
            <a:r>
              <a:rPr lang="ru-RU" dirty="0" err="1"/>
              <a:t>асқазанды</a:t>
            </a:r>
            <a:r>
              <a:rPr lang="ru-RU" dirty="0"/>
              <a:t> </a:t>
            </a:r>
            <a:r>
              <a:rPr lang="ru-RU" dirty="0" err="1"/>
              <a:t>бақылаудың</a:t>
            </a:r>
            <a:r>
              <a:rPr lang="ru-RU" dirty="0"/>
              <a:t> </a:t>
            </a:r>
            <a:r>
              <a:rPr lang="ru-RU" dirty="0" err="1"/>
              <a:t>цефалиялық</a:t>
            </a:r>
            <a:r>
              <a:rPr lang="ru-RU" dirty="0"/>
              <a:t> </a:t>
            </a:r>
            <a:r>
              <a:rPr lang="ru-RU" dirty="0" err="1"/>
              <a:t>кезеңінде</a:t>
            </a:r>
            <a:r>
              <a:rPr lang="ru-RU" dirty="0"/>
              <a:t> </a:t>
            </a:r>
            <a:r>
              <a:rPr lang="ru-RU" dirty="0" err="1"/>
              <a:t>тамақ</a:t>
            </a:r>
            <a:r>
              <a:rPr lang="ru-RU" dirty="0"/>
              <a:t> </a:t>
            </a:r>
            <a:r>
              <a:rPr lang="ru-RU" dirty="0" err="1"/>
              <a:t>жұтылмай</a:t>
            </a:r>
            <a:r>
              <a:rPr lang="ru-RU" dirty="0"/>
              <a:t> </a:t>
            </a:r>
            <a:r>
              <a:rPr lang="ru-RU" dirty="0" err="1"/>
              <a:t>тұрып-ақ</a:t>
            </a:r>
            <a:r>
              <a:rPr lang="ru-RU" dirty="0"/>
              <a:t> </a:t>
            </a:r>
            <a:r>
              <a:rPr lang="ru-RU" dirty="0" err="1"/>
              <a:t>олардың</a:t>
            </a:r>
            <a:r>
              <a:rPr lang="ru-RU" dirty="0"/>
              <a:t> </a:t>
            </a:r>
            <a:r>
              <a:rPr lang="ru-RU" dirty="0" err="1"/>
              <a:t>ферменттерін</a:t>
            </a:r>
            <a:r>
              <a:rPr lang="ru-RU" dirty="0"/>
              <a:t> </a:t>
            </a:r>
            <a:r>
              <a:rPr lang="ru-RU" dirty="0" err="1"/>
              <a:t>бөліп</a:t>
            </a:r>
            <a:r>
              <a:rPr lang="ru-RU" dirty="0"/>
              <a:t> </a:t>
            </a:r>
            <a:r>
              <a:rPr lang="ru-RU" dirty="0" err="1"/>
              <a:t>шығаруды</a:t>
            </a:r>
            <a:r>
              <a:rPr lang="ru-RU" dirty="0"/>
              <a:t> </a:t>
            </a:r>
            <a:r>
              <a:rPr lang="ru-RU" dirty="0" err="1"/>
              <a:t>ынталандырады</a:t>
            </a:r>
            <a:endParaRPr lang="ru-RU" dirty="0"/>
          </a:p>
          <a:p>
            <a:pPr marL="457200" lvl="1" indent="0" defTabSz="914400">
              <a:lnSpc>
                <a:spcPct val="80000"/>
              </a:lnSpc>
              <a:buNone/>
              <a:defRPr sz="2000" b="1">
                <a:solidFill>
                  <a:srgbClr val="000000"/>
                </a:solidFill>
              </a:defRPr>
            </a:pPr>
            <a:r>
              <a:rPr lang="ru-RU" dirty="0" err="1"/>
              <a:t>ферменттер</a:t>
            </a:r>
            <a:r>
              <a:rPr lang="ru-RU" dirty="0"/>
              <a:t> </a:t>
            </a:r>
            <a:r>
              <a:rPr lang="ru-RU" dirty="0" err="1"/>
              <a:t>ацини</a:t>
            </a:r>
            <a:r>
              <a:rPr lang="ru-RU" dirty="0"/>
              <a:t> мен </a:t>
            </a:r>
            <a:r>
              <a:rPr lang="ru-RU" dirty="0" err="1"/>
              <a:t>түтіктерде</a:t>
            </a:r>
            <a:r>
              <a:rPr lang="ru-RU" dirty="0"/>
              <a:t> химия </a:t>
            </a:r>
            <a:r>
              <a:rPr lang="ru-RU" dirty="0" err="1"/>
              <a:t>ұлтабарға</a:t>
            </a:r>
            <a:r>
              <a:rPr lang="ru-RU" dirty="0"/>
              <a:t> </a:t>
            </a:r>
            <a:r>
              <a:rPr lang="ru-RU" dirty="0" err="1"/>
              <a:t>енгенше</a:t>
            </a:r>
            <a:r>
              <a:rPr lang="ru-RU" dirty="0"/>
              <a:t> </a:t>
            </a:r>
            <a:r>
              <a:rPr lang="ru-RU" dirty="0" err="1"/>
              <a:t>қалады</a:t>
            </a:r>
            <a:endParaRPr lang="ru-RU" dirty="0"/>
          </a:p>
          <a:p>
            <a:pPr marL="742950" lvl="1" indent="-285750" defTabSz="914400">
              <a:lnSpc>
                <a:spcPct val="80000"/>
              </a:lnSpc>
              <a:buChar char="–"/>
              <a:defRPr sz="2000" b="1">
                <a:solidFill>
                  <a:srgbClr val="000000"/>
                </a:solidFill>
              </a:defRPr>
            </a:pPr>
            <a:endParaRPr lang="ru-RU" dirty="0"/>
          </a:p>
          <a:p>
            <a:pPr marL="742950" lvl="1" indent="-285750" defTabSz="914400">
              <a:lnSpc>
                <a:spcPct val="80000"/>
              </a:lnSpc>
              <a:buChar char="–"/>
              <a:defRPr sz="2000" b="1">
                <a:solidFill>
                  <a:srgbClr val="000000"/>
                </a:solidFill>
              </a:defRPr>
            </a:pPr>
            <a:endParaRPr lang="ru-RU" dirty="0"/>
          </a:p>
          <a:p>
            <a:pPr marL="742950" lvl="1" indent="-285750" defTabSz="914400">
              <a:lnSpc>
                <a:spcPct val="80000"/>
              </a:lnSpc>
              <a:buChar char="–"/>
              <a:defRPr sz="2000" b="1">
                <a:solidFill>
                  <a:srgbClr val="000000"/>
                </a:solidFill>
              </a:defRPr>
            </a:pPr>
            <a:r>
              <a:rPr lang="ru-RU" dirty="0" err="1">
                <a:solidFill>
                  <a:srgbClr val="FF0000"/>
                </a:solidFill>
              </a:rPr>
              <a:t>холецистокинин</a:t>
            </a:r>
            <a:r>
              <a:rPr lang="ru-RU" dirty="0">
                <a:solidFill>
                  <a:srgbClr val="FF0000"/>
                </a:solidFill>
              </a:rPr>
              <a:t> (ЦКК) </a:t>
            </a:r>
            <a:r>
              <a:rPr lang="ru-RU" dirty="0"/>
              <a:t>- </a:t>
            </a:r>
            <a:r>
              <a:rPr lang="ru-RU" dirty="0" err="1"/>
              <a:t>майдың</a:t>
            </a:r>
            <a:r>
              <a:rPr lang="ru-RU" dirty="0"/>
              <a:t> </a:t>
            </a:r>
            <a:r>
              <a:rPr lang="ru-RU" dirty="0" err="1"/>
              <a:t>ішекке</a:t>
            </a:r>
            <a:r>
              <a:rPr lang="ru-RU" dirty="0"/>
              <a:t> </a:t>
            </a:r>
            <a:r>
              <a:rPr lang="ru-RU" dirty="0" err="1"/>
              <a:t>келуіне</a:t>
            </a:r>
            <a:r>
              <a:rPr lang="ru-RU" dirty="0"/>
              <a:t> </a:t>
            </a:r>
            <a:r>
              <a:rPr lang="ru-RU" dirty="0" err="1"/>
              <a:t>жауап</a:t>
            </a:r>
            <a:r>
              <a:rPr lang="ru-RU" dirty="0"/>
              <a:t> </a:t>
            </a:r>
            <a:r>
              <a:rPr lang="ru-RU" dirty="0" err="1"/>
              <a:t>ретінде</a:t>
            </a:r>
            <a:r>
              <a:rPr lang="ru-RU" dirty="0"/>
              <a:t> он </a:t>
            </a:r>
            <a:r>
              <a:rPr lang="ru-RU" dirty="0" err="1"/>
              <a:t>екі</a:t>
            </a:r>
            <a:r>
              <a:rPr lang="ru-RU" dirty="0"/>
              <a:t> </a:t>
            </a:r>
            <a:r>
              <a:rPr lang="ru-RU" dirty="0" err="1"/>
              <a:t>елі</a:t>
            </a:r>
            <a:r>
              <a:rPr lang="ru-RU" dirty="0"/>
              <a:t> </a:t>
            </a:r>
            <a:r>
              <a:rPr lang="ru-RU" dirty="0" err="1"/>
              <a:t>ішектің</a:t>
            </a:r>
            <a:r>
              <a:rPr lang="ru-RU" dirty="0"/>
              <a:t> </a:t>
            </a:r>
            <a:r>
              <a:rPr lang="ru-RU" dirty="0" err="1"/>
              <a:t>шырышты</a:t>
            </a:r>
            <a:r>
              <a:rPr lang="ru-RU" dirty="0"/>
              <a:t> </a:t>
            </a:r>
            <a:r>
              <a:rPr lang="ru-RU" dirty="0" err="1"/>
              <a:t>қабатынан</a:t>
            </a:r>
            <a:r>
              <a:rPr lang="ru-RU" dirty="0"/>
              <a:t> </a:t>
            </a:r>
            <a:r>
              <a:rPr lang="ru-RU" dirty="0" err="1"/>
              <a:t>бөлінеді</a:t>
            </a:r>
            <a:endParaRPr lang="ru-RU" dirty="0"/>
          </a:p>
          <a:p>
            <a:pPr marL="457200" lvl="1" indent="0" defTabSz="914400">
              <a:lnSpc>
                <a:spcPct val="80000"/>
              </a:lnSpc>
              <a:buNone/>
              <a:defRPr sz="2000" b="1">
                <a:solidFill>
                  <a:srgbClr val="000000"/>
                </a:solidFill>
              </a:defRPr>
            </a:pPr>
            <a:r>
              <a:rPr lang="ru-RU" dirty="0" err="1"/>
              <a:t>ферменттер</a:t>
            </a:r>
            <a:r>
              <a:rPr lang="ru-RU" dirty="0"/>
              <a:t> </a:t>
            </a:r>
            <a:r>
              <a:rPr lang="ru-RU" dirty="0" err="1"/>
              <a:t>бөлу</a:t>
            </a:r>
            <a:r>
              <a:rPr lang="ru-RU" dirty="0"/>
              <a:t> </a:t>
            </a:r>
            <a:r>
              <a:rPr lang="ru-RU" dirty="0" err="1"/>
              <a:t>үшін</a:t>
            </a:r>
            <a:r>
              <a:rPr lang="ru-RU" dirty="0"/>
              <a:t> </a:t>
            </a:r>
            <a:r>
              <a:rPr lang="ru-RU" dirty="0" err="1"/>
              <a:t>панкреатиялық</a:t>
            </a:r>
            <a:r>
              <a:rPr lang="ru-RU" dirty="0"/>
              <a:t> </a:t>
            </a:r>
            <a:r>
              <a:rPr lang="ru-RU" dirty="0" err="1"/>
              <a:t>акиниді</a:t>
            </a:r>
            <a:r>
              <a:rPr lang="ru-RU" dirty="0"/>
              <a:t> </a:t>
            </a:r>
            <a:r>
              <a:rPr lang="ru-RU" dirty="0" err="1"/>
              <a:t>ынталандырады</a:t>
            </a:r>
            <a:endParaRPr lang="ru-RU" dirty="0"/>
          </a:p>
          <a:p>
            <a:pPr marL="457200" lvl="1" indent="0" defTabSz="914400">
              <a:lnSpc>
                <a:spcPct val="80000"/>
              </a:lnSpc>
              <a:buNone/>
              <a:defRPr sz="2000" b="1">
                <a:solidFill>
                  <a:srgbClr val="000000"/>
                </a:solidFill>
              </a:defRPr>
            </a:pPr>
            <a:r>
              <a:rPr lang="ru-RU" dirty="0" err="1"/>
              <a:t>өт</a:t>
            </a:r>
            <a:r>
              <a:rPr lang="ru-RU" dirty="0"/>
              <a:t> </a:t>
            </a:r>
            <a:r>
              <a:rPr lang="ru-RU" dirty="0" err="1"/>
              <a:t>қабын</a:t>
            </a:r>
            <a:r>
              <a:rPr lang="ru-RU" dirty="0"/>
              <a:t> </a:t>
            </a:r>
            <a:r>
              <a:rPr lang="ru-RU" dirty="0" err="1"/>
              <a:t>қатты</a:t>
            </a:r>
            <a:r>
              <a:rPr lang="ru-RU" dirty="0"/>
              <a:t> </a:t>
            </a:r>
            <a:r>
              <a:rPr lang="ru-RU" dirty="0" err="1"/>
              <a:t>ынталандырады</a:t>
            </a:r>
            <a:endParaRPr lang="ru-RU" dirty="0"/>
          </a:p>
          <a:p>
            <a:pPr marL="457200" lvl="1" indent="0" defTabSz="914400">
              <a:lnSpc>
                <a:spcPct val="80000"/>
              </a:lnSpc>
              <a:buNone/>
              <a:defRPr sz="2000" b="1">
                <a:solidFill>
                  <a:srgbClr val="000000"/>
                </a:solidFill>
              </a:defRPr>
            </a:pPr>
            <a:r>
              <a:rPr lang="ru-RU" dirty="0" err="1"/>
              <a:t>өт</a:t>
            </a:r>
            <a:r>
              <a:rPr lang="ru-RU" dirty="0"/>
              <a:t> </a:t>
            </a:r>
            <a:r>
              <a:rPr lang="ru-RU" dirty="0" err="1"/>
              <a:t>қабының</a:t>
            </a:r>
            <a:r>
              <a:rPr lang="ru-RU" dirty="0"/>
              <a:t> </a:t>
            </a:r>
            <a:r>
              <a:rPr lang="ru-RU" dirty="0" err="1"/>
              <a:t>жиырылуын</a:t>
            </a:r>
            <a:r>
              <a:rPr lang="ru-RU" dirty="0"/>
              <a:t> </a:t>
            </a:r>
            <a:r>
              <a:rPr lang="ru-RU" dirty="0" err="1"/>
              <a:t>және</a:t>
            </a:r>
            <a:r>
              <a:rPr lang="ru-RU" dirty="0"/>
              <a:t> </a:t>
            </a:r>
            <a:r>
              <a:rPr lang="ru-RU" dirty="0" err="1"/>
              <a:t>гепатопанкреатикалық</a:t>
            </a:r>
            <a:r>
              <a:rPr lang="ru-RU" dirty="0"/>
              <a:t> </a:t>
            </a:r>
            <a:r>
              <a:rPr lang="ru-RU" dirty="0" err="1"/>
              <a:t>сфинктердің</a:t>
            </a:r>
            <a:r>
              <a:rPr lang="ru-RU" dirty="0"/>
              <a:t> </a:t>
            </a:r>
            <a:r>
              <a:rPr lang="ru-RU" dirty="0" err="1"/>
              <a:t>релаксациясын</a:t>
            </a:r>
            <a:r>
              <a:rPr lang="ru-RU" dirty="0"/>
              <a:t> </a:t>
            </a:r>
            <a:r>
              <a:rPr lang="ru-RU" dirty="0" err="1"/>
              <a:t>тудырады</a:t>
            </a:r>
            <a:r>
              <a:rPr lang="ru-RU" dirty="0"/>
              <a:t>, </a:t>
            </a:r>
            <a:r>
              <a:rPr lang="ru-RU" dirty="0" err="1"/>
              <a:t>бұл</a:t>
            </a:r>
            <a:r>
              <a:rPr lang="ru-RU" dirty="0"/>
              <a:t> он </a:t>
            </a:r>
            <a:r>
              <a:rPr lang="ru-RU" dirty="0" err="1"/>
              <a:t>екі</a:t>
            </a:r>
            <a:r>
              <a:rPr lang="ru-RU" dirty="0"/>
              <a:t> </a:t>
            </a:r>
            <a:r>
              <a:rPr lang="ru-RU" dirty="0" err="1"/>
              <a:t>елі</a:t>
            </a:r>
            <a:r>
              <a:rPr lang="ru-RU" dirty="0"/>
              <a:t> </a:t>
            </a:r>
            <a:r>
              <a:rPr lang="ru-RU" dirty="0" err="1"/>
              <a:t>ішекке</a:t>
            </a:r>
            <a:r>
              <a:rPr lang="ru-RU" dirty="0"/>
              <a:t> </a:t>
            </a:r>
            <a:r>
              <a:rPr lang="ru-RU" dirty="0" err="1"/>
              <a:t>өт</a:t>
            </a:r>
            <a:r>
              <a:rPr lang="ru-RU" dirty="0"/>
              <a:t> </a:t>
            </a:r>
            <a:r>
              <a:rPr lang="ru-RU" dirty="0" err="1"/>
              <a:t>шығарады</a:t>
            </a:r>
            <a:r>
              <a:rPr lang="ru-RU" dirty="0"/>
              <a:t>.</a:t>
            </a:r>
          </a:p>
          <a:p>
            <a:pPr marL="742950" lvl="1" indent="-285750" defTabSz="914400">
              <a:lnSpc>
                <a:spcPct val="80000"/>
              </a:lnSpc>
              <a:buChar char="–"/>
              <a:defRPr sz="2000" b="1">
                <a:solidFill>
                  <a:srgbClr val="000000"/>
                </a:solidFill>
              </a:defRPr>
            </a:pPr>
            <a:endParaRPr lang="ru-RU" dirty="0"/>
          </a:p>
          <a:p>
            <a:pPr marL="742950" lvl="1" indent="-285750" defTabSz="914400">
              <a:lnSpc>
                <a:spcPct val="80000"/>
              </a:lnSpc>
              <a:buChar char="–"/>
              <a:defRPr sz="2000" b="1">
                <a:solidFill>
                  <a:srgbClr val="000000"/>
                </a:solidFill>
              </a:defRPr>
            </a:pPr>
            <a:endParaRPr lang="ru-RU" dirty="0"/>
          </a:p>
          <a:p>
            <a:pPr marL="742950" lvl="1" indent="-285750" defTabSz="914400">
              <a:lnSpc>
                <a:spcPct val="80000"/>
              </a:lnSpc>
              <a:buChar char="–"/>
              <a:defRPr sz="2000" b="1">
                <a:solidFill>
                  <a:srgbClr val="000000"/>
                </a:solidFill>
              </a:defRPr>
            </a:pPr>
            <a:r>
              <a:rPr lang="ru-RU" dirty="0">
                <a:solidFill>
                  <a:srgbClr val="FF0000"/>
                </a:solidFill>
              </a:rPr>
              <a:t>секретин -</a:t>
            </a:r>
            <a:r>
              <a:rPr lang="ru-RU" dirty="0"/>
              <a:t> </a:t>
            </a:r>
            <a:r>
              <a:rPr lang="ru-RU" dirty="0" err="1"/>
              <a:t>асқазаннан</a:t>
            </a:r>
            <a:r>
              <a:rPr lang="ru-RU" dirty="0"/>
              <a:t> </a:t>
            </a:r>
            <a:r>
              <a:rPr lang="ru-RU" dirty="0" err="1"/>
              <a:t>шыққан</a:t>
            </a:r>
            <a:r>
              <a:rPr lang="ru-RU" dirty="0"/>
              <a:t> </a:t>
            </a:r>
            <a:r>
              <a:rPr lang="ru-RU" dirty="0" err="1"/>
              <a:t>қышқыл</a:t>
            </a:r>
            <a:r>
              <a:rPr lang="ru-RU" dirty="0"/>
              <a:t> </a:t>
            </a:r>
            <a:r>
              <a:rPr lang="ru-RU" dirty="0" err="1"/>
              <a:t>химияға</a:t>
            </a:r>
            <a:r>
              <a:rPr lang="ru-RU" dirty="0"/>
              <a:t> </a:t>
            </a:r>
            <a:r>
              <a:rPr lang="ru-RU" dirty="0" err="1"/>
              <a:t>жауап</a:t>
            </a:r>
            <a:r>
              <a:rPr lang="ru-RU" dirty="0"/>
              <a:t> </a:t>
            </a:r>
            <a:r>
              <a:rPr lang="ru-RU" dirty="0" err="1"/>
              <a:t>ретінде</a:t>
            </a:r>
            <a:r>
              <a:rPr lang="ru-RU" dirty="0"/>
              <a:t> он </a:t>
            </a:r>
            <a:r>
              <a:rPr lang="ru-RU" dirty="0" err="1"/>
              <a:t>екі</a:t>
            </a:r>
            <a:r>
              <a:rPr lang="ru-RU" dirty="0"/>
              <a:t> </a:t>
            </a:r>
            <a:r>
              <a:rPr lang="ru-RU" dirty="0" err="1"/>
              <a:t>елі</a:t>
            </a:r>
            <a:r>
              <a:rPr lang="ru-RU" dirty="0"/>
              <a:t> </a:t>
            </a:r>
            <a:r>
              <a:rPr lang="ru-RU" dirty="0" err="1"/>
              <a:t>ішектен</a:t>
            </a:r>
            <a:r>
              <a:rPr lang="ru-RU" dirty="0"/>
              <a:t> </a:t>
            </a:r>
            <a:r>
              <a:rPr lang="ru-RU" dirty="0" err="1"/>
              <a:t>бөлінеді</a:t>
            </a:r>
            <a:endParaRPr lang="ru-RU" dirty="0"/>
          </a:p>
          <a:p>
            <a:pPr marL="457200" lvl="1" indent="0" defTabSz="914400">
              <a:lnSpc>
                <a:spcPct val="80000"/>
              </a:lnSpc>
              <a:buNone/>
              <a:defRPr sz="2000" b="1">
                <a:solidFill>
                  <a:srgbClr val="000000"/>
                </a:solidFill>
              </a:defRPr>
            </a:pPr>
            <a:r>
              <a:rPr lang="ru-RU" dirty="0"/>
              <a:t>натрий </a:t>
            </a:r>
            <a:r>
              <a:rPr lang="ru-RU" dirty="0" err="1"/>
              <a:t>гидрокарбонатын</a:t>
            </a:r>
            <a:r>
              <a:rPr lang="ru-RU" dirty="0"/>
              <a:t> </a:t>
            </a:r>
            <a:r>
              <a:rPr lang="ru-RU" dirty="0" err="1"/>
              <a:t>көп</a:t>
            </a:r>
            <a:r>
              <a:rPr lang="ru-RU" dirty="0"/>
              <a:t> </a:t>
            </a:r>
            <a:r>
              <a:rPr lang="ru-RU" dirty="0" err="1"/>
              <a:t>бөлу</a:t>
            </a:r>
            <a:r>
              <a:rPr lang="ru-RU" dirty="0"/>
              <a:t> </a:t>
            </a:r>
            <a:r>
              <a:rPr lang="ru-RU" dirty="0" err="1"/>
              <a:t>үшін</a:t>
            </a:r>
            <a:r>
              <a:rPr lang="ru-RU" dirty="0"/>
              <a:t> </a:t>
            </a:r>
            <a:r>
              <a:rPr lang="ru-RU" dirty="0" err="1"/>
              <a:t>бауырдың</a:t>
            </a:r>
            <a:r>
              <a:rPr lang="ru-RU" dirty="0"/>
              <a:t> </a:t>
            </a:r>
            <a:r>
              <a:rPr lang="ru-RU" dirty="0" err="1"/>
              <a:t>және</a:t>
            </a:r>
            <a:r>
              <a:rPr lang="ru-RU" dirty="0"/>
              <a:t> </a:t>
            </a:r>
            <a:r>
              <a:rPr lang="ru-RU" dirty="0" err="1"/>
              <a:t>ұйқы</a:t>
            </a:r>
            <a:r>
              <a:rPr lang="ru-RU" dirty="0"/>
              <a:t> </a:t>
            </a:r>
            <a:r>
              <a:rPr lang="ru-RU" dirty="0" err="1"/>
              <a:t>безінің</a:t>
            </a:r>
            <a:r>
              <a:rPr lang="ru-RU" dirty="0"/>
              <a:t> </a:t>
            </a:r>
            <a:r>
              <a:rPr lang="ru-RU" dirty="0" err="1"/>
              <a:t>арналарын</a:t>
            </a:r>
            <a:r>
              <a:rPr lang="ru-RU" dirty="0"/>
              <a:t> </a:t>
            </a:r>
            <a:r>
              <a:rPr lang="ru-RU" dirty="0" err="1"/>
              <a:t>ынталандырады</a:t>
            </a:r>
            <a:endParaRPr lang="ru-RU" dirty="0"/>
          </a:p>
          <a:p>
            <a:pPr marL="457200" lvl="1" indent="0" defTabSz="914400">
              <a:lnSpc>
                <a:spcPct val="80000"/>
              </a:lnSpc>
              <a:buNone/>
              <a:defRPr sz="2000" b="1">
                <a:solidFill>
                  <a:srgbClr val="000000"/>
                </a:solidFill>
              </a:defRPr>
            </a:pPr>
            <a:r>
              <a:rPr lang="ru-RU" dirty="0"/>
              <a:t>рН-</a:t>
            </a:r>
            <a:r>
              <a:rPr lang="ru-RU" dirty="0" err="1"/>
              <a:t>ны</a:t>
            </a:r>
            <a:r>
              <a:rPr lang="ru-RU" dirty="0"/>
              <a:t> </a:t>
            </a:r>
            <a:r>
              <a:rPr lang="ru-RU" dirty="0" err="1"/>
              <a:t>ұйқы</a:t>
            </a:r>
            <a:r>
              <a:rPr lang="ru-RU" dirty="0"/>
              <a:t> </a:t>
            </a:r>
            <a:r>
              <a:rPr lang="ru-RU" dirty="0" err="1"/>
              <a:t>безі</a:t>
            </a:r>
            <a:r>
              <a:rPr lang="ru-RU" dirty="0"/>
              <a:t> мен </a:t>
            </a:r>
            <a:r>
              <a:rPr lang="ru-RU" dirty="0" err="1"/>
              <a:t>ішектің</a:t>
            </a:r>
            <a:r>
              <a:rPr lang="ru-RU" dirty="0"/>
              <a:t> ас </a:t>
            </a:r>
            <a:r>
              <a:rPr lang="ru-RU" dirty="0" err="1"/>
              <a:t>қорыту</a:t>
            </a:r>
            <a:r>
              <a:rPr lang="ru-RU" dirty="0"/>
              <a:t> </a:t>
            </a:r>
            <a:r>
              <a:rPr lang="ru-RU" dirty="0" err="1"/>
              <a:t>ферменттерінің</a:t>
            </a:r>
            <a:r>
              <a:rPr lang="ru-RU" dirty="0"/>
              <a:t> </a:t>
            </a:r>
            <a:r>
              <a:rPr lang="ru-RU" dirty="0" err="1"/>
              <a:t>деңгейіне</a:t>
            </a:r>
            <a:r>
              <a:rPr lang="ru-RU" dirty="0"/>
              <a:t> </a:t>
            </a:r>
            <a:r>
              <a:rPr lang="ru-RU" dirty="0" err="1"/>
              <a:t>дейін</a:t>
            </a:r>
            <a:r>
              <a:rPr lang="ru-RU" dirty="0"/>
              <a:t> </a:t>
            </a:r>
            <a:r>
              <a:rPr lang="ru-RU" dirty="0" err="1" smtClean="0"/>
              <a:t>көтеру</a:t>
            </a:r>
            <a:endParaRPr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 name="Screen Shot 2019-09-03 at 10.45.49.png" descr="Screen Shot 2019-09-03 at 10.45.49.png"/>
          <p:cNvPicPr>
            <a:picLocks noChangeAspect="1"/>
          </p:cNvPicPr>
          <p:nvPr/>
        </p:nvPicPr>
        <p:blipFill>
          <a:blip r:embed="rId2">
            <a:extLst/>
          </a:blip>
          <a:stretch>
            <a:fillRect/>
          </a:stretch>
        </p:blipFill>
        <p:spPr>
          <a:xfrm>
            <a:off x="306784" y="109884"/>
            <a:ext cx="6972301" cy="1016001"/>
          </a:xfrm>
          <a:prstGeom prst="rect">
            <a:avLst/>
          </a:prstGeom>
          <a:ln w="12700">
            <a:miter lim="400000"/>
          </a:ln>
        </p:spPr>
      </p:pic>
      <p:sp>
        <p:nvSpPr>
          <p:cNvPr id="545" name="…Frank felt miserable. “I’m really not hungry. Maybe it was the change in diet, but I’ve had a persistent stomach ache and I didn’t eat much when I was away.…"/>
          <p:cNvSpPr txBox="1"/>
          <p:nvPr/>
        </p:nvSpPr>
        <p:spPr>
          <a:xfrm>
            <a:off x="206566" y="3765200"/>
            <a:ext cx="8730868" cy="597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lnSpc>
                <a:spcPts val="4600"/>
              </a:lnSpc>
              <a:spcBef>
                <a:spcPts val="1200"/>
              </a:spcBef>
              <a:defRPr sz="1800" b="1">
                <a:latin typeface="Times Roman"/>
                <a:ea typeface="Times Roman"/>
                <a:cs typeface="Times Roman"/>
                <a:sym typeface="Times Roman"/>
              </a:defRPr>
            </a:pPr>
            <a:endParaRPr dirty="0"/>
          </a:p>
        </p:txBody>
      </p:sp>
      <p:sp>
        <p:nvSpPr>
          <p:cNvPr id="2" name="Прямоугольник 1"/>
          <p:cNvSpPr/>
          <p:nvPr/>
        </p:nvSpPr>
        <p:spPr>
          <a:xfrm>
            <a:off x="306784" y="1219425"/>
            <a:ext cx="8630650" cy="5324535"/>
          </a:xfrm>
          <a:prstGeom prst="rect">
            <a:avLst/>
          </a:prstGeom>
        </p:spPr>
        <p:txBody>
          <a:bodyPr wrap="square">
            <a:spAutoFit/>
          </a:bodyPr>
          <a:lstStyle/>
          <a:p>
            <a:r>
              <a:rPr lang="ru-RU" dirty="0"/>
              <a:t>... Фрэнк </a:t>
            </a:r>
            <a:r>
              <a:rPr lang="ru-RU" dirty="0" err="1"/>
              <a:t>өзін</a:t>
            </a:r>
            <a:r>
              <a:rPr lang="ru-RU" dirty="0"/>
              <a:t> </a:t>
            </a:r>
            <a:r>
              <a:rPr lang="ru-RU" dirty="0" err="1"/>
              <a:t>бақытсыз</a:t>
            </a:r>
            <a:r>
              <a:rPr lang="ru-RU" dirty="0"/>
              <a:t> </a:t>
            </a:r>
            <a:r>
              <a:rPr lang="ru-RU" dirty="0" err="1"/>
              <a:t>сезінді</a:t>
            </a:r>
            <a:r>
              <a:rPr lang="ru-RU" dirty="0"/>
              <a:t>. «Мен </a:t>
            </a:r>
            <a:r>
              <a:rPr lang="ru-RU" dirty="0" err="1"/>
              <a:t>шынымен</a:t>
            </a:r>
            <a:r>
              <a:rPr lang="ru-RU" dirty="0"/>
              <a:t> де </a:t>
            </a:r>
            <a:r>
              <a:rPr lang="ru-RU" dirty="0" err="1"/>
              <a:t>аш</a:t>
            </a:r>
            <a:r>
              <a:rPr lang="ru-RU" dirty="0"/>
              <a:t> </a:t>
            </a:r>
            <a:r>
              <a:rPr lang="ru-RU" dirty="0" err="1"/>
              <a:t>емеспін</a:t>
            </a:r>
            <a:r>
              <a:rPr lang="ru-RU" dirty="0"/>
              <a:t>. </a:t>
            </a:r>
            <a:r>
              <a:rPr lang="ru-RU" dirty="0" err="1"/>
              <a:t>Мүмкін</a:t>
            </a:r>
            <a:r>
              <a:rPr lang="ru-RU" dirty="0"/>
              <a:t> </a:t>
            </a:r>
            <a:r>
              <a:rPr lang="ru-RU" dirty="0" err="1"/>
              <a:t>бұл</a:t>
            </a:r>
            <a:r>
              <a:rPr lang="ru-RU" dirty="0"/>
              <a:t> </a:t>
            </a:r>
            <a:r>
              <a:rPr lang="ru-RU" dirty="0" err="1"/>
              <a:t>диетаның</a:t>
            </a:r>
            <a:r>
              <a:rPr lang="ru-RU" dirty="0"/>
              <a:t> </a:t>
            </a:r>
            <a:r>
              <a:rPr lang="ru-RU" dirty="0" err="1"/>
              <a:t>өзгеруі</a:t>
            </a:r>
            <a:r>
              <a:rPr lang="ru-RU" dirty="0"/>
              <a:t> </a:t>
            </a:r>
            <a:r>
              <a:rPr lang="ru-RU" dirty="0" err="1"/>
              <a:t>болған</a:t>
            </a:r>
            <a:r>
              <a:rPr lang="ru-RU" dirty="0"/>
              <a:t> </a:t>
            </a:r>
            <a:r>
              <a:rPr lang="ru-RU" dirty="0" err="1"/>
              <a:t>шығар</a:t>
            </a:r>
            <a:r>
              <a:rPr lang="ru-RU" dirty="0"/>
              <a:t>, </a:t>
            </a:r>
            <a:r>
              <a:rPr lang="ru-RU" dirty="0" err="1"/>
              <a:t>бірақ</a:t>
            </a:r>
            <a:r>
              <a:rPr lang="ru-RU" dirty="0"/>
              <a:t> </a:t>
            </a:r>
            <a:r>
              <a:rPr lang="ru-RU" dirty="0" err="1"/>
              <a:t>менде</a:t>
            </a:r>
            <a:r>
              <a:rPr lang="ru-RU" dirty="0"/>
              <a:t> </a:t>
            </a:r>
            <a:r>
              <a:rPr lang="ru-RU" dirty="0" err="1"/>
              <a:t>үнемі</a:t>
            </a:r>
            <a:r>
              <a:rPr lang="ru-RU" dirty="0"/>
              <a:t> </a:t>
            </a:r>
            <a:r>
              <a:rPr lang="ru-RU" dirty="0" err="1"/>
              <a:t>ішім</a:t>
            </a:r>
            <a:r>
              <a:rPr lang="ru-RU" dirty="0"/>
              <a:t> </a:t>
            </a:r>
            <a:r>
              <a:rPr lang="ru-RU" dirty="0" err="1"/>
              <a:t>ауырып</a:t>
            </a:r>
            <a:r>
              <a:rPr lang="ru-RU" dirty="0"/>
              <a:t>, мен </a:t>
            </a:r>
            <a:r>
              <a:rPr lang="ru-RU" dirty="0" err="1"/>
              <a:t>жоқ</a:t>
            </a:r>
            <a:r>
              <a:rPr lang="ru-RU" dirty="0"/>
              <a:t> </a:t>
            </a:r>
            <a:r>
              <a:rPr lang="ru-RU" dirty="0" err="1"/>
              <a:t>кезде</a:t>
            </a:r>
            <a:r>
              <a:rPr lang="ru-RU" dirty="0"/>
              <a:t> </a:t>
            </a:r>
            <a:r>
              <a:rPr lang="ru-RU" dirty="0" err="1"/>
              <a:t>көп</a:t>
            </a:r>
            <a:r>
              <a:rPr lang="ru-RU" dirty="0"/>
              <a:t> </a:t>
            </a:r>
            <a:r>
              <a:rPr lang="ru-RU" dirty="0" err="1"/>
              <a:t>тамақ</a:t>
            </a:r>
            <a:r>
              <a:rPr lang="ru-RU" dirty="0"/>
              <a:t> </a:t>
            </a:r>
            <a:r>
              <a:rPr lang="ru-RU" dirty="0" err="1"/>
              <a:t>жемейтінмін</a:t>
            </a:r>
            <a:r>
              <a:rPr lang="ru-RU" dirty="0"/>
              <a:t>.</a:t>
            </a:r>
          </a:p>
          <a:p>
            <a:r>
              <a:rPr lang="ru-RU" dirty="0"/>
              <a:t>«Ал, </a:t>
            </a:r>
            <a:r>
              <a:rPr lang="ru-RU" dirty="0" err="1"/>
              <a:t>біз</a:t>
            </a:r>
            <a:r>
              <a:rPr lang="ru-RU" dirty="0"/>
              <a:t> не </a:t>
            </a:r>
            <a:r>
              <a:rPr lang="ru-RU" dirty="0" err="1"/>
              <a:t>болғанын</a:t>
            </a:r>
            <a:r>
              <a:rPr lang="ru-RU" dirty="0"/>
              <a:t> </a:t>
            </a:r>
            <a:r>
              <a:rPr lang="ru-RU" dirty="0" err="1"/>
              <a:t>білгенше</a:t>
            </a:r>
            <a:r>
              <a:rPr lang="ru-RU" dirty="0"/>
              <a:t>, </a:t>
            </a:r>
            <a:r>
              <a:rPr lang="ru-RU" dirty="0" err="1"/>
              <a:t>біз</a:t>
            </a:r>
            <a:r>
              <a:rPr lang="ru-RU" dirty="0"/>
              <a:t> </a:t>
            </a:r>
            <a:r>
              <a:rPr lang="ru-RU" dirty="0" err="1"/>
              <a:t>сізге</a:t>
            </a:r>
            <a:r>
              <a:rPr lang="ru-RU" dirty="0"/>
              <a:t> </a:t>
            </a:r>
            <a:r>
              <a:rPr lang="ru-RU" dirty="0" err="1"/>
              <a:t>ерекше</a:t>
            </a:r>
            <a:r>
              <a:rPr lang="ru-RU" dirty="0"/>
              <a:t> </a:t>
            </a:r>
            <a:r>
              <a:rPr lang="ru-RU" dirty="0" err="1"/>
              <a:t>қамқорлық</a:t>
            </a:r>
            <a:r>
              <a:rPr lang="ru-RU" dirty="0"/>
              <a:t> </a:t>
            </a:r>
            <a:r>
              <a:rPr lang="ru-RU" dirty="0" err="1"/>
              <a:t>жасауымыз</a:t>
            </a:r>
            <a:r>
              <a:rPr lang="ru-RU" dirty="0"/>
              <a:t> </a:t>
            </a:r>
            <a:r>
              <a:rPr lang="ru-RU" dirty="0" err="1"/>
              <a:t>керек</a:t>
            </a:r>
            <a:r>
              <a:rPr lang="ru-RU" dirty="0"/>
              <a:t>. Мен </a:t>
            </a:r>
            <a:r>
              <a:rPr lang="ru-RU" dirty="0" err="1"/>
              <a:t>бәрі</a:t>
            </a:r>
            <a:r>
              <a:rPr lang="ru-RU" dirty="0"/>
              <a:t> </a:t>
            </a:r>
            <a:r>
              <a:rPr lang="ru-RU" dirty="0" err="1"/>
              <a:t>жақсы</a:t>
            </a:r>
            <a:r>
              <a:rPr lang="ru-RU" dirty="0"/>
              <a:t> </a:t>
            </a:r>
            <a:r>
              <a:rPr lang="ru-RU" dirty="0" err="1"/>
              <a:t>болатынына</a:t>
            </a:r>
            <a:r>
              <a:rPr lang="ru-RU" dirty="0"/>
              <a:t> </a:t>
            </a:r>
            <a:r>
              <a:rPr lang="ru-RU" dirty="0" err="1"/>
              <a:t>сенімдімін</a:t>
            </a:r>
            <a:r>
              <a:rPr lang="ru-RU" dirty="0"/>
              <a:t> ». </a:t>
            </a:r>
            <a:r>
              <a:rPr lang="ru-RU" dirty="0" err="1"/>
              <a:t>Келесі</a:t>
            </a:r>
            <a:r>
              <a:rPr lang="ru-RU" dirty="0"/>
              <a:t> </a:t>
            </a:r>
            <a:r>
              <a:rPr lang="ru-RU" dirty="0" err="1"/>
              <a:t>күні</a:t>
            </a:r>
            <a:r>
              <a:rPr lang="ru-RU" dirty="0"/>
              <a:t> </a:t>
            </a:r>
            <a:r>
              <a:rPr lang="ru-RU" dirty="0" err="1"/>
              <a:t>таңертең</a:t>
            </a:r>
            <a:r>
              <a:rPr lang="ru-RU" dirty="0"/>
              <a:t> </a:t>
            </a:r>
            <a:r>
              <a:rPr lang="ru-RU" dirty="0" err="1"/>
              <a:t>дабыл</a:t>
            </a:r>
            <a:r>
              <a:rPr lang="ru-RU" dirty="0"/>
              <a:t> </a:t>
            </a:r>
            <a:r>
              <a:rPr lang="ru-RU" dirty="0" err="1"/>
              <a:t>қағылып</a:t>
            </a:r>
            <a:r>
              <a:rPr lang="ru-RU" dirty="0"/>
              <a:t>, </a:t>
            </a:r>
            <a:r>
              <a:rPr lang="ru-RU" dirty="0" err="1"/>
              <a:t>түнгі</a:t>
            </a:r>
            <a:r>
              <a:rPr lang="ru-RU" dirty="0"/>
              <a:t> </a:t>
            </a:r>
            <a:r>
              <a:rPr lang="ru-RU" dirty="0" err="1"/>
              <a:t>ұйқыдан</a:t>
            </a:r>
            <a:r>
              <a:rPr lang="ru-RU" dirty="0"/>
              <a:t> </a:t>
            </a:r>
            <a:r>
              <a:rPr lang="ru-RU" dirty="0" err="1"/>
              <a:t>кейін</a:t>
            </a:r>
            <a:r>
              <a:rPr lang="ru-RU" dirty="0"/>
              <a:t> Фрэнк </a:t>
            </a:r>
            <a:r>
              <a:rPr lang="ru-RU" dirty="0" err="1"/>
              <a:t>өзін</a:t>
            </a:r>
            <a:r>
              <a:rPr lang="ru-RU" dirty="0"/>
              <a:t> </a:t>
            </a:r>
            <a:r>
              <a:rPr lang="ru-RU" dirty="0" err="1"/>
              <a:t>сергек</a:t>
            </a:r>
            <a:r>
              <a:rPr lang="ru-RU" dirty="0"/>
              <a:t> </a:t>
            </a:r>
            <a:r>
              <a:rPr lang="ru-RU" dirty="0" err="1"/>
              <a:t>сезінді</a:t>
            </a:r>
            <a:r>
              <a:rPr lang="ru-RU" dirty="0"/>
              <a:t>.</a:t>
            </a:r>
          </a:p>
          <a:p>
            <a:r>
              <a:rPr lang="ru-RU" dirty="0"/>
              <a:t>«</a:t>
            </a:r>
            <a:r>
              <a:rPr lang="ru-RU" dirty="0" err="1"/>
              <a:t>Стейси</a:t>
            </a:r>
            <a:r>
              <a:rPr lang="ru-RU" dirty="0"/>
              <a:t> не </a:t>
            </a:r>
            <a:r>
              <a:rPr lang="ru-RU" dirty="0" err="1"/>
              <a:t>болды</a:t>
            </a:r>
            <a:r>
              <a:rPr lang="ru-RU" dirty="0"/>
              <a:t>? </a:t>
            </a:r>
            <a:r>
              <a:rPr lang="ru-RU" dirty="0" err="1"/>
              <a:t>Сіз</a:t>
            </a:r>
            <a:r>
              <a:rPr lang="ru-RU" dirty="0"/>
              <a:t> </a:t>
            </a:r>
            <a:r>
              <a:rPr lang="ru-RU" dirty="0" err="1"/>
              <a:t>елес</a:t>
            </a:r>
            <a:r>
              <a:rPr lang="ru-RU" dirty="0"/>
              <a:t> </a:t>
            </a:r>
            <a:r>
              <a:rPr lang="ru-RU" dirty="0" err="1"/>
              <a:t>көрген</a:t>
            </a:r>
            <a:r>
              <a:rPr lang="ru-RU" dirty="0"/>
              <a:t> </a:t>
            </a:r>
            <a:r>
              <a:rPr lang="ru-RU" dirty="0" err="1"/>
              <a:t>сияқтысыз</a:t>
            </a:r>
            <a:r>
              <a:rPr lang="ru-RU" dirty="0"/>
              <a:t> »</a:t>
            </a:r>
            <a:r>
              <a:rPr lang="ru-RU" dirty="0" err="1"/>
              <a:t>деп</a:t>
            </a:r>
            <a:r>
              <a:rPr lang="ru-RU" dirty="0"/>
              <a:t> </a:t>
            </a:r>
            <a:r>
              <a:rPr lang="ru-RU" dirty="0" err="1"/>
              <a:t>жауап</a:t>
            </a:r>
            <a:r>
              <a:rPr lang="ru-RU" dirty="0"/>
              <a:t> </a:t>
            </a:r>
            <a:r>
              <a:rPr lang="ru-RU" dirty="0" err="1"/>
              <a:t>берді</a:t>
            </a:r>
            <a:r>
              <a:rPr lang="ru-RU" dirty="0"/>
              <a:t>.</a:t>
            </a:r>
          </a:p>
          <a:p>
            <a:r>
              <a:rPr lang="ru-RU" dirty="0" err="1"/>
              <a:t>Стейси</a:t>
            </a:r>
            <a:r>
              <a:rPr lang="ru-RU" dirty="0"/>
              <a:t> </a:t>
            </a:r>
            <a:r>
              <a:rPr lang="ru-RU" dirty="0" err="1"/>
              <a:t>оған</a:t>
            </a:r>
            <a:r>
              <a:rPr lang="ru-RU" dirty="0"/>
              <a:t> </a:t>
            </a:r>
            <a:r>
              <a:rPr lang="ru-RU" dirty="0" err="1"/>
              <a:t>қалтасының</a:t>
            </a:r>
            <a:r>
              <a:rPr lang="ru-RU" dirty="0"/>
              <a:t> </a:t>
            </a:r>
            <a:r>
              <a:rPr lang="ru-RU" dirty="0" err="1"/>
              <a:t>айнасын</a:t>
            </a:r>
            <a:r>
              <a:rPr lang="ru-RU" dirty="0"/>
              <a:t> </a:t>
            </a:r>
            <a:r>
              <a:rPr lang="ru-RU" dirty="0" err="1"/>
              <a:t>өзі</a:t>
            </a:r>
            <a:r>
              <a:rPr lang="ru-RU" dirty="0"/>
              <a:t> </a:t>
            </a:r>
            <a:r>
              <a:rPr lang="ru-RU" dirty="0" err="1"/>
              <a:t>көруі</a:t>
            </a:r>
            <a:r>
              <a:rPr lang="ru-RU" dirty="0"/>
              <a:t> </a:t>
            </a:r>
            <a:r>
              <a:rPr lang="ru-RU" dirty="0" err="1"/>
              <a:t>үшін</a:t>
            </a:r>
            <a:r>
              <a:rPr lang="ru-RU" dirty="0"/>
              <a:t> </a:t>
            </a:r>
            <a:r>
              <a:rPr lang="ru-RU" dirty="0" err="1"/>
              <a:t>алып</a:t>
            </a:r>
            <a:r>
              <a:rPr lang="ru-RU" dirty="0"/>
              <a:t> </a:t>
            </a:r>
            <a:r>
              <a:rPr lang="ru-RU" dirty="0" err="1"/>
              <a:t>келді</a:t>
            </a:r>
            <a:r>
              <a:rPr lang="ru-RU" dirty="0"/>
              <a:t>. «</a:t>
            </a:r>
            <a:r>
              <a:rPr lang="ru-RU" dirty="0" err="1"/>
              <a:t>Глюкозаға</a:t>
            </a:r>
            <a:r>
              <a:rPr lang="ru-RU" dirty="0"/>
              <a:t> </a:t>
            </a:r>
            <a:r>
              <a:rPr lang="ru-RU" dirty="0" err="1"/>
              <a:t>төзімділік</a:t>
            </a:r>
            <a:r>
              <a:rPr lang="ru-RU" dirty="0"/>
              <a:t> </a:t>
            </a:r>
            <a:r>
              <a:rPr lang="ru-RU" dirty="0" err="1"/>
              <a:t>тестін</a:t>
            </a:r>
            <a:r>
              <a:rPr lang="ru-RU" dirty="0"/>
              <a:t> </a:t>
            </a:r>
            <a:r>
              <a:rPr lang="ru-RU" dirty="0" err="1"/>
              <a:t>ұмытыңыз</a:t>
            </a:r>
            <a:r>
              <a:rPr lang="ru-RU" dirty="0"/>
              <a:t>. </a:t>
            </a:r>
            <a:r>
              <a:rPr lang="ru-RU" dirty="0" err="1"/>
              <a:t>Менің</a:t>
            </a:r>
            <a:r>
              <a:rPr lang="ru-RU" dirty="0"/>
              <a:t> </a:t>
            </a:r>
            <a:r>
              <a:rPr lang="ru-RU" dirty="0" err="1"/>
              <a:t>ойымша</a:t>
            </a:r>
            <a:r>
              <a:rPr lang="ru-RU" dirty="0"/>
              <a:t>, </a:t>
            </a:r>
            <a:r>
              <a:rPr lang="ru-RU" dirty="0" err="1"/>
              <a:t>біз</a:t>
            </a:r>
            <a:r>
              <a:rPr lang="ru-RU" dirty="0"/>
              <a:t> </a:t>
            </a:r>
            <a:r>
              <a:rPr lang="ru-RU" dirty="0" err="1"/>
              <a:t>қазір</a:t>
            </a:r>
            <a:r>
              <a:rPr lang="ru-RU" dirty="0"/>
              <a:t> </a:t>
            </a:r>
            <a:r>
              <a:rPr lang="ru-RU" dirty="0" err="1"/>
              <a:t>жедел</a:t>
            </a:r>
            <a:r>
              <a:rPr lang="ru-RU" dirty="0"/>
              <a:t> </a:t>
            </a:r>
            <a:r>
              <a:rPr lang="ru-RU" dirty="0" err="1"/>
              <a:t>жәрдемге</a:t>
            </a:r>
            <a:r>
              <a:rPr lang="ru-RU" dirty="0"/>
              <a:t> </a:t>
            </a:r>
            <a:r>
              <a:rPr lang="ru-RU" dirty="0" err="1"/>
              <a:t>баруымыз</a:t>
            </a:r>
            <a:r>
              <a:rPr lang="ru-RU" dirty="0"/>
              <a:t> </a:t>
            </a:r>
            <a:r>
              <a:rPr lang="ru-RU" dirty="0" err="1"/>
              <a:t>керек</a:t>
            </a:r>
            <a:r>
              <a:rPr lang="ru-RU" dirty="0"/>
              <a:t> ».</a:t>
            </a:r>
          </a:p>
          <a:p>
            <a:r>
              <a:rPr lang="ru-RU" dirty="0"/>
              <a:t>Доктор </a:t>
            </a:r>
            <a:r>
              <a:rPr lang="ru-RU" dirty="0" err="1"/>
              <a:t>Смитерс</a:t>
            </a:r>
            <a:r>
              <a:rPr lang="ru-RU" dirty="0"/>
              <a:t> </a:t>
            </a:r>
            <a:r>
              <a:rPr lang="ru-RU" dirty="0" err="1"/>
              <a:t>Фрэнктің</a:t>
            </a:r>
            <a:r>
              <a:rPr lang="ru-RU" dirty="0"/>
              <a:t> </a:t>
            </a:r>
            <a:r>
              <a:rPr lang="ru-RU" dirty="0" err="1"/>
              <a:t>көзіне</a:t>
            </a:r>
            <a:r>
              <a:rPr lang="ru-RU" dirty="0"/>
              <a:t> </a:t>
            </a:r>
            <a:r>
              <a:rPr lang="ru-RU" dirty="0" err="1"/>
              <a:t>қарады</a:t>
            </a:r>
            <a:r>
              <a:rPr lang="ru-RU" dirty="0"/>
              <a:t>. «</a:t>
            </a:r>
            <a:r>
              <a:rPr lang="ru-RU" dirty="0" err="1"/>
              <a:t>Бұл</a:t>
            </a:r>
            <a:r>
              <a:rPr lang="ru-RU" dirty="0"/>
              <a:t> </a:t>
            </a:r>
            <a:r>
              <a:rPr lang="ru-RU" dirty="0" err="1"/>
              <a:t>сіздің</a:t>
            </a:r>
            <a:r>
              <a:rPr lang="ru-RU" dirty="0"/>
              <a:t> </a:t>
            </a:r>
            <a:r>
              <a:rPr lang="ru-RU" dirty="0" err="1"/>
              <a:t>келгеніңіз</a:t>
            </a:r>
            <a:r>
              <a:rPr lang="ru-RU" dirty="0"/>
              <a:t> </a:t>
            </a:r>
            <a:r>
              <a:rPr lang="ru-RU" dirty="0" err="1"/>
              <a:t>жақсы</a:t>
            </a:r>
            <a:r>
              <a:rPr lang="ru-RU" dirty="0"/>
              <a:t> </a:t>
            </a:r>
            <a:r>
              <a:rPr lang="ru-RU" dirty="0" err="1"/>
              <a:t>болды</a:t>
            </a:r>
            <a:r>
              <a:rPr lang="ru-RU" dirty="0"/>
              <a:t>, </a:t>
            </a:r>
            <a:r>
              <a:rPr lang="ru-RU" dirty="0" err="1"/>
              <a:t>өйткені</a:t>
            </a:r>
            <a:r>
              <a:rPr lang="ru-RU" dirty="0"/>
              <a:t> </a:t>
            </a:r>
            <a:r>
              <a:rPr lang="ru-RU" dirty="0" err="1"/>
              <a:t>медициналық</a:t>
            </a:r>
            <a:r>
              <a:rPr lang="ru-RU" dirty="0"/>
              <a:t> </a:t>
            </a:r>
            <a:r>
              <a:rPr lang="ru-RU" dirty="0" err="1"/>
              <a:t>курстың</a:t>
            </a:r>
            <a:r>
              <a:rPr lang="ru-RU" dirty="0"/>
              <a:t> </a:t>
            </a:r>
            <a:r>
              <a:rPr lang="ru-RU" dirty="0" err="1"/>
              <a:t>бірінші</a:t>
            </a:r>
            <a:r>
              <a:rPr lang="ru-RU" dirty="0"/>
              <a:t> курс </a:t>
            </a:r>
            <a:r>
              <a:rPr lang="ru-RU" dirty="0" err="1"/>
              <a:t>студенті</a:t>
            </a:r>
            <a:r>
              <a:rPr lang="ru-RU" dirty="0"/>
              <a:t> де </a:t>
            </a:r>
            <a:r>
              <a:rPr lang="ru-RU" dirty="0" err="1"/>
              <a:t>сіздің</a:t>
            </a:r>
            <a:r>
              <a:rPr lang="ru-RU" dirty="0"/>
              <a:t> </a:t>
            </a:r>
            <a:r>
              <a:rPr lang="ru-RU" dirty="0" err="1"/>
              <a:t>сарғайғаныңызды</a:t>
            </a:r>
            <a:r>
              <a:rPr lang="ru-RU" dirty="0"/>
              <a:t> </a:t>
            </a:r>
            <a:r>
              <a:rPr lang="ru-RU" dirty="0" err="1"/>
              <a:t>көре</a:t>
            </a:r>
            <a:r>
              <a:rPr lang="ru-RU" dirty="0"/>
              <a:t> </a:t>
            </a:r>
            <a:r>
              <a:rPr lang="ru-RU" dirty="0" err="1"/>
              <a:t>алды</a:t>
            </a:r>
            <a:r>
              <a:rPr lang="ru-RU" dirty="0"/>
              <a:t>».</a:t>
            </a:r>
          </a:p>
          <a:p>
            <a:r>
              <a:rPr lang="ru-RU" dirty="0" err="1"/>
              <a:t>Стейси</a:t>
            </a:r>
            <a:r>
              <a:rPr lang="ru-RU" dirty="0"/>
              <a:t> </a:t>
            </a:r>
            <a:r>
              <a:rPr lang="ru-RU" dirty="0" err="1"/>
              <a:t>мазасыз</a:t>
            </a:r>
            <a:r>
              <a:rPr lang="ru-RU" dirty="0"/>
              <a:t> </a:t>
            </a:r>
            <a:r>
              <a:rPr lang="ru-RU" dirty="0" err="1"/>
              <a:t>көрінді</a:t>
            </a:r>
            <a:r>
              <a:rPr lang="ru-RU" dirty="0"/>
              <a:t>. «</a:t>
            </a:r>
            <a:r>
              <a:rPr lang="ru-RU" dirty="0" err="1"/>
              <a:t>Бұл</a:t>
            </a:r>
            <a:r>
              <a:rPr lang="ru-RU" dirty="0"/>
              <a:t> </a:t>
            </a:r>
            <a:r>
              <a:rPr lang="ru-RU" dirty="0" err="1"/>
              <a:t>нені</a:t>
            </a:r>
            <a:r>
              <a:rPr lang="ru-RU" dirty="0"/>
              <a:t> </a:t>
            </a:r>
            <a:r>
              <a:rPr lang="ru-RU" dirty="0" err="1"/>
              <a:t>білдіреді</a:t>
            </a:r>
            <a:r>
              <a:rPr lang="ru-RU" dirty="0"/>
              <a:t>? </a:t>
            </a:r>
            <a:r>
              <a:rPr lang="ru-RU" dirty="0" err="1"/>
              <a:t>Ол</a:t>
            </a:r>
            <a:r>
              <a:rPr lang="ru-RU" dirty="0"/>
              <a:t> </a:t>
            </a:r>
            <a:r>
              <a:rPr lang="ru-RU" dirty="0" err="1"/>
              <a:t>жақсы</a:t>
            </a:r>
            <a:r>
              <a:rPr lang="ru-RU" dirty="0"/>
              <a:t> бола </a:t>
            </a:r>
            <a:r>
              <a:rPr lang="ru-RU" dirty="0" err="1"/>
              <a:t>ма</a:t>
            </a:r>
            <a:r>
              <a:rPr lang="ru-RU" dirty="0"/>
              <a:t>? »</a:t>
            </a:r>
            <a:r>
              <a:rPr lang="ru-RU" dirty="0" err="1"/>
              <a:t>Деп</a:t>
            </a:r>
            <a:r>
              <a:rPr lang="ru-RU" dirty="0"/>
              <a:t> </a:t>
            </a:r>
            <a:r>
              <a:rPr lang="ru-RU" dirty="0" err="1"/>
              <a:t>сұрады</a:t>
            </a:r>
            <a:r>
              <a:rPr lang="ru-RU" dirty="0"/>
              <a:t>. - </a:t>
            </a:r>
            <a:r>
              <a:rPr lang="ru-RU" dirty="0" err="1"/>
              <a:t>Жақсы</a:t>
            </a:r>
            <a:r>
              <a:rPr lang="ru-RU" dirty="0"/>
              <a:t>, </a:t>
            </a:r>
            <a:r>
              <a:rPr lang="ru-RU" dirty="0" err="1"/>
              <a:t>бұл</a:t>
            </a:r>
            <a:r>
              <a:rPr lang="ru-RU" dirty="0"/>
              <a:t> </a:t>
            </a:r>
            <a:r>
              <a:rPr lang="ru-RU" dirty="0" err="1"/>
              <a:t>бірнеше</a:t>
            </a:r>
            <a:r>
              <a:rPr lang="ru-RU" dirty="0"/>
              <a:t> </a:t>
            </a:r>
            <a:r>
              <a:rPr lang="ru-RU" dirty="0" err="1"/>
              <a:t>түрлі</a:t>
            </a:r>
            <a:r>
              <a:rPr lang="ru-RU" dirty="0"/>
              <a:t> </a:t>
            </a:r>
            <a:r>
              <a:rPr lang="ru-RU" dirty="0" err="1"/>
              <a:t>мағынаны</a:t>
            </a:r>
            <a:r>
              <a:rPr lang="ru-RU" dirty="0"/>
              <a:t> </a:t>
            </a:r>
            <a:r>
              <a:rPr lang="ru-RU" dirty="0" err="1"/>
              <a:t>білдіруі</a:t>
            </a:r>
            <a:r>
              <a:rPr lang="ru-RU" dirty="0"/>
              <a:t> </a:t>
            </a:r>
            <a:r>
              <a:rPr lang="ru-RU" dirty="0" err="1"/>
              <a:t>мүмкін</a:t>
            </a:r>
            <a:r>
              <a:rPr lang="ru-RU" dirty="0"/>
              <a:t>, - </a:t>
            </a:r>
            <a:r>
              <a:rPr lang="ru-RU" dirty="0" err="1"/>
              <a:t>деп</a:t>
            </a:r>
            <a:r>
              <a:rPr lang="ru-RU" dirty="0"/>
              <a:t> </a:t>
            </a:r>
            <a:r>
              <a:rPr lang="ru-RU" dirty="0" err="1"/>
              <a:t>жауап</a:t>
            </a:r>
            <a:r>
              <a:rPr lang="ru-RU" dirty="0"/>
              <a:t> </a:t>
            </a:r>
            <a:r>
              <a:rPr lang="ru-RU" dirty="0" err="1"/>
              <a:t>берді</a:t>
            </a:r>
            <a:r>
              <a:rPr lang="ru-RU" dirty="0"/>
              <a:t> </a:t>
            </a:r>
            <a:r>
              <a:rPr lang="ru-RU" dirty="0" err="1"/>
              <a:t>дәрігер</a:t>
            </a:r>
            <a:r>
              <a:rPr lang="ru-RU" dirty="0"/>
              <a:t>, - </a:t>
            </a:r>
            <a:r>
              <a:rPr lang="ru-RU" dirty="0" err="1"/>
              <a:t>сондықтан</a:t>
            </a:r>
            <a:r>
              <a:rPr lang="ru-RU" dirty="0"/>
              <a:t> </a:t>
            </a:r>
            <a:r>
              <a:rPr lang="ru-RU" dirty="0" err="1"/>
              <a:t>сенімді</a:t>
            </a:r>
            <a:r>
              <a:rPr lang="ru-RU" dirty="0"/>
              <a:t> болу </a:t>
            </a:r>
            <a:r>
              <a:rPr lang="ru-RU" dirty="0" err="1"/>
              <a:t>үшін</a:t>
            </a:r>
            <a:r>
              <a:rPr lang="ru-RU" dirty="0"/>
              <a:t> </a:t>
            </a:r>
            <a:r>
              <a:rPr lang="ru-RU" dirty="0" err="1"/>
              <a:t>бірнеше</a:t>
            </a:r>
            <a:r>
              <a:rPr lang="ru-RU" dirty="0"/>
              <a:t> </a:t>
            </a:r>
            <a:r>
              <a:rPr lang="ru-RU" dirty="0" err="1"/>
              <a:t>тексеруден</a:t>
            </a:r>
            <a:r>
              <a:rPr lang="ru-RU" dirty="0"/>
              <a:t> </a:t>
            </a:r>
            <a:r>
              <a:rPr lang="ru-RU" dirty="0" err="1"/>
              <a:t>өткізуге</a:t>
            </a:r>
            <a:r>
              <a:rPr lang="ru-RU" dirty="0"/>
              <a:t> тура </a:t>
            </a:r>
            <a:r>
              <a:rPr lang="ru-RU" dirty="0" err="1"/>
              <a:t>келеді</a:t>
            </a:r>
            <a:r>
              <a:rPr lang="ru-RU" dirty="0"/>
              <a:t>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43</a:t>
            </a:fld>
            <a:endParaRPr/>
          </a:p>
        </p:txBody>
      </p:sp>
      <p:sp>
        <p:nvSpPr>
          <p:cNvPr id="548"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fontScale="90000"/>
          </a:bodyPr>
          <a:lstStyle/>
          <a:p>
            <a:pPr defTabSz="474935">
              <a:defRPr sz="3100" b="1"/>
            </a:pPr>
            <a:r>
              <a:rPr lang="kk-KZ" dirty="0" smtClean="0"/>
              <a:t>ТЕКСЕРУ</a:t>
            </a:r>
            <a:r>
              <a:rPr dirty="0" smtClean="0"/>
              <a:t> </a:t>
            </a:r>
            <a:endParaRPr dirty="0"/>
          </a:p>
          <a:p>
            <a:pPr defTabSz="474935">
              <a:defRPr sz="3100" b="1"/>
            </a:pPr>
            <a:r>
              <a:rPr dirty="0"/>
              <a:t/>
            </a:r>
            <a:br>
              <a:rPr dirty="0"/>
            </a:br>
            <a:endParaRPr dirty="0"/>
          </a:p>
        </p:txBody>
      </p:sp>
      <p:grpSp>
        <p:nvGrpSpPr>
          <p:cNvPr id="554" name="Group"/>
          <p:cNvGrpSpPr/>
          <p:nvPr/>
        </p:nvGrpSpPr>
        <p:grpSpPr>
          <a:xfrm>
            <a:off x="211127" y="104763"/>
            <a:ext cx="980377" cy="1007345"/>
            <a:chOff x="-1" y="-1"/>
            <a:chExt cx="980376" cy="1007344"/>
          </a:xfrm>
        </p:grpSpPr>
        <p:sp>
          <p:nvSpPr>
            <p:cNvPr id="549"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550"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553" name="Group"/>
            <p:cNvGrpSpPr/>
            <p:nvPr/>
          </p:nvGrpSpPr>
          <p:grpSpPr>
            <a:xfrm>
              <a:off x="142133" y="146025"/>
              <a:ext cx="696260" cy="715337"/>
              <a:chOff x="-1" y="0"/>
              <a:chExt cx="696259" cy="715336"/>
            </a:xfrm>
          </p:grpSpPr>
          <p:sp>
            <p:nvSpPr>
              <p:cNvPr id="551"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552"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555" name="Questions…"/>
          <p:cNvSpPr txBox="1"/>
          <p:nvPr/>
        </p:nvSpPr>
        <p:spPr>
          <a:xfrm>
            <a:off x="424011" y="2014744"/>
            <a:ext cx="8598694" cy="3288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spcBef>
                <a:spcPts val="600"/>
              </a:spcBef>
              <a:defRPr sz="2400">
                <a:latin typeface="Arial"/>
                <a:ea typeface="Arial"/>
                <a:cs typeface="Arial"/>
                <a:sym typeface="Arial"/>
              </a:defRPr>
            </a:pPr>
            <a:r>
              <a:rPr lang="ru-RU" dirty="0" err="1"/>
              <a:t>Сұрақтар</a:t>
            </a:r>
            <a:endParaRPr lang="ru-RU" dirty="0"/>
          </a:p>
          <a:p>
            <a:pPr algn="just">
              <a:spcBef>
                <a:spcPts val="600"/>
              </a:spcBef>
              <a:defRPr sz="2400">
                <a:latin typeface="Arial"/>
                <a:ea typeface="Arial"/>
                <a:cs typeface="Arial"/>
                <a:sym typeface="Arial"/>
              </a:defRPr>
            </a:pPr>
            <a:r>
              <a:rPr lang="ru-RU" dirty="0"/>
              <a:t>1. Фрэнк </a:t>
            </a:r>
            <a:r>
              <a:rPr lang="ru-RU" dirty="0" err="1"/>
              <a:t>қандай</a:t>
            </a:r>
            <a:r>
              <a:rPr lang="ru-RU" dirty="0"/>
              <a:t> </a:t>
            </a:r>
            <a:r>
              <a:rPr lang="ru-RU" dirty="0" err="1"/>
              <a:t>жаңа</a:t>
            </a:r>
            <a:r>
              <a:rPr lang="ru-RU" dirty="0"/>
              <a:t> </a:t>
            </a:r>
            <a:r>
              <a:rPr lang="ru-RU" dirty="0" err="1"/>
              <a:t>физикалық</a:t>
            </a:r>
            <a:r>
              <a:rPr lang="ru-RU" dirty="0"/>
              <a:t> </a:t>
            </a:r>
            <a:r>
              <a:rPr lang="ru-RU" dirty="0" err="1"/>
              <a:t>белгілер</a:t>
            </a:r>
            <a:r>
              <a:rPr lang="ru-RU" dirty="0"/>
              <a:t> </a:t>
            </a:r>
            <a:r>
              <a:rPr lang="ru-RU" dirty="0" err="1"/>
              <a:t>немесе</a:t>
            </a:r>
            <a:r>
              <a:rPr lang="ru-RU" dirty="0"/>
              <a:t> </a:t>
            </a:r>
            <a:r>
              <a:rPr lang="ru-RU" dirty="0" err="1"/>
              <a:t>белгілер</a:t>
            </a:r>
            <a:r>
              <a:rPr lang="ru-RU" dirty="0"/>
              <a:t> </a:t>
            </a:r>
            <a:r>
              <a:rPr lang="ru-RU" dirty="0" err="1"/>
              <a:t>ұсынады</a:t>
            </a:r>
            <a:r>
              <a:rPr lang="ru-RU" dirty="0"/>
              <a:t>?</a:t>
            </a:r>
          </a:p>
          <a:p>
            <a:pPr algn="just">
              <a:spcBef>
                <a:spcPts val="600"/>
              </a:spcBef>
              <a:defRPr sz="2400">
                <a:latin typeface="Arial"/>
                <a:ea typeface="Arial"/>
                <a:cs typeface="Arial"/>
                <a:sym typeface="Arial"/>
              </a:defRPr>
            </a:pPr>
            <a:r>
              <a:rPr lang="ru-RU" dirty="0"/>
              <a:t>2. </a:t>
            </a:r>
            <a:r>
              <a:rPr lang="ru-RU" dirty="0" err="1"/>
              <a:t>Дәрігер</a:t>
            </a:r>
            <a:r>
              <a:rPr lang="ru-RU" dirty="0"/>
              <a:t> </a:t>
            </a:r>
            <a:r>
              <a:rPr lang="ru-RU" dirty="0" err="1"/>
              <a:t>Фрэнктің</a:t>
            </a:r>
            <a:r>
              <a:rPr lang="ru-RU" dirty="0"/>
              <a:t> </a:t>
            </a:r>
            <a:r>
              <a:rPr lang="ru-RU" dirty="0" err="1"/>
              <a:t>көзінен</a:t>
            </a:r>
            <a:r>
              <a:rPr lang="ru-RU" dirty="0"/>
              <a:t> </a:t>
            </a:r>
            <a:r>
              <a:rPr lang="ru-RU" dirty="0" err="1"/>
              <a:t>сарғаюды</a:t>
            </a:r>
            <a:r>
              <a:rPr lang="ru-RU" dirty="0"/>
              <a:t> </a:t>
            </a:r>
            <a:r>
              <a:rPr lang="ru-RU" dirty="0" err="1"/>
              <a:t>көрсететін</a:t>
            </a:r>
            <a:r>
              <a:rPr lang="ru-RU" dirty="0"/>
              <a:t> </a:t>
            </a:r>
            <a:r>
              <a:rPr lang="ru-RU" dirty="0" err="1"/>
              <a:t>нені</a:t>
            </a:r>
            <a:r>
              <a:rPr lang="ru-RU" dirty="0"/>
              <a:t> </a:t>
            </a:r>
            <a:r>
              <a:rPr lang="ru-RU" dirty="0" err="1"/>
              <a:t>көреді</a:t>
            </a:r>
            <a:r>
              <a:rPr lang="ru-RU" dirty="0"/>
              <a:t>? </a:t>
            </a:r>
            <a:r>
              <a:rPr lang="ru-RU" dirty="0" err="1"/>
              <a:t>Фрэнктің</a:t>
            </a:r>
            <a:r>
              <a:rPr lang="ru-RU" dirty="0"/>
              <a:t> </a:t>
            </a:r>
            <a:r>
              <a:rPr lang="ru-RU" dirty="0" err="1"/>
              <a:t>сарғаюына</a:t>
            </a:r>
            <a:r>
              <a:rPr lang="ru-RU" dirty="0"/>
              <a:t> </a:t>
            </a:r>
            <a:r>
              <a:rPr lang="ru-RU" dirty="0" err="1"/>
              <a:t>қандай</a:t>
            </a:r>
            <a:r>
              <a:rPr lang="ru-RU" dirty="0"/>
              <a:t> молекула </a:t>
            </a:r>
            <a:r>
              <a:rPr lang="ru-RU" dirty="0" err="1"/>
              <a:t>жауап</a:t>
            </a:r>
            <a:r>
              <a:rPr lang="ru-RU" dirty="0"/>
              <a:t> </a:t>
            </a:r>
            <a:r>
              <a:rPr lang="ru-RU" dirty="0" err="1"/>
              <a:t>береді</a:t>
            </a:r>
            <a:r>
              <a:rPr lang="ru-RU" dirty="0"/>
              <a:t>?</a:t>
            </a:r>
            <a:endParaRPr dirty="0"/>
          </a:p>
          <a:p>
            <a:pPr defTabSz="457200">
              <a:defRPr sz="1200">
                <a:latin typeface="Verdana"/>
                <a:ea typeface="Verdana"/>
                <a:cs typeface="Verdana"/>
                <a:sym typeface="Verdana"/>
              </a:defRPr>
            </a:pPr>
            <a:endParaRPr dirty="0"/>
          </a:p>
          <a:p>
            <a:pPr defTabSz="457200">
              <a:defRPr sz="1200">
                <a:latin typeface="Verdana"/>
                <a:ea typeface="Verdana"/>
                <a:cs typeface="Verdana"/>
                <a:sym typeface="Verdana"/>
              </a:defRPr>
            </a:pPr>
            <a:endParaRPr dirty="0"/>
          </a:p>
          <a:p>
            <a:pPr algn="just">
              <a:spcBef>
                <a:spcPts val="600"/>
              </a:spcBef>
              <a:defRPr sz="1200" b="1">
                <a:latin typeface="Verdana"/>
                <a:ea typeface="Verdana"/>
                <a:cs typeface="Verdana"/>
                <a:sym typeface="Verdana"/>
              </a:defRPr>
            </a:pPr>
            <a:r>
              <a:rPr dirty="0"/>
              <a:t/>
            </a:r>
            <a:br>
              <a:rPr dirty="0"/>
            </a:br>
            <a:endParaRPr dirty="0"/>
          </a:p>
        </p:txBody>
      </p:sp>
      <p:grpSp>
        <p:nvGrpSpPr>
          <p:cNvPr id="560" name="Group"/>
          <p:cNvGrpSpPr/>
          <p:nvPr/>
        </p:nvGrpSpPr>
        <p:grpSpPr>
          <a:xfrm>
            <a:off x="-74260" y="6205462"/>
            <a:ext cx="12248972" cy="755703"/>
            <a:chOff x="-1" y="0"/>
            <a:chExt cx="12248971" cy="755702"/>
          </a:xfrm>
        </p:grpSpPr>
        <p:sp>
          <p:nvSpPr>
            <p:cNvPr id="556"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557"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558"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559"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554"/>
                                        </p:tgtEl>
                                        <p:attrNameLst>
                                          <p:attrName>style.visibility</p:attrName>
                                        </p:attrNameLst>
                                      </p:cBhvr>
                                      <p:to>
                                        <p:strVal val="visible"/>
                                      </p:to>
                                    </p:set>
                                    <p:anim calcmode="lin" valueType="num">
                                      <p:cBhvr>
                                        <p:cTn id="7" dur="300" fill="hold"/>
                                        <p:tgtEl>
                                          <p:spTgt spid="554"/>
                                        </p:tgtEl>
                                        <p:attrNameLst>
                                          <p:attrName>ppt_w</p:attrName>
                                        </p:attrNameLst>
                                      </p:cBhvr>
                                      <p:tavLst>
                                        <p:tav tm="0">
                                          <p:val>
                                            <p:strVal val="4*#ppt_w"/>
                                          </p:val>
                                        </p:tav>
                                        <p:tav tm="100000">
                                          <p:val>
                                            <p:strVal val="#ppt_w"/>
                                          </p:val>
                                        </p:tav>
                                      </p:tavLst>
                                    </p:anim>
                                    <p:anim calcmode="lin" valueType="num">
                                      <p:cBhvr>
                                        <p:cTn id="8" dur="300" fill="hold"/>
                                        <p:tgtEl>
                                          <p:spTgt spid="55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44</a:t>
            </a:fld>
            <a:endParaRPr/>
          </a:p>
        </p:txBody>
      </p:sp>
      <p:sp>
        <p:nvSpPr>
          <p:cNvPr id="563"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fontScale="90000"/>
          </a:bodyPr>
          <a:lstStyle/>
          <a:p>
            <a:pPr defTabSz="474935">
              <a:defRPr sz="3100" b="1"/>
            </a:pPr>
            <a:r>
              <a:rPr lang="kk-KZ" dirty="0" smtClean="0"/>
              <a:t>ТЕКСЕРУ</a:t>
            </a:r>
            <a:r>
              <a:rPr dirty="0" smtClean="0"/>
              <a:t> </a:t>
            </a:r>
            <a:endParaRPr dirty="0"/>
          </a:p>
          <a:p>
            <a:pPr defTabSz="474935">
              <a:defRPr sz="3100" b="1"/>
            </a:pPr>
            <a:r>
              <a:rPr dirty="0"/>
              <a:t/>
            </a:r>
            <a:br>
              <a:rPr dirty="0"/>
            </a:br>
            <a:endParaRPr dirty="0"/>
          </a:p>
        </p:txBody>
      </p:sp>
      <p:grpSp>
        <p:nvGrpSpPr>
          <p:cNvPr id="569" name="Group"/>
          <p:cNvGrpSpPr/>
          <p:nvPr/>
        </p:nvGrpSpPr>
        <p:grpSpPr>
          <a:xfrm>
            <a:off x="211127" y="104763"/>
            <a:ext cx="980377" cy="1007345"/>
            <a:chOff x="-1" y="-1"/>
            <a:chExt cx="980376" cy="1007344"/>
          </a:xfrm>
        </p:grpSpPr>
        <p:sp>
          <p:nvSpPr>
            <p:cNvPr id="564"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565"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568" name="Group"/>
            <p:cNvGrpSpPr/>
            <p:nvPr/>
          </p:nvGrpSpPr>
          <p:grpSpPr>
            <a:xfrm>
              <a:off x="142133" y="146025"/>
              <a:ext cx="696260" cy="715337"/>
              <a:chOff x="-1" y="0"/>
              <a:chExt cx="696259" cy="715336"/>
            </a:xfrm>
          </p:grpSpPr>
          <p:sp>
            <p:nvSpPr>
              <p:cNvPr id="566"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567"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570" name="Questions…"/>
          <p:cNvSpPr txBox="1"/>
          <p:nvPr/>
        </p:nvSpPr>
        <p:spPr>
          <a:xfrm>
            <a:off x="272653" y="1381586"/>
            <a:ext cx="8598694" cy="5288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spcBef>
                <a:spcPts val="600"/>
              </a:spcBef>
              <a:defRPr sz="2400">
                <a:latin typeface="Arial"/>
                <a:ea typeface="Arial"/>
                <a:cs typeface="Arial"/>
                <a:sym typeface="Arial"/>
              </a:defRPr>
            </a:pPr>
            <a:r>
              <a:rPr lang="ru-RU" dirty="0" err="1"/>
              <a:t>Сұрақтар</a:t>
            </a:r>
            <a:endParaRPr lang="ru-RU" dirty="0"/>
          </a:p>
          <a:p>
            <a:pPr algn="just">
              <a:spcBef>
                <a:spcPts val="600"/>
              </a:spcBef>
              <a:defRPr sz="2400">
                <a:latin typeface="Arial"/>
                <a:ea typeface="Arial"/>
                <a:cs typeface="Arial"/>
                <a:sym typeface="Arial"/>
              </a:defRPr>
            </a:pPr>
            <a:r>
              <a:rPr lang="ru-RU" dirty="0"/>
              <a:t>1. </a:t>
            </a:r>
            <a:r>
              <a:rPr lang="ru-RU" dirty="0" err="1"/>
              <a:t>берілген</a:t>
            </a:r>
            <a:r>
              <a:rPr lang="ru-RU" dirty="0"/>
              <a:t> </a:t>
            </a:r>
            <a:r>
              <a:rPr lang="ru-RU" dirty="0" err="1"/>
              <a:t>схемалар</a:t>
            </a:r>
            <a:r>
              <a:rPr lang="ru-RU" dirty="0"/>
              <a:t> </a:t>
            </a:r>
            <a:r>
              <a:rPr lang="ru-RU" dirty="0" err="1"/>
              <a:t>тізіміндегі</a:t>
            </a:r>
            <a:r>
              <a:rPr lang="ru-RU" dirty="0"/>
              <a:t> </a:t>
            </a:r>
            <a:r>
              <a:rPr lang="ru-RU" dirty="0" err="1"/>
              <a:t>ең</a:t>
            </a:r>
            <a:r>
              <a:rPr lang="ru-RU" dirty="0"/>
              <a:t> </a:t>
            </a:r>
            <a:r>
              <a:rPr lang="ru-RU" dirty="0" err="1"/>
              <a:t>жақсы</a:t>
            </a:r>
            <a:r>
              <a:rPr lang="ru-RU" dirty="0"/>
              <a:t> </a:t>
            </a:r>
            <a:r>
              <a:rPr lang="ru-RU" dirty="0" err="1"/>
              <a:t>таңдауды</a:t>
            </a:r>
            <a:r>
              <a:rPr lang="ru-RU" dirty="0"/>
              <a:t> 1-диаграммаға </a:t>
            </a:r>
            <a:r>
              <a:rPr lang="ru-RU" dirty="0" err="1"/>
              <a:t>толтырыңыз</a:t>
            </a:r>
            <a:r>
              <a:rPr lang="ru-RU" dirty="0"/>
              <a:t>.</a:t>
            </a:r>
          </a:p>
          <a:p>
            <a:pPr algn="just">
              <a:spcBef>
                <a:spcPts val="600"/>
              </a:spcBef>
              <a:defRPr sz="2400">
                <a:latin typeface="Arial"/>
                <a:ea typeface="Arial"/>
                <a:cs typeface="Arial"/>
                <a:sym typeface="Arial"/>
              </a:defRPr>
            </a:pPr>
            <a:r>
              <a:rPr lang="ru-RU" dirty="0"/>
              <a:t>  2. </a:t>
            </a:r>
            <a:r>
              <a:rPr lang="ru-RU" dirty="0" err="1"/>
              <a:t>Франктың</a:t>
            </a:r>
            <a:r>
              <a:rPr lang="ru-RU" dirty="0"/>
              <a:t> </a:t>
            </a:r>
            <a:r>
              <a:rPr lang="ru-RU" dirty="0" err="1"/>
              <a:t>сарғаюының</a:t>
            </a:r>
            <a:r>
              <a:rPr lang="ru-RU" dirty="0"/>
              <a:t> </a:t>
            </a:r>
            <a:r>
              <a:rPr lang="ru-RU" dirty="0" err="1"/>
              <a:t>мүмкін</a:t>
            </a:r>
            <a:r>
              <a:rPr lang="ru-RU" dirty="0"/>
              <a:t> </a:t>
            </a:r>
            <a:r>
              <a:rPr lang="ru-RU" dirty="0" err="1"/>
              <a:t>себептерін</a:t>
            </a:r>
            <a:r>
              <a:rPr lang="ru-RU" dirty="0"/>
              <a:t> </a:t>
            </a:r>
            <a:r>
              <a:rPr lang="ru-RU" dirty="0" err="1"/>
              <a:t>ұсыну</a:t>
            </a:r>
            <a:r>
              <a:rPr lang="ru-RU" dirty="0"/>
              <a:t> </a:t>
            </a:r>
            <a:r>
              <a:rPr lang="ru-RU" dirty="0" err="1"/>
              <a:t>үшін</a:t>
            </a:r>
            <a:r>
              <a:rPr lang="ru-RU" dirty="0"/>
              <a:t> 1-диаграмманы </a:t>
            </a:r>
            <a:r>
              <a:rPr lang="ru-RU" dirty="0" err="1"/>
              <a:t>пайдаланыңыз</a:t>
            </a:r>
            <a:r>
              <a:rPr lang="ru-RU" dirty="0"/>
              <a:t>.</a:t>
            </a:r>
          </a:p>
          <a:p>
            <a:pPr algn="just">
              <a:spcBef>
                <a:spcPts val="600"/>
              </a:spcBef>
              <a:defRPr sz="2400">
                <a:latin typeface="Arial"/>
                <a:ea typeface="Arial"/>
                <a:cs typeface="Arial"/>
                <a:sym typeface="Arial"/>
              </a:defRPr>
            </a:pPr>
            <a:r>
              <a:rPr lang="ru-RU" dirty="0"/>
              <a:t>3.Сіздің </a:t>
            </a:r>
            <a:r>
              <a:rPr lang="ru-RU" dirty="0" err="1"/>
              <a:t>ойыңызша</a:t>
            </a:r>
            <a:r>
              <a:rPr lang="ru-RU" dirty="0"/>
              <a:t>, </a:t>
            </a:r>
            <a:r>
              <a:rPr lang="ru-RU" dirty="0" err="1"/>
              <a:t>Фрэнктің</a:t>
            </a:r>
            <a:r>
              <a:rPr lang="ru-RU" dirty="0"/>
              <a:t> </a:t>
            </a:r>
            <a:r>
              <a:rPr lang="ru-RU" dirty="0" err="1"/>
              <a:t>сарғаюы</a:t>
            </a:r>
            <a:r>
              <a:rPr lang="ru-RU" dirty="0"/>
              <a:t> </a:t>
            </a:r>
            <a:r>
              <a:rPr lang="ru-RU" dirty="0" err="1"/>
              <a:t>іссапар</a:t>
            </a:r>
            <a:r>
              <a:rPr lang="ru-RU" dirty="0"/>
              <a:t> </a:t>
            </a:r>
            <a:r>
              <a:rPr lang="ru-RU" dirty="0" err="1"/>
              <a:t>алдында</a:t>
            </a:r>
            <a:r>
              <a:rPr lang="ru-RU" dirty="0"/>
              <a:t> </a:t>
            </a:r>
            <a:r>
              <a:rPr lang="ru-RU" dirty="0" err="1"/>
              <a:t>таңертең</a:t>
            </a:r>
            <a:r>
              <a:rPr lang="ru-RU" dirty="0"/>
              <a:t> </a:t>
            </a:r>
            <a:r>
              <a:rPr lang="ru-RU" dirty="0" err="1"/>
              <a:t>байқалған</a:t>
            </a:r>
            <a:r>
              <a:rPr lang="ru-RU" dirty="0"/>
              <a:t> </a:t>
            </a:r>
            <a:r>
              <a:rPr lang="ru-RU" dirty="0" err="1"/>
              <a:t>қандағы</a:t>
            </a:r>
            <a:r>
              <a:rPr lang="ru-RU" dirty="0"/>
              <a:t> </a:t>
            </a:r>
            <a:r>
              <a:rPr lang="ru-RU" dirty="0" err="1"/>
              <a:t>глюкозаның</a:t>
            </a:r>
            <a:r>
              <a:rPr lang="ru-RU" dirty="0"/>
              <a:t> </a:t>
            </a:r>
            <a:r>
              <a:rPr lang="ru-RU" dirty="0" err="1"/>
              <a:t>жоғары</a:t>
            </a:r>
            <a:r>
              <a:rPr lang="ru-RU" dirty="0"/>
              <a:t> </a:t>
            </a:r>
            <a:r>
              <a:rPr lang="ru-RU" dirty="0" err="1"/>
              <a:t>деңгейімен</a:t>
            </a:r>
            <a:r>
              <a:rPr lang="ru-RU" dirty="0"/>
              <a:t> </a:t>
            </a:r>
            <a:r>
              <a:rPr lang="ru-RU" dirty="0" err="1"/>
              <a:t>байланысты</a:t>
            </a:r>
            <a:r>
              <a:rPr lang="ru-RU" dirty="0"/>
              <a:t> </a:t>
            </a:r>
            <a:r>
              <a:rPr lang="ru-RU" dirty="0" err="1"/>
              <a:t>ма</a:t>
            </a:r>
            <a:r>
              <a:rPr lang="ru-RU" dirty="0"/>
              <a:t>? Неге?</a:t>
            </a:r>
          </a:p>
          <a:p>
            <a:pPr algn="just">
              <a:spcBef>
                <a:spcPts val="600"/>
              </a:spcBef>
              <a:defRPr sz="2400">
                <a:latin typeface="Arial"/>
                <a:ea typeface="Arial"/>
                <a:cs typeface="Arial"/>
                <a:sym typeface="Arial"/>
              </a:defRPr>
            </a:pPr>
            <a:r>
              <a:rPr lang="ru-RU" dirty="0"/>
              <a:t>4. </a:t>
            </a:r>
            <a:r>
              <a:rPr lang="ru-RU" dirty="0" err="1"/>
              <a:t>Фрэнктің</a:t>
            </a:r>
            <a:r>
              <a:rPr lang="ru-RU" dirty="0"/>
              <a:t> </a:t>
            </a:r>
            <a:r>
              <a:rPr lang="ru-RU" dirty="0" err="1"/>
              <a:t>сарғыш</a:t>
            </a:r>
            <a:r>
              <a:rPr lang="ru-RU" dirty="0"/>
              <a:t> </a:t>
            </a:r>
            <a:r>
              <a:rPr lang="ru-RU" dirty="0" err="1"/>
              <a:t>көрінісін</a:t>
            </a:r>
            <a:r>
              <a:rPr lang="ru-RU" dirty="0"/>
              <a:t> </a:t>
            </a:r>
            <a:r>
              <a:rPr lang="ru-RU" dirty="0" err="1"/>
              <a:t>түсіндіру</a:t>
            </a:r>
            <a:r>
              <a:rPr lang="ru-RU" dirty="0"/>
              <a:t> </a:t>
            </a:r>
            <a:r>
              <a:rPr lang="ru-RU" dirty="0" err="1"/>
              <a:t>үшін</a:t>
            </a:r>
            <a:r>
              <a:rPr lang="ru-RU" dirty="0"/>
              <a:t> диагноз </a:t>
            </a:r>
            <a:r>
              <a:rPr lang="ru-RU" dirty="0" err="1"/>
              <a:t>қойғыңыз</a:t>
            </a:r>
            <a:r>
              <a:rPr lang="ru-RU" dirty="0"/>
              <a:t> </a:t>
            </a:r>
            <a:r>
              <a:rPr lang="ru-RU" dirty="0" err="1"/>
              <a:t>келе</a:t>
            </a:r>
            <a:r>
              <a:rPr lang="ru-RU" dirty="0"/>
              <a:t> </a:t>
            </a:r>
            <a:r>
              <a:rPr lang="ru-RU" dirty="0" err="1"/>
              <a:t>ме</a:t>
            </a:r>
            <a:r>
              <a:rPr lang="ru-RU" dirty="0"/>
              <a:t>? </a:t>
            </a:r>
            <a:r>
              <a:rPr lang="ru-RU" dirty="0" err="1"/>
              <a:t>Кез-келген</a:t>
            </a:r>
            <a:r>
              <a:rPr lang="ru-RU" dirty="0"/>
              <a:t> </a:t>
            </a:r>
            <a:r>
              <a:rPr lang="ru-RU" dirty="0" err="1"/>
              <a:t>диагнозды</a:t>
            </a:r>
            <a:r>
              <a:rPr lang="ru-RU" dirty="0"/>
              <a:t> </a:t>
            </a:r>
            <a:r>
              <a:rPr lang="ru-RU" dirty="0" err="1"/>
              <a:t>анықтау</a:t>
            </a:r>
            <a:r>
              <a:rPr lang="ru-RU" dirty="0"/>
              <a:t> </a:t>
            </a:r>
            <a:r>
              <a:rPr lang="ru-RU" dirty="0" err="1"/>
              <a:t>немесе</a:t>
            </a:r>
            <a:r>
              <a:rPr lang="ru-RU" dirty="0"/>
              <a:t> </a:t>
            </a:r>
            <a:r>
              <a:rPr lang="ru-RU" dirty="0" err="1"/>
              <a:t>растау</a:t>
            </a:r>
            <a:r>
              <a:rPr lang="ru-RU" dirty="0"/>
              <a:t> </a:t>
            </a:r>
            <a:r>
              <a:rPr lang="ru-RU" dirty="0" err="1"/>
              <a:t>үшін</a:t>
            </a:r>
            <a:r>
              <a:rPr lang="ru-RU" dirty="0"/>
              <a:t> </a:t>
            </a:r>
            <a:r>
              <a:rPr lang="ru-RU" dirty="0" err="1"/>
              <a:t>қандай</a:t>
            </a:r>
            <a:r>
              <a:rPr lang="ru-RU" dirty="0"/>
              <a:t> </a:t>
            </a:r>
            <a:r>
              <a:rPr lang="ru-RU" dirty="0" err="1"/>
              <a:t>сынақтарды</a:t>
            </a:r>
            <a:r>
              <a:rPr lang="ru-RU" dirty="0"/>
              <a:t> </a:t>
            </a:r>
            <a:r>
              <a:rPr lang="ru-RU" dirty="0" err="1"/>
              <a:t>жүргізер</a:t>
            </a:r>
            <a:r>
              <a:rPr lang="ru-RU" dirty="0"/>
              <a:t> </a:t>
            </a:r>
            <a:r>
              <a:rPr lang="ru-RU" dirty="0" err="1"/>
              <a:t>едіңіз</a:t>
            </a:r>
            <a:r>
              <a:rPr lang="ru-RU" dirty="0"/>
              <a:t>?</a:t>
            </a:r>
            <a:endParaRPr dirty="0"/>
          </a:p>
          <a:p>
            <a:pPr defTabSz="457200">
              <a:defRPr sz="1200">
                <a:latin typeface="Verdana"/>
                <a:ea typeface="Verdana"/>
                <a:cs typeface="Verdana"/>
                <a:sym typeface="Verdana"/>
              </a:defRPr>
            </a:pPr>
            <a:endParaRPr dirty="0"/>
          </a:p>
          <a:p>
            <a:pPr defTabSz="457200">
              <a:defRPr sz="1200">
                <a:latin typeface="Verdana"/>
                <a:ea typeface="Verdana"/>
                <a:cs typeface="Verdana"/>
                <a:sym typeface="Verdana"/>
              </a:defRPr>
            </a:pPr>
            <a:endParaRPr dirty="0"/>
          </a:p>
          <a:p>
            <a:pPr algn="just">
              <a:spcBef>
                <a:spcPts val="600"/>
              </a:spcBef>
              <a:defRPr sz="1200" b="1">
                <a:latin typeface="Verdana"/>
                <a:ea typeface="Verdana"/>
                <a:cs typeface="Verdana"/>
                <a:sym typeface="Verdana"/>
              </a:defRPr>
            </a:pPr>
            <a:r>
              <a:rPr dirty="0"/>
              <a:t/>
            </a:r>
            <a:br>
              <a:rPr dirty="0"/>
            </a:br>
            <a:endParaRPr dirty="0"/>
          </a:p>
        </p:txBody>
      </p:sp>
      <p:grpSp>
        <p:nvGrpSpPr>
          <p:cNvPr id="575" name="Group"/>
          <p:cNvGrpSpPr/>
          <p:nvPr/>
        </p:nvGrpSpPr>
        <p:grpSpPr>
          <a:xfrm>
            <a:off x="-74260" y="6205462"/>
            <a:ext cx="12248972" cy="755703"/>
            <a:chOff x="-1" y="0"/>
            <a:chExt cx="12248971" cy="755702"/>
          </a:xfrm>
        </p:grpSpPr>
        <p:sp>
          <p:nvSpPr>
            <p:cNvPr id="571"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572"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573"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574"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569"/>
                                        </p:tgtEl>
                                        <p:attrNameLst>
                                          <p:attrName>style.visibility</p:attrName>
                                        </p:attrNameLst>
                                      </p:cBhvr>
                                      <p:to>
                                        <p:strVal val="visible"/>
                                      </p:to>
                                    </p:set>
                                    <p:anim calcmode="lin" valueType="num">
                                      <p:cBhvr>
                                        <p:cTn id="7" dur="300" fill="hold"/>
                                        <p:tgtEl>
                                          <p:spTgt spid="569"/>
                                        </p:tgtEl>
                                        <p:attrNameLst>
                                          <p:attrName>ppt_w</p:attrName>
                                        </p:attrNameLst>
                                      </p:cBhvr>
                                      <p:tavLst>
                                        <p:tav tm="0">
                                          <p:val>
                                            <p:strVal val="4*#ppt_w"/>
                                          </p:val>
                                        </p:tav>
                                        <p:tav tm="100000">
                                          <p:val>
                                            <p:strVal val="#ppt_w"/>
                                          </p:val>
                                        </p:tav>
                                      </p:tavLst>
                                    </p:anim>
                                    <p:anim calcmode="lin" valueType="num">
                                      <p:cBhvr>
                                        <p:cTn id="8" dur="300" fill="hold"/>
                                        <p:tgtEl>
                                          <p:spTgt spid="56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45</a:t>
            </a:fld>
            <a:endParaRPr/>
          </a:p>
        </p:txBody>
      </p:sp>
      <p:sp>
        <p:nvSpPr>
          <p:cNvPr id="578" name="Case Review"/>
          <p:cNvSpPr txBox="1">
            <a:spLocks noGrp="1"/>
          </p:cNvSpPr>
          <p:nvPr>
            <p:ph type="title" idx="4294967295"/>
          </p:nvPr>
        </p:nvSpPr>
        <p:spPr>
          <a:xfrm>
            <a:off x="1547664" y="219631"/>
            <a:ext cx="6728919" cy="777652"/>
          </a:xfrm>
          <a:prstGeom prst="rect">
            <a:avLst/>
          </a:prstGeom>
        </p:spPr>
        <p:txBody>
          <a:bodyPr lIns="45718" tIns="45718" rIns="45718" bIns="45718" anchor="ctr">
            <a:normAutofit/>
          </a:bodyPr>
          <a:lstStyle/>
          <a:p>
            <a:pPr defTabSz="474935">
              <a:defRPr sz="3100" b="1"/>
            </a:pPr>
            <a:r>
              <a:rPr lang="kk-KZ" dirty="0" smtClean="0"/>
              <a:t>ТЕКСЕРУ</a:t>
            </a:r>
            <a:endParaRPr dirty="0"/>
          </a:p>
        </p:txBody>
      </p:sp>
      <p:grpSp>
        <p:nvGrpSpPr>
          <p:cNvPr id="584" name="Group"/>
          <p:cNvGrpSpPr/>
          <p:nvPr/>
        </p:nvGrpSpPr>
        <p:grpSpPr>
          <a:xfrm>
            <a:off x="211127" y="104763"/>
            <a:ext cx="980377" cy="1007345"/>
            <a:chOff x="-1" y="-1"/>
            <a:chExt cx="980376" cy="1007344"/>
          </a:xfrm>
        </p:grpSpPr>
        <p:sp>
          <p:nvSpPr>
            <p:cNvPr id="579"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580"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583" name="Group"/>
            <p:cNvGrpSpPr/>
            <p:nvPr/>
          </p:nvGrpSpPr>
          <p:grpSpPr>
            <a:xfrm>
              <a:off x="142133" y="146025"/>
              <a:ext cx="696260" cy="715337"/>
              <a:chOff x="-1" y="0"/>
              <a:chExt cx="696259" cy="715336"/>
            </a:xfrm>
          </p:grpSpPr>
          <p:sp>
            <p:nvSpPr>
              <p:cNvPr id="581"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582"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grpSp>
        <p:nvGrpSpPr>
          <p:cNvPr id="589" name="Group"/>
          <p:cNvGrpSpPr/>
          <p:nvPr/>
        </p:nvGrpSpPr>
        <p:grpSpPr>
          <a:xfrm>
            <a:off x="-74260" y="6205462"/>
            <a:ext cx="12248972" cy="755703"/>
            <a:chOff x="-1" y="0"/>
            <a:chExt cx="12248971" cy="755702"/>
          </a:xfrm>
        </p:grpSpPr>
        <p:sp>
          <p:nvSpPr>
            <p:cNvPr id="585"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586"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587"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588"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pic>
        <p:nvPicPr>
          <p:cNvPr id="590" name="Screen Shot 2019-09-03 at 11.15.00.png" descr="Screen Shot 2019-09-03 at 11.15.00.png"/>
          <p:cNvPicPr>
            <a:picLocks noChangeAspect="1"/>
          </p:cNvPicPr>
          <p:nvPr/>
        </p:nvPicPr>
        <p:blipFill>
          <a:blip r:embed="rId4">
            <a:extLst/>
          </a:blip>
          <a:stretch>
            <a:fillRect/>
          </a:stretch>
        </p:blipFill>
        <p:spPr>
          <a:xfrm>
            <a:off x="238917" y="1081682"/>
            <a:ext cx="5488238" cy="5093966"/>
          </a:xfrm>
          <a:prstGeom prst="rect">
            <a:avLst/>
          </a:prstGeom>
          <a:ln w="12700">
            <a:miter lim="400000"/>
          </a:ln>
        </p:spPr>
      </p:pic>
      <p:pic>
        <p:nvPicPr>
          <p:cNvPr id="591" name="Screen Shot 2019-09-03 at 11.15.20.png" descr="Screen Shot 2019-09-03 at 11.15.20.png"/>
          <p:cNvPicPr>
            <a:picLocks noChangeAspect="1"/>
          </p:cNvPicPr>
          <p:nvPr/>
        </p:nvPicPr>
        <p:blipFill>
          <a:blip r:embed="rId5">
            <a:extLst/>
          </a:blip>
          <a:stretch>
            <a:fillRect/>
          </a:stretch>
        </p:blipFill>
        <p:spPr>
          <a:xfrm>
            <a:off x="6447928" y="2182067"/>
            <a:ext cx="2349503" cy="18796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584"/>
                                        </p:tgtEl>
                                        <p:attrNameLst>
                                          <p:attrName>style.visibility</p:attrName>
                                        </p:attrNameLst>
                                      </p:cBhvr>
                                      <p:to>
                                        <p:strVal val="visible"/>
                                      </p:to>
                                    </p:set>
                                    <p:anim calcmode="lin" valueType="num">
                                      <p:cBhvr>
                                        <p:cTn id="7" dur="300" fill="hold"/>
                                        <p:tgtEl>
                                          <p:spTgt spid="584"/>
                                        </p:tgtEl>
                                        <p:attrNameLst>
                                          <p:attrName>ppt_w</p:attrName>
                                        </p:attrNameLst>
                                      </p:cBhvr>
                                      <p:tavLst>
                                        <p:tav tm="0">
                                          <p:val>
                                            <p:strVal val="4*#ppt_w"/>
                                          </p:val>
                                        </p:tav>
                                        <p:tav tm="100000">
                                          <p:val>
                                            <p:strVal val="#ppt_w"/>
                                          </p:val>
                                        </p:tav>
                                      </p:tavLst>
                                    </p:anim>
                                    <p:anim calcmode="lin" valueType="num">
                                      <p:cBhvr>
                                        <p:cTn id="8" dur="300" fill="hold"/>
                                        <p:tgtEl>
                                          <p:spTgt spid="58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46</a:t>
            </a:fld>
            <a:endParaRPr/>
          </a:p>
        </p:txBody>
      </p:sp>
      <p:sp>
        <p:nvSpPr>
          <p:cNvPr id="594" name="Gross Anatomy of Liver"/>
          <p:cNvSpPr txBox="1">
            <a:spLocks noGrp="1"/>
          </p:cNvSpPr>
          <p:nvPr>
            <p:ph type="title" idx="4294967295"/>
          </p:nvPr>
        </p:nvSpPr>
        <p:spPr>
          <a:xfrm>
            <a:off x="-2" y="0"/>
            <a:ext cx="9144004" cy="838200"/>
          </a:xfrm>
          <a:prstGeom prst="rect">
            <a:avLst/>
          </a:prstGeom>
        </p:spPr>
        <p:txBody>
          <a:bodyPr lIns="45718" tIns="45718" rIns="45718" bIns="45718" anchor="ctr"/>
          <a:lstStyle>
            <a:lvl1pPr algn="ctr" defTabSz="914400">
              <a:defRPr sz="4400" b="1"/>
            </a:lvl1pPr>
          </a:lstStyle>
          <a:p>
            <a:r>
              <a:rPr lang="kk-KZ" dirty="0" smtClean="0"/>
              <a:t>Бауырдың жалпы анатомиясы</a:t>
            </a:r>
            <a:endParaRPr dirty="0"/>
          </a:p>
        </p:txBody>
      </p:sp>
      <p:sp>
        <p:nvSpPr>
          <p:cNvPr id="595" name="four lobes - right, left, quadrate, and caudate…"/>
          <p:cNvSpPr txBox="1">
            <a:spLocks noGrp="1"/>
          </p:cNvSpPr>
          <p:nvPr>
            <p:ph type="body" idx="4294967295"/>
          </p:nvPr>
        </p:nvSpPr>
        <p:spPr>
          <a:xfrm>
            <a:off x="380998" y="792160"/>
            <a:ext cx="8763004" cy="6065842"/>
          </a:xfrm>
          <a:prstGeom prst="rect">
            <a:avLst/>
          </a:prstGeom>
        </p:spPr>
        <p:txBody>
          <a:bodyPr lIns="45718" tIns="45718" rIns="45718" bIns="45718"/>
          <a:lstStyle/>
          <a:p>
            <a:pPr marL="342900" indent="-342900" defTabSz="914400">
              <a:lnSpc>
                <a:spcPct val="90000"/>
              </a:lnSpc>
              <a:spcBef>
                <a:spcPts val="500"/>
              </a:spcBef>
              <a:buChar char="•"/>
              <a:defRPr>
                <a:solidFill>
                  <a:srgbClr val="000000"/>
                </a:solidFill>
              </a:defRPr>
            </a:pPr>
            <a:r>
              <a:rPr lang="kk-KZ" dirty="0" smtClean="0"/>
              <a:t>Төрт бөлік</a:t>
            </a:r>
            <a:r>
              <a:rPr dirty="0" smtClean="0"/>
              <a:t> </a:t>
            </a:r>
            <a:r>
              <a:rPr dirty="0"/>
              <a:t>- </a:t>
            </a:r>
            <a:r>
              <a:rPr lang="kk-KZ" dirty="0" smtClean="0"/>
              <a:t>оң</a:t>
            </a:r>
            <a:r>
              <a:rPr dirty="0" smtClean="0"/>
              <a:t>,</a:t>
            </a:r>
            <a:r>
              <a:rPr b="1" dirty="0" smtClean="0"/>
              <a:t> </a:t>
            </a:r>
            <a:r>
              <a:rPr lang="kk-KZ" b="1" dirty="0" smtClean="0"/>
              <a:t>сол</a:t>
            </a:r>
            <a:r>
              <a:rPr dirty="0" smtClean="0"/>
              <a:t>, </a:t>
            </a:r>
            <a:r>
              <a:rPr lang="kk-KZ" b="1" dirty="0" smtClean="0"/>
              <a:t>квадрат</a:t>
            </a:r>
            <a:r>
              <a:rPr lang="kk-KZ" dirty="0"/>
              <a:t> </a:t>
            </a:r>
            <a:r>
              <a:rPr lang="kk-KZ" dirty="0" smtClean="0"/>
              <a:t>және каудат</a:t>
            </a:r>
            <a:endParaRPr b="1" dirty="0"/>
          </a:p>
          <a:p>
            <a:pPr marL="1143000" lvl="2" indent="-228600" defTabSz="914400">
              <a:lnSpc>
                <a:spcPct val="90000"/>
              </a:lnSpc>
              <a:buChar char="•"/>
              <a:defRPr sz="800">
                <a:solidFill>
                  <a:srgbClr val="000000"/>
                </a:solidFill>
              </a:defRPr>
            </a:pPr>
            <a:r>
              <a:rPr lang="en-US" sz="1800" dirty="0" err="1"/>
              <a:t>falciform</a:t>
            </a:r>
            <a:r>
              <a:rPr lang="en-US" sz="1800" dirty="0"/>
              <a:t> </a:t>
            </a:r>
            <a:r>
              <a:rPr lang="ru-RU" sz="1800" dirty="0" err="1" smtClean="0"/>
              <a:t>байламы</a:t>
            </a:r>
            <a:r>
              <a:rPr lang="ru-RU" sz="1800" dirty="0" smtClean="0"/>
              <a:t> </a:t>
            </a:r>
            <a:r>
              <a:rPr lang="ru-RU" sz="1800" dirty="0" err="1" smtClean="0"/>
              <a:t>бауырды</a:t>
            </a:r>
            <a:r>
              <a:rPr lang="ru-RU" sz="1800" dirty="0" smtClean="0"/>
              <a:t> </a:t>
            </a:r>
            <a:r>
              <a:rPr lang="ru-RU" sz="1800" dirty="0" err="1"/>
              <a:t>сол</a:t>
            </a:r>
            <a:r>
              <a:rPr lang="ru-RU" sz="1800" dirty="0"/>
              <a:t> </a:t>
            </a:r>
            <a:r>
              <a:rPr lang="ru-RU" sz="1800" dirty="0" err="1"/>
              <a:t>және</a:t>
            </a:r>
            <a:r>
              <a:rPr lang="ru-RU" sz="1800" dirty="0"/>
              <a:t> </a:t>
            </a:r>
            <a:r>
              <a:rPr lang="ru-RU" sz="1800" dirty="0" err="1"/>
              <a:t>оң</a:t>
            </a:r>
            <a:r>
              <a:rPr lang="ru-RU" sz="1800" dirty="0"/>
              <a:t> </a:t>
            </a:r>
            <a:r>
              <a:rPr lang="ru-RU" sz="1800" dirty="0" err="1"/>
              <a:t>жақ</a:t>
            </a:r>
            <a:r>
              <a:rPr lang="ru-RU" sz="1800" dirty="0"/>
              <a:t> </a:t>
            </a:r>
            <a:r>
              <a:rPr lang="ru-RU" sz="1800" dirty="0" err="1" smtClean="0"/>
              <a:t>бөліктерге</a:t>
            </a:r>
            <a:r>
              <a:rPr lang="ru-RU" sz="1800" dirty="0" smtClean="0"/>
              <a:t> </a:t>
            </a:r>
            <a:r>
              <a:rPr lang="ru-RU" sz="1800" dirty="0" err="1"/>
              <a:t>бөледі</a:t>
            </a:r>
            <a:endParaRPr lang="ru-RU" sz="1800" dirty="0"/>
          </a:p>
          <a:p>
            <a:pPr marL="1143000" lvl="2" indent="-228600" defTabSz="914400">
              <a:lnSpc>
                <a:spcPct val="90000"/>
              </a:lnSpc>
              <a:buChar char="•"/>
              <a:defRPr sz="800">
                <a:solidFill>
                  <a:srgbClr val="000000"/>
                </a:solidFill>
              </a:defRPr>
            </a:pPr>
            <a:r>
              <a:rPr lang="ru-RU" sz="1800" dirty="0" err="1"/>
              <a:t>бауырды</a:t>
            </a:r>
            <a:r>
              <a:rPr lang="ru-RU" sz="1800" dirty="0"/>
              <a:t> </a:t>
            </a:r>
            <a:r>
              <a:rPr lang="ru-RU" sz="1800" dirty="0" err="1"/>
              <a:t>диафрагмадан</a:t>
            </a:r>
            <a:r>
              <a:rPr lang="ru-RU" sz="1800" dirty="0"/>
              <a:t> </a:t>
            </a:r>
            <a:r>
              <a:rPr lang="ru-RU" sz="1800" dirty="0" err="1" smtClean="0"/>
              <a:t>ажырататын</a:t>
            </a:r>
            <a:r>
              <a:rPr lang="ru-RU" sz="1800" dirty="0" smtClean="0"/>
              <a:t> мезентерия</a:t>
            </a:r>
            <a:r>
              <a:rPr lang="en-US" sz="1800" dirty="0" smtClean="0"/>
              <a:t>(</a:t>
            </a:r>
            <a:r>
              <a:rPr lang="kk-KZ" sz="1800" dirty="0" smtClean="0"/>
              <a:t>брыжейка</a:t>
            </a:r>
            <a:r>
              <a:rPr lang="en-US" sz="1800" dirty="0" smtClean="0"/>
              <a:t>)</a:t>
            </a:r>
            <a:endParaRPr lang="ru-RU" sz="1800" dirty="0"/>
          </a:p>
          <a:p>
            <a:pPr marL="1143000" lvl="2" indent="-228600" defTabSz="914400">
              <a:lnSpc>
                <a:spcPct val="90000"/>
              </a:lnSpc>
              <a:buChar char="•"/>
              <a:defRPr sz="800">
                <a:solidFill>
                  <a:srgbClr val="000000"/>
                </a:solidFill>
              </a:defRPr>
            </a:pPr>
            <a:r>
              <a:rPr lang="ru-RU" sz="1800" dirty="0" err="1"/>
              <a:t>дөңгелек</a:t>
            </a:r>
            <a:r>
              <a:rPr lang="ru-RU" sz="1800" dirty="0"/>
              <a:t> </a:t>
            </a:r>
            <a:r>
              <a:rPr lang="ru-RU" sz="1800" dirty="0" err="1"/>
              <a:t>байлам</a:t>
            </a:r>
            <a:r>
              <a:rPr lang="ru-RU" sz="1800" dirty="0"/>
              <a:t> (</a:t>
            </a:r>
            <a:r>
              <a:rPr lang="en-US" sz="1800" dirty="0" err="1"/>
              <a:t>ligamentum</a:t>
            </a:r>
            <a:r>
              <a:rPr lang="en-US" sz="1800" dirty="0"/>
              <a:t> </a:t>
            </a:r>
            <a:r>
              <a:rPr lang="en-US" sz="1800" dirty="0" err="1"/>
              <a:t>teres</a:t>
            </a:r>
            <a:r>
              <a:rPr lang="en-US" sz="1800" dirty="0"/>
              <a:t>) - </a:t>
            </a:r>
            <a:r>
              <a:rPr lang="ru-RU" sz="1800" dirty="0" err="1"/>
              <a:t>кіндік</a:t>
            </a:r>
            <a:r>
              <a:rPr lang="ru-RU" sz="1800" dirty="0"/>
              <a:t> </a:t>
            </a:r>
            <a:r>
              <a:rPr lang="ru-RU" sz="1800" dirty="0" err="1"/>
              <a:t>тамырының</a:t>
            </a:r>
            <a:r>
              <a:rPr lang="ru-RU" sz="1800" dirty="0"/>
              <a:t> </a:t>
            </a:r>
            <a:r>
              <a:rPr lang="ru-RU" sz="1800" dirty="0" err="1"/>
              <a:t>талшықты</a:t>
            </a:r>
            <a:r>
              <a:rPr lang="ru-RU" sz="1800" dirty="0"/>
              <a:t> </a:t>
            </a:r>
            <a:r>
              <a:rPr lang="ru-RU" sz="1800" dirty="0" err="1"/>
              <a:t>қалдықтары</a:t>
            </a:r>
            <a:endParaRPr sz="1800" dirty="0"/>
          </a:p>
          <a:p>
            <a:pPr marL="342900" indent="-342900" defTabSz="914400">
              <a:lnSpc>
                <a:spcPct val="90000"/>
              </a:lnSpc>
              <a:spcBef>
                <a:spcPts val="700"/>
              </a:spcBef>
              <a:buChar char="•"/>
              <a:defRPr sz="800">
                <a:solidFill>
                  <a:srgbClr val="000000"/>
                </a:solidFill>
              </a:defRPr>
            </a:pPr>
            <a:r>
              <a:rPr lang="ru-RU" sz="2000" dirty="0" err="1"/>
              <a:t>төменгі</a:t>
            </a:r>
            <a:r>
              <a:rPr lang="ru-RU" sz="2000" dirty="0"/>
              <a:t> </a:t>
            </a:r>
            <a:r>
              <a:rPr lang="ru-RU" sz="2000" dirty="0" err="1"/>
              <a:t>көріністен</a:t>
            </a:r>
            <a:r>
              <a:rPr lang="ru-RU" sz="2000" dirty="0"/>
              <a:t>, </a:t>
            </a:r>
            <a:r>
              <a:rPr lang="ru-RU" sz="2000" dirty="0" err="1"/>
              <a:t>өт</a:t>
            </a:r>
            <a:r>
              <a:rPr lang="ru-RU" sz="2000" dirty="0"/>
              <a:t> </a:t>
            </a:r>
            <a:r>
              <a:rPr lang="ru-RU" sz="2000" dirty="0" err="1"/>
              <a:t>қабының</a:t>
            </a:r>
            <a:r>
              <a:rPr lang="ru-RU" sz="2000" dirty="0"/>
              <a:t> </a:t>
            </a:r>
            <a:r>
              <a:rPr lang="ru-RU" sz="2000" dirty="0" err="1"/>
              <a:t>жанындағы</a:t>
            </a:r>
            <a:r>
              <a:rPr lang="ru-RU" sz="2000" dirty="0"/>
              <a:t> </a:t>
            </a:r>
            <a:r>
              <a:rPr lang="ru-RU" sz="2000" dirty="0" err="1"/>
              <a:t>төртбұрышты</a:t>
            </a:r>
            <a:r>
              <a:rPr lang="ru-RU" sz="2000" dirty="0"/>
              <a:t> </a:t>
            </a:r>
            <a:r>
              <a:rPr lang="ru-RU" sz="2000" dirty="0" err="1"/>
              <a:t>төртбұршақ</a:t>
            </a:r>
            <a:r>
              <a:rPr lang="ru-RU" sz="2000" dirty="0"/>
              <a:t> </a:t>
            </a:r>
            <a:r>
              <a:rPr lang="ru-RU" sz="2000" dirty="0" err="1"/>
              <a:t>және</a:t>
            </a:r>
            <a:r>
              <a:rPr lang="ru-RU" sz="2000" dirty="0"/>
              <a:t> </a:t>
            </a:r>
            <a:r>
              <a:rPr lang="ru-RU" sz="2000" dirty="0" err="1"/>
              <a:t>артқы</a:t>
            </a:r>
            <a:r>
              <a:rPr lang="ru-RU" sz="2000" dirty="0"/>
              <a:t> </a:t>
            </a:r>
            <a:r>
              <a:rPr lang="ru-RU" sz="2000" dirty="0" err="1"/>
              <a:t>жағындағы</a:t>
            </a:r>
            <a:r>
              <a:rPr lang="ru-RU" sz="2000" dirty="0"/>
              <a:t> </a:t>
            </a:r>
            <a:r>
              <a:rPr lang="ru-RU" sz="2000" dirty="0" err="1"/>
              <a:t>құйрық</a:t>
            </a:r>
            <a:r>
              <a:rPr lang="ru-RU" sz="2000" dirty="0"/>
              <a:t> </a:t>
            </a:r>
            <a:r>
              <a:rPr lang="ru-RU" sz="2000" dirty="0" err="1"/>
              <a:t>тәрізді</a:t>
            </a:r>
            <a:r>
              <a:rPr lang="ru-RU" sz="2000" dirty="0"/>
              <a:t> </a:t>
            </a:r>
            <a:r>
              <a:rPr lang="ru-RU" sz="2000" dirty="0" err="1"/>
              <a:t>каудат</a:t>
            </a:r>
            <a:r>
              <a:rPr lang="ru-RU" sz="2000" dirty="0"/>
              <a:t> </a:t>
            </a:r>
            <a:r>
              <a:rPr lang="ru-RU" sz="2000" dirty="0" err="1"/>
              <a:t>лобы</a:t>
            </a:r>
            <a:endParaRPr sz="2000" dirty="0"/>
          </a:p>
          <a:p>
            <a:pPr marL="742950" lvl="1" indent="-285750" defTabSz="914400">
              <a:lnSpc>
                <a:spcPct val="90000"/>
              </a:lnSpc>
              <a:buChar char="–"/>
              <a:defRPr sz="800" b="1">
                <a:solidFill>
                  <a:srgbClr val="000000"/>
                </a:solidFill>
              </a:defRPr>
            </a:pPr>
            <a:r>
              <a:rPr lang="en-US" sz="1800" dirty="0" err="1"/>
              <a:t>porta</a:t>
            </a:r>
            <a:r>
              <a:rPr lang="en-US" sz="1800" dirty="0"/>
              <a:t> </a:t>
            </a:r>
            <a:r>
              <a:rPr lang="en-US" sz="1800" dirty="0" err="1"/>
              <a:t>hepatis</a:t>
            </a:r>
            <a:r>
              <a:rPr lang="en-US" sz="1800" dirty="0"/>
              <a:t> - </a:t>
            </a:r>
            <a:r>
              <a:rPr lang="ru-RU" sz="1800" dirty="0" err="1"/>
              <a:t>бұл</a:t>
            </a:r>
            <a:r>
              <a:rPr lang="ru-RU" sz="1800" dirty="0"/>
              <a:t> </a:t>
            </a:r>
            <a:r>
              <a:rPr lang="ru-RU" sz="1800" dirty="0" err="1"/>
              <a:t>лобтар</a:t>
            </a:r>
            <a:r>
              <a:rPr lang="ru-RU" sz="1800" dirty="0"/>
              <a:t> </a:t>
            </a:r>
            <a:r>
              <a:rPr lang="ru-RU" sz="1800" dirty="0" err="1"/>
              <a:t>арасындағы</a:t>
            </a:r>
            <a:r>
              <a:rPr lang="ru-RU" sz="1800" dirty="0"/>
              <a:t> </a:t>
            </a:r>
            <a:r>
              <a:rPr lang="ru-RU" sz="1800" dirty="0" err="1"/>
              <a:t>тұрақты</a:t>
            </a:r>
            <a:r>
              <a:rPr lang="ru-RU" sz="1800" dirty="0"/>
              <a:t> </a:t>
            </a:r>
            <a:r>
              <a:rPr lang="ru-RU" sz="1800" dirty="0" err="1"/>
              <a:t>емес</a:t>
            </a:r>
            <a:r>
              <a:rPr lang="ru-RU" sz="1800" dirty="0"/>
              <a:t> </a:t>
            </a:r>
            <a:r>
              <a:rPr lang="ru-RU" sz="1800" dirty="0" err="1"/>
              <a:t>тесік</a:t>
            </a:r>
            <a:endParaRPr lang="ru-RU" sz="1800" dirty="0"/>
          </a:p>
          <a:p>
            <a:pPr marL="742950" lvl="1" indent="-285750" defTabSz="914400">
              <a:lnSpc>
                <a:spcPct val="90000"/>
              </a:lnSpc>
              <a:buChar char="–"/>
              <a:defRPr sz="800" b="1">
                <a:solidFill>
                  <a:srgbClr val="000000"/>
                </a:solidFill>
              </a:defRPr>
            </a:pPr>
            <a:r>
              <a:rPr lang="ru-RU" sz="1800" dirty="0" err="1"/>
              <a:t>бауыр</a:t>
            </a:r>
            <a:r>
              <a:rPr lang="ru-RU" sz="1800" dirty="0"/>
              <a:t> </a:t>
            </a:r>
            <a:r>
              <a:rPr lang="ru-RU" sz="1800" dirty="0" err="1"/>
              <a:t>порталының</a:t>
            </a:r>
            <a:r>
              <a:rPr lang="ru-RU" sz="1800" dirty="0"/>
              <a:t> </a:t>
            </a:r>
            <a:r>
              <a:rPr lang="ru-RU" sz="1800" dirty="0" err="1"/>
              <a:t>және</a:t>
            </a:r>
            <a:r>
              <a:rPr lang="ru-RU" sz="1800" dirty="0"/>
              <a:t> </a:t>
            </a:r>
            <a:r>
              <a:rPr lang="ru-RU" sz="1800" dirty="0" err="1"/>
              <a:t>дұрыс</a:t>
            </a:r>
            <a:r>
              <a:rPr lang="ru-RU" sz="1800" dirty="0"/>
              <a:t> </a:t>
            </a:r>
            <a:r>
              <a:rPr lang="ru-RU" sz="1800" dirty="0" err="1"/>
              <a:t>бауыр</a:t>
            </a:r>
            <a:r>
              <a:rPr lang="ru-RU" sz="1800" dirty="0"/>
              <a:t> </a:t>
            </a:r>
            <a:r>
              <a:rPr lang="ru-RU" sz="1800" dirty="0" err="1"/>
              <a:t>артериясының</a:t>
            </a:r>
            <a:r>
              <a:rPr lang="ru-RU" sz="1800" dirty="0"/>
              <a:t> </a:t>
            </a:r>
            <a:r>
              <a:rPr lang="ru-RU" sz="1800" dirty="0" err="1"/>
              <a:t>кіру</a:t>
            </a:r>
            <a:r>
              <a:rPr lang="ru-RU" sz="1800" dirty="0"/>
              <a:t> </a:t>
            </a:r>
            <a:r>
              <a:rPr lang="ru-RU" sz="1800" dirty="0" err="1"/>
              <a:t>нүктесі</a:t>
            </a:r>
            <a:endParaRPr lang="ru-RU" sz="1800" dirty="0"/>
          </a:p>
          <a:p>
            <a:pPr marL="742950" lvl="1" indent="-285750" defTabSz="914400">
              <a:lnSpc>
                <a:spcPct val="90000"/>
              </a:lnSpc>
              <a:buChar char="–"/>
              <a:defRPr sz="800" b="1">
                <a:solidFill>
                  <a:srgbClr val="000000"/>
                </a:solidFill>
              </a:defRPr>
            </a:pPr>
            <a:r>
              <a:rPr lang="ru-RU" sz="1800" dirty="0" err="1"/>
              <a:t>өт</a:t>
            </a:r>
            <a:r>
              <a:rPr lang="ru-RU" sz="1800" dirty="0"/>
              <a:t> </a:t>
            </a:r>
            <a:r>
              <a:rPr lang="ru-RU" sz="1800" dirty="0" err="1"/>
              <a:t>жолдары</a:t>
            </a:r>
            <a:r>
              <a:rPr lang="ru-RU" sz="1800" dirty="0"/>
              <a:t> </a:t>
            </a:r>
            <a:r>
              <a:rPr lang="ru-RU" sz="1800" dirty="0" err="1"/>
              <a:t>үшін</a:t>
            </a:r>
            <a:r>
              <a:rPr lang="ru-RU" sz="1800" dirty="0"/>
              <a:t> </a:t>
            </a:r>
            <a:r>
              <a:rPr lang="ru-RU" sz="1800" dirty="0" err="1"/>
              <a:t>шығу</a:t>
            </a:r>
            <a:r>
              <a:rPr lang="ru-RU" sz="1800" dirty="0"/>
              <a:t> </a:t>
            </a:r>
            <a:r>
              <a:rPr lang="ru-RU" sz="1800" dirty="0" err="1"/>
              <a:t>нүктесі</a:t>
            </a:r>
            <a:endParaRPr lang="ru-RU" sz="1800" dirty="0"/>
          </a:p>
          <a:p>
            <a:pPr marL="742950" lvl="1" indent="-285750" defTabSz="914400">
              <a:lnSpc>
                <a:spcPct val="90000"/>
              </a:lnSpc>
              <a:buChar char="–"/>
              <a:defRPr sz="800" b="1">
                <a:solidFill>
                  <a:srgbClr val="000000"/>
                </a:solidFill>
              </a:defRPr>
            </a:pPr>
            <a:r>
              <a:rPr lang="ru-RU" sz="1800" dirty="0" err="1"/>
              <a:t>барлығы</a:t>
            </a:r>
            <a:r>
              <a:rPr lang="ru-RU" sz="1800" dirty="0"/>
              <a:t> аз </a:t>
            </a:r>
            <a:r>
              <a:rPr lang="ru-RU" sz="1800" dirty="0" err="1"/>
              <a:t>оментуммен</a:t>
            </a:r>
            <a:r>
              <a:rPr lang="ru-RU" sz="1800" dirty="0"/>
              <a:t> </a:t>
            </a:r>
            <a:r>
              <a:rPr lang="ru-RU" sz="1800" dirty="0" err="1"/>
              <a:t>саяхаттайды</a:t>
            </a:r>
            <a:endParaRPr lang="ru-RU" sz="1800" dirty="0"/>
          </a:p>
          <a:p>
            <a:pPr marL="742950" lvl="1" indent="-285750" defTabSz="914400">
              <a:lnSpc>
                <a:spcPct val="90000"/>
              </a:lnSpc>
              <a:buChar char="–"/>
              <a:defRPr sz="800" b="1">
                <a:solidFill>
                  <a:srgbClr val="000000"/>
                </a:solidFill>
              </a:defRPr>
            </a:pPr>
            <a:endParaRPr sz="1800" dirty="0"/>
          </a:p>
          <a:p>
            <a:pPr marL="342900" indent="-342900" defTabSz="914400">
              <a:lnSpc>
                <a:spcPct val="90000"/>
              </a:lnSpc>
              <a:spcBef>
                <a:spcPts val="500"/>
              </a:spcBef>
              <a:buChar char="•"/>
              <a:defRPr b="1">
                <a:solidFill>
                  <a:srgbClr val="000000"/>
                </a:solidFill>
              </a:defRPr>
            </a:pPr>
            <a:r>
              <a:rPr lang="ru-RU" sz="1800" dirty="0" err="1"/>
              <a:t>өт</a:t>
            </a:r>
            <a:r>
              <a:rPr lang="ru-RU" sz="1800" dirty="0"/>
              <a:t> </a:t>
            </a:r>
            <a:r>
              <a:rPr lang="ru-RU" sz="1800" dirty="0" err="1" smtClean="0"/>
              <a:t>қабы</a:t>
            </a:r>
            <a:r>
              <a:rPr lang="ru-RU" sz="1800" dirty="0" smtClean="0"/>
              <a:t> - </a:t>
            </a:r>
            <a:r>
              <a:rPr lang="ru-RU" sz="1800" dirty="0" err="1"/>
              <a:t>оң</a:t>
            </a:r>
            <a:r>
              <a:rPr lang="ru-RU" sz="1800" dirty="0"/>
              <a:t> </a:t>
            </a:r>
            <a:r>
              <a:rPr lang="ru-RU" sz="1800" dirty="0" err="1"/>
              <a:t>және</a:t>
            </a:r>
            <a:r>
              <a:rPr lang="ru-RU" sz="1800" dirty="0"/>
              <a:t> </a:t>
            </a:r>
            <a:r>
              <a:rPr lang="ru-RU" sz="1800" dirty="0" err="1"/>
              <a:t>төртбұршақ</a:t>
            </a:r>
            <a:r>
              <a:rPr lang="ru-RU" sz="1800" dirty="0"/>
              <a:t> </a:t>
            </a:r>
            <a:r>
              <a:rPr lang="ru-RU" sz="1800" dirty="0" err="1"/>
              <a:t>бүршіктері</a:t>
            </a:r>
            <a:r>
              <a:rPr lang="ru-RU" sz="1800" dirty="0"/>
              <a:t> </a:t>
            </a:r>
            <a:r>
              <a:rPr lang="ru-RU" sz="1800" dirty="0" err="1" smtClean="0"/>
              <a:t>арасында</a:t>
            </a:r>
            <a:endParaRPr lang="ru-RU" sz="1800" dirty="0" smtClean="0"/>
          </a:p>
          <a:p>
            <a:pPr marL="342900" indent="-342900" defTabSz="914400">
              <a:lnSpc>
                <a:spcPct val="90000"/>
              </a:lnSpc>
              <a:spcBef>
                <a:spcPts val="500"/>
              </a:spcBef>
              <a:buChar char="•"/>
              <a:defRPr b="1">
                <a:solidFill>
                  <a:srgbClr val="000000"/>
                </a:solidFill>
              </a:defRPr>
            </a:pPr>
            <a:r>
              <a:rPr lang="ru-RU" sz="1800" dirty="0" err="1"/>
              <a:t>диафрагмаға</a:t>
            </a:r>
            <a:r>
              <a:rPr lang="ru-RU" sz="1800" dirty="0"/>
              <a:t> </a:t>
            </a:r>
            <a:r>
              <a:rPr lang="ru-RU" sz="1800" dirty="0" err="1"/>
              <a:t>жабысатын</a:t>
            </a:r>
            <a:r>
              <a:rPr lang="ru-RU" sz="1800" dirty="0"/>
              <a:t> </a:t>
            </a:r>
            <a:r>
              <a:rPr lang="ru-RU" sz="1800" dirty="0" err="1"/>
              <a:t>жоғарғы</a:t>
            </a:r>
            <a:r>
              <a:rPr lang="ru-RU" sz="1800" dirty="0"/>
              <a:t> </a:t>
            </a:r>
            <a:r>
              <a:rPr lang="ru-RU" sz="1800" dirty="0" err="1"/>
              <a:t>бетіндегі</a:t>
            </a:r>
            <a:r>
              <a:rPr lang="ru-RU" sz="1800" dirty="0"/>
              <a:t> </a:t>
            </a:r>
            <a:r>
              <a:rPr lang="ru-RU" sz="1800" dirty="0" err="1"/>
              <a:t>жалаңаш</a:t>
            </a:r>
            <a:r>
              <a:rPr lang="ru-RU" sz="1800" dirty="0"/>
              <a:t> </a:t>
            </a:r>
            <a:r>
              <a:rPr lang="ru-RU" sz="1800" dirty="0" err="1"/>
              <a:t>аймақ</a:t>
            </a:r>
            <a:endParaRPr lang="ru-RU" sz="1800" dirty="0" smtClean="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47</a:t>
            </a:fld>
            <a:endParaRPr/>
          </a:p>
        </p:txBody>
      </p:sp>
      <p:sp>
        <p:nvSpPr>
          <p:cNvPr id="598" name="Gross Anatomy of Liver"/>
          <p:cNvSpPr txBox="1">
            <a:spLocks noGrp="1"/>
          </p:cNvSpPr>
          <p:nvPr>
            <p:ph type="title" idx="4294967295"/>
          </p:nvPr>
        </p:nvSpPr>
        <p:spPr>
          <a:xfrm>
            <a:off x="-2" y="258762"/>
            <a:ext cx="9144004" cy="838201"/>
          </a:xfrm>
          <a:prstGeom prst="rect">
            <a:avLst/>
          </a:prstGeom>
        </p:spPr>
        <p:txBody>
          <a:bodyPr lIns="45718" tIns="45718" rIns="45718" bIns="45718" anchor="ctr"/>
          <a:lstStyle>
            <a:lvl1pPr algn="ctr" defTabSz="914400">
              <a:defRPr sz="4400" b="1"/>
            </a:lvl1pPr>
          </a:lstStyle>
          <a:p>
            <a:r>
              <a:rPr lang="kk-KZ" dirty="0" smtClean="0"/>
              <a:t>Бауырдың жалпы анатомиясы</a:t>
            </a:r>
            <a:endParaRPr dirty="0"/>
          </a:p>
        </p:txBody>
      </p:sp>
      <p:sp>
        <p:nvSpPr>
          <p:cNvPr id="599" name="Figure 25.19 b-c"/>
          <p:cNvSpPr txBox="1"/>
          <p:nvPr/>
        </p:nvSpPr>
        <p:spPr>
          <a:xfrm>
            <a:off x="2971800" y="6149974"/>
            <a:ext cx="2819400" cy="412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300"/>
              </a:spcBef>
              <a:defRPr sz="2200">
                <a:latin typeface="Arial"/>
                <a:ea typeface="Arial"/>
                <a:cs typeface="Arial"/>
                <a:sym typeface="Arial"/>
              </a:defRPr>
            </a:lvl1pPr>
          </a:lstStyle>
          <a:p>
            <a:r>
              <a:t>Figure 25.19 b-c</a:t>
            </a:r>
          </a:p>
        </p:txBody>
      </p:sp>
      <p:pic>
        <p:nvPicPr>
          <p:cNvPr id="600" name="sal25693_25_19" descr="sal25693_25_19"/>
          <p:cNvPicPr>
            <a:picLocks noChangeAspect="1"/>
          </p:cNvPicPr>
          <p:nvPr/>
        </p:nvPicPr>
        <p:blipFill>
          <a:blip r:embed="rId2">
            <a:extLst/>
          </a:blip>
          <a:stretch>
            <a:fillRect/>
          </a:stretch>
        </p:blipFill>
        <p:spPr>
          <a:xfrm>
            <a:off x="357185" y="1960560"/>
            <a:ext cx="8399466" cy="2970215"/>
          </a:xfrm>
          <a:prstGeom prst="rect">
            <a:avLst/>
          </a:prstGeom>
          <a:ln w="12700">
            <a:miter lim="400000"/>
          </a:ln>
        </p:spPr>
      </p:pic>
      <p:sp>
        <p:nvSpPr>
          <p:cNvPr id="601" name="Right lobe"/>
          <p:cNvSpPr txBox="1"/>
          <p:nvPr/>
        </p:nvSpPr>
        <p:spPr>
          <a:xfrm>
            <a:off x="376235" y="2185985"/>
            <a:ext cx="57142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Right lobe</a:t>
            </a:r>
          </a:p>
        </p:txBody>
      </p:sp>
      <p:sp>
        <p:nvSpPr>
          <p:cNvPr id="602" name="Left lobe"/>
          <p:cNvSpPr txBox="1"/>
          <p:nvPr/>
        </p:nvSpPr>
        <p:spPr>
          <a:xfrm>
            <a:off x="4022724" y="3343275"/>
            <a:ext cx="488933"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Left lobe</a:t>
            </a:r>
          </a:p>
        </p:txBody>
      </p:sp>
      <p:sp>
        <p:nvSpPr>
          <p:cNvPr id="603" name="Line"/>
          <p:cNvSpPr/>
          <p:nvPr/>
        </p:nvSpPr>
        <p:spPr>
          <a:xfrm>
            <a:off x="3187699" y="3422648"/>
            <a:ext cx="796928" cy="1590"/>
          </a:xfrm>
          <a:prstGeom prst="line">
            <a:avLst/>
          </a:prstGeom>
          <a:ln>
            <a:solidFill>
              <a:srgbClr val="FFFFFF"/>
            </a:solidFill>
          </a:ln>
        </p:spPr>
        <p:txBody>
          <a:bodyPr lIns="45718" tIns="45718" rIns="45718" bIns="45718"/>
          <a:lstStyle/>
          <a:p>
            <a:endParaRPr/>
          </a:p>
        </p:txBody>
      </p:sp>
      <p:sp>
        <p:nvSpPr>
          <p:cNvPr id="604" name="Line"/>
          <p:cNvSpPr/>
          <p:nvPr/>
        </p:nvSpPr>
        <p:spPr>
          <a:xfrm>
            <a:off x="3187699" y="3422648"/>
            <a:ext cx="796928" cy="1590"/>
          </a:xfrm>
          <a:prstGeom prst="line">
            <a:avLst/>
          </a:prstGeom>
          <a:ln>
            <a:solidFill>
              <a:srgbClr val="FFFFFF"/>
            </a:solidFill>
          </a:ln>
        </p:spPr>
        <p:txBody>
          <a:bodyPr lIns="45718" tIns="45718" rIns="45718" bIns="45718"/>
          <a:lstStyle/>
          <a:p>
            <a:endParaRPr/>
          </a:p>
        </p:txBody>
      </p:sp>
      <p:sp>
        <p:nvSpPr>
          <p:cNvPr id="605" name="Porta hepatis:"/>
          <p:cNvSpPr txBox="1"/>
          <p:nvPr/>
        </p:nvSpPr>
        <p:spPr>
          <a:xfrm>
            <a:off x="3949699" y="4398962"/>
            <a:ext cx="774850"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Porta hepatis:</a:t>
            </a:r>
          </a:p>
        </p:txBody>
      </p:sp>
      <p:sp>
        <p:nvSpPr>
          <p:cNvPr id="606" name="Line"/>
          <p:cNvSpPr/>
          <p:nvPr/>
        </p:nvSpPr>
        <p:spPr>
          <a:xfrm>
            <a:off x="2641600" y="3644900"/>
            <a:ext cx="1354139" cy="1590"/>
          </a:xfrm>
          <a:prstGeom prst="line">
            <a:avLst/>
          </a:prstGeom>
          <a:ln>
            <a:solidFill>
              <a:srgbClr val="FFFFFF"/>
            </a:solidFill>
          </a:ln>
        </p:spPr>
        <p:txBody>
          <a:bodyPr lIns="45718" tIns="45718" rIns="45718" bIns="45718"/>
          <a:lstStyle/>
          <a:p>
            <a:endParaRPr/>
          </a:p>
        </p:txBody>
      </p:sp>
      <p:sp>
        <p:nvSpPr>
          <p:cNvPr id="607" name="Line"/>
          <p:cNvSpPr/>
          <p:nvPr/>
        </p:nvSpPr>
        <p:spPr>
          <a:xfrm>
            <a:off x="2620960" y="3644898"/>
            <a:ext cx="1374778" cy="1590"/>
          </a:xfrm>
          <a:prstGeom prst="line">
            <a:avLst/>
          </a:prstGeom>
          <a:ln>
            <a:solidFill>
              <a:srgbClr val="FFFFFF"/>
            </a:solidFill>
          </a:ln>
        </p:spPr>
        <p:txBody>
          <a:bodyPr lIns="45718" tIns="45718" rIns="45718" bIns="45718"/>
          <a:lstStyle/>
          <a:p>
            <a:endParaRPr/>
          </a:p>
        </p:txBody>
      </p:sp>
      <p:sp>
        <p:nvSpPr>
          <p:cNvPr id="608" name="Line"/>
          <p:cNvSpPr/>
          <p:nvPr/>
        </p:nvSpPr>
        <p:spPr>
          <a:xfrm>
            <a:off x="3187699" y="3416298"/>
            <a:ext cx="796928" cy="1590"/>
          </a:xfrm>
          <a:prstGeom prst="line">
            <a:avLst/>
          </a:prstGeom>
          <a:ln>
            <a:solidFill>
              <a:srgbClr val="000000"/>
            </a:solidFill>
          </a:ln>
        </p:spPr>
        <p:txBody>
          <a:bodyPr lIns="45718" tIns="45718" rIns="45718" bIns="45718"/>
          <a:lstStyle/>
          <a:p>
            <a:endParaRPr/>
          </a:p>
        </p:txBody>
      </p:sp>
      <p:sp>
        <p:nvSpPr>
          <p:cNvPr id="609" name="Line"/>
          <p:cNvSpPr/>
          <p:nvPr/>
        </p:nvSpPr>
        <p:spPr>
          <a:xfrm>
            <a:off x="3187699" y="3416298"/>
            <a:ext cx="796928" cy="1590"/>
          </a:xfrm>
          <a:prstGeom prst="line">
            <a:avLst/>
          </a:prstGeom>
          <a:ln>
            <a:solidFill>
              <a:srgbClr val="000000"/>
            </a:solidFill>
          </a:ln>
        </p:spPr>
        <p:txBody>
          <a:bodyPr lIns="45718" tIns="45718" rIns="45718" bIns="45718"/>
          <a:lstStyle/>
          <a:p>
            <a:endParaRPr/>
          </a:p>
        </p:txBody>
      </p:sp>
      <p:sp>
        <p:nvSpPr>
          <p:cNvPr id="610" name="Line"/>
          <p:cNvSpPr/>
          <p:nvPr/>
        </p:nvSpPr>
        <p:spPr>
          <a:xfrm>
            <a:off x="2641600" y="3638550"/>
            <a:ext cx="1354139" cy="1590"/>
          </a:xfrm>
          <a:prstGeom prst="line">
            <a:avLst/>
          </a:prstGeom>
          <a:ln>
            <a:solidFill>
              <a:srgbClr val="000000"/>
            </a:solidFill>
          </a:ln>
        </p:spPr>
        <p:txBody>
          <a:bodyPr lIns="45718" tIns="45718" rIns="45718" bIns="45718"/>
          <a:lstStyle/>
          <a:p>
            <a:endParaRPr/>
          </a:p>
        </p:txBody>
      </p:sp>
      <p:sp>
        <p:nvSpPr>
          <p:cNvPr id="611" name="Line"/>
          <p:cNvSpPr/>
          <p:nvPr/>
        </p:nvSpPr>
        <p:spPr>
          <a:xfrm>
            <a:off x="2620960" y="3638548"/>
            <a:ext cx="1374778" cy="1590"/>
          </a:xfrm>
          <a:prstGeom prst="line">
            <a:avLst/>
          </a:prstGeom>
          <a:ln>
            <a:solidFill>
              <a:srgbClr val="000000"/>
            </a:solidFill>
          </a:ln>
        </p:spPr>
        <p:txBody>
          <a:bodyPr lIns="45718" tIns="45718" rIns="45718" bIns="45718"/>
          <a:lstStyle/>
          <a:p>
            <a:endParaRPr/>
          </a:p>
        </p:txBody>
      </p:sp>
      <p:sp>
        <p:nvSpPr>
          <p:cNvPr id="612" name="Line"/>
          <p:cNvSpPr/>
          <p:nvPr/>
        </p:nvSpPr>
        <p:spPr>
          <a:xfrm>
            <a:off x="990599" y="2271710"/>
            <a:ext cx="250828" cy="1590"/>
          </a:xfrm>
          <a:prstGeom prst="line">
            <a:avLst/>
          </a:prstGeom>
          <a:ln w="14288">
            <a:solidFill>
              <a:srgbClr val="FFFFFF"/>
            </a:solidFill>
          </a:ln>
        </p:spPr>
        <p:txBody>
          <a:bodyPr lIns="45718" tIns="45718" rIns="45718" bIns="45718"/>
          <a:lstStyle/>
          <a:p>
            <a:endParaRPr/>
          </a:p>
        </p:txBody>
      </p:sp>
      <p:sp>
        <p:nvSpPr>
          <p:cNvPr id="613" name="Line"/>
          <p:cNvSpPr/>
          <p:nvPr/>
        </p:nvSpPr>
        <p:spPr>
          <a:xfrm>
            <a:off x="990599" y="2268535"/>
            <a:ext cx="674690" cy="858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030" y="0"/>
                </a:lnTo>
                <a:lnTo>
                  <a:pt x="21600" y="2160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614" name="Line"/>
          <p:cNvSpPr/>
          <p:nvPr/>
        </p:nvSpPr>
        <p:spPr>
          <a:xfrm>
            <a:off x="5000625" y="1920875"/>
            <a:ext cx="1616076" cy="7270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187" y="0"/>
                </a:lnTo>
                <a:lnTo>
                  <a:pt x="21600" y="2160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615" name="Line"/>
          <p:cNvSpPr/>
          <p:nvPr/>
        </p:nvSpPr>
        <p:spPr>
          <a:xfrm>
            <a:off x="7837485" y="4470400"/>
            <a:ext cx="317503" cy="10699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1664" y="21600"/>
                </a:lnTo>
                <a:lnTo>
                  <a:pt x="0" y="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616" name="Line"/>
          <p:cNvSpPr/>
          <p:nvPr/>
        </p:nvSpPr>
        <p:spPr>
          <a:xfrm>
            <a:off x="4759324" y="2119310"/>
            <a:ext cx="1544639" cy="7477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987" y="0"/>
                </a:lnTo>
                <a:lnTo>
                  <a:pt x="21600" y="2160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617" name="Line"/>
          <p:cNvSpPr/>
          <p:nvPr/>
        </p:nvSpPr>
        <p:spPr>
          <a:xfrm>
            <a:off x="7367585" y="2003424"/>
            <a:ext cx="814390" cy="5921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7" y="0"/>
                </a:lnTo>
                <a:lnTo>
                  <a:pt x="0" y="2160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618" name="Line"/>
          <p:cNvSpPr/>
          <p:nvPr/>
        </p:nvSpPr>
        <p:spPr>
          <a:xfrm>
            <a:off x="990599" y="2265360"/>
            <a:ext cx="674690" cy="8556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030" y="0"/>
                </a:lnTo>
                <a:lnTo>
                  <a:pt x="21600" y="2160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19" name="Round ligament"/>
          <p:cNvSpPr txBox="1"/>
          <p:nvPr/>
        </p:nvSpPr>
        <p:spPr>
          <a:xfrm>
            <a:off x="2909885" y="4273550"/>
            <a:ext cx="876258"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Round ligament</a:t>
            </a:r>
          </a:p>
        </p:txBody>
      </p:sp>
      <p:sp>
        <p:nvSpPr>
          <p:cNvPr id="620" name="(c) Inferior view"/>
          <p:cNvSpPr txBox="1"/>
          <p:nvPr/>
        </p:nvSpPr>
        <p:spPr>
          <a:xfrm>
            <a:off x="6492874" y="5699125"/>
            <a:ext cx="857450"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(c) Inferior view</a:t>
            </a:r>
          </a:p>
        </p:txBody>
      </p:sp>
      <p:sp>
        <p:nvSpPr>
          <p:cNvPr id="621" name="Anterior"/>
          <p:cNvSpPr txBox="1"/>
          <p:nvPr/>
        </p:nvSpPr>
        <p:spPr>
          <a:xfrm>
            <a:off x="6826249" y="4991100"/>
            <a:ext cx="457232"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Anterior</a:t>
            </a:r>
          </a:p>
        </p:txBody>
      </p:sp>
      <p:sp>
        <p:nvSpPr>
          <p:cNvPr id="622" name="Posterior"/>
          <p:cNvSpPr txBox="1"/>
          <p:nvPr/>
        </p:nvSpPr>
        <p:spPr>
          <a:xfrm>
            <a:off x="6797674" y="2076450"/>
            <a:ext cx="514494"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Posterior</a:t>
            </a:r>
          </a:p>
        </p:txBody>
      </p:sp>
      <p:sp>
        <p:nvSpPr>
          <p:cNvPr id="623" name="Gallbladder"/>
          <p:cNvSpPr txBox="1"/>
          <p:nvPr/>
        </p:nvSpPr>
        <p:spPr>
          <a:xfrm>
            <a:off x="3949699" y="5480050"/>
            <a:ext cx="641519"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Gallbladder</a:t>
            </a:r>
          </a:p>
        </p:txBody>
      </p:sp>
      <p:sp>
        <p:nvSpPr>
          <p:cNvPr id="624" name="Inferior vena cava"/>
          <p:cNvSpPr txBox="1"/>
          <p:nvPr/>
        </p:nvSpPr>
        <p:spPr>
          <a:xfrm>
            <a:off x="4000500" y="1836735"/>
            <a:ext cx="98475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Inferior vena cava</a:t>
            </a:r>
          </a:p>
        </p:txBody>
      </p:sp>
      <p:sp>
        <p:nvSpPr>
          <p:cNvPr id="625" name="Bare area"/>
          <p:cNvSpPr txBox="1"/>
          <p:nvPr/>
        </p:nvSpPr>
        <p:spPr>
          <a:xfrm>
            <a:off x="8205785" y="1935160"/>
            <a:ext cx="533805"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Bare area</a:t>
            </a:r>
          </a:p>
        </p:txBody>
      </p:sp>
      <p:sp>
        <p:nvSpPr>
          <p:cNvPr id="626" name="Right lobe"/>
          <p:cNvSpPr txBox="1"/>
          <p:nvPr/>
        </p:nvSpPr>
        <p:spPr>
          <a:xfrm>
            <a:off x="8186735" y="5467350"/>
            <a:ext cx="571421"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Right lobe</a:t>
            </a:r>
          </a:p>
        </p:txBody>
      </p:sp>
      <p:sp>
        <p:nvSpPr>
          <p:cNvPr id="627" name="Caudate lobe"/>
          <p:cNvSpPr txBox="1"/>
          <p:nvPr/>
        </p:nvSpPr>
        <p:spPr>
          <a:xfrm>
            <a:off x="4000499" y="2049460"/>
            <a:ext cx="730369"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Caudate lobe</a:t>
            </a:r>
          </a:p>
        </p:txBody>
      </p:sp>
      <p:sp>
        <p:nvSpPr>
          <p:cNvPr id="628" name="Proper hepatic artery"/>
          <p:cNvSpPr txBox="1"/>
          <p:nvPr/>
        </p:nvSpPr>
        <p:spPr>
          <a:xfrm>
            <a:off x="4076700" y="4730750"/>
            <a:ext cx="1162509"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Proper hepatic artery</a:t>
            </a:r>
          </a:p>
        </p:txBody>
      </p:sp>
      <p:sp>
        <p:nvSpPr>
          <p:cNvPr id="629" name="Hepatic portal vein"/>
          <p:cNvSpPr txBox="1"/>
          <p:nvPr/>
        </p:nvSpPr>
        <p:spPr>
          <a:xfrm>
            <a:off x="4076699" y="4565650"/>
            <a:ext cx="1035318"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Hepatic portal vein</a:t>
            </a:r>
          </a:p>
        </p:txBody>
      </p:sp>
      <p:sp>
        <p:nvSpPr>
          <p:cNvPr id="630" name="Quadrate lobe"/>
          <p:cNvSpPr txBox="1"/>
          <p:nvPr/>
        </p:nvSpPr>
        <p:spPr>
          <a:xfrm>
            <a:off x="3949699" y="5283200"/>
            <a:ext cx="781213" cy="12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Quadrate lobe</a:t>
            </a:r>
          </a:p>
        </p:txBody>
      </p:sp>
      <p:sp>
        <p:nvSpPr>
          <p:cNvPr id="631" name="Line"/>
          <p:cNvSpPr/>
          <p:nvPr/>
        </p:nvSpPr>
        <p:spPr>
          <a:xfrm>
            <a:off x="4510087" y="3644900"/>
            <a:ext cx="1784353" cy="1590"/>
          </a:xfrm>
          <a:prstGeom prst="line">
            <a:avLst/>
          </a:prstGeom>
          <a:ln>
            <a:solidFill>
              <a:srgbClr val="FFFFFF"/>
            </a:solidFill>
          </a:ln>
        </p:spPr>
        <p:txBody>
          <a:bodyPr lIns="45718" tIns="45718" rIns="45718" bIns="45718"/>
          <a:lstStyle/>
          <a:p>
            <a:endParaRPr/>
          </a:p>
        </p:txBody>
      </p:sp>
      <p:sp>
        <p:nvSpPr>
          <p:cNvPr id="632" name="Line"/>
          <p:cNvSpPr/>
          <p:nvPr/>
        </p:nvSpPr>
        <p:spPr>
          <a:xfrm>
            <a:off x="4572000" y="3636960"/>
            <a:ext cx="1720852" cy="6354"/>
          </a:xfrm>
          <a:prstGeom prst="line">
            <a:avLst/>
          </a:prstGeom>
          <a:ln>
            <a:solidFill>
              <a:srgbClr val="000000"/>
            </a:solidFill>
          </a:ln>
        </p:spPr>
        <p:txBody>
          <a:bodyPr lIns="45718" tIns="45718" rIns="45718" bIns="45718"/>
          <a:lstStyle/>
          <a:p>
            <a:endParaRPr/>
          </a:p>
        </p:txBody>
      </p:sp>
      <p:sp>
        <p:nvSpPr>
          <p:cNvPr id="633" name="Line"/>
          <p:cNvSpPr/>
          <p:nvPr/>
        </p:nvSpPr>
        <p:spPr>
          <a:xfrm>
            <a:off x="4495799" y="3422648"/>
            <a:ext cx="1162053" cy="1590"/>
          </a:xfrm>
          <a:prstGeom prst="line">
            <a:avLst/>
          </a:prstGeom>
          <a:ln>
            <a:solidFill>
              <a:srgbClr val="FFFFFF"/>
            </a:solidFill>
          </a:ln>
        </p:spPr>
        <p:txBody>
          <a:bodyPr lIns="45718" tIns="45718" rIns="45718" bIns="45718"/>
          <a:lstStyle/>
          <a:p>
            <a:endParaRPr/>
          </a:p>
        </p:txBody>
      </p:sp>
      <p:sp>
        <p:nvSpPr>
          <p:cNvPr id="634" name="Line"/>
          <p:cNvSpPr/>
          <p:nvPr/>
        </p:nvSpPr>
        <p:spPr>
          <a:xfrm>
            <a:off x="4572000" y="3408360"/>
            <a:ext cx="1082677" cy="9529"/>
          </a:xfrm>
          <a:prstGeom prst="line">
            <a:avLst/>
          </a:prstGeom>
          <a:ln>
            <a:solidFill>
              <a:srgbClr val="000000"/>
            </a:solidFill>
          </a:ln>
        </p:spPr>
        <p:txBody>
          <a:bodyPr lIns="45718" tIns="45718" rIns="45718" bIns="45718"/>
          <a:lstStyle/>
          <a:p>
            <a:endParaRPr/>
          </a:p>
        </p:txBody>
      </p:sp>
      <p:sp>
        <p:nvSpPr>
          <p:cNvPr id="635" name="Line"/>
          <p:cNvSpPr/>
          <p:nvPr/>
        </p:nvSpPr>
        <p:spPr>
          <a:xfrm>
            <a:off x="5000625" y="1914524"/>
            <a:ext cx="1616076" cy="730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187" y="0"/>
                </a:lnTo>
                <a:lnTo>
                  <a:pt x="21600" y="2160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36" name="Line"/>
          <p:cNvSpPr/>
          <p:nvPr/>
        </p:nvSpPr>
        <p:spPr>
          <a:xfrm>
            <a:off x="5118099" y="3571874"/>
            <a:ext cx="1377951" cy="10636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097" y="21600"/>
                </a:lnTo>
                <a:lnTo>
                  <a:pt x="21600" y="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637" name="Line"/>
          <p:cNvSpPr/>
          <p:nvPr/>
        </p:nvSpPr>
        <p:spPr>
          <a:xfrm>
            <a:off x="5272087" y="3621087"/>
            <a:ext cx="1470028" cy="11826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359" y="21600"/>
                </a:lnTo>
                <a:lnTo>
                  <a:pt x="21600" y="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638" name="Line"/>
          <p:cNvSpPr/>
          <p:nvPr/>
        </p:nvSpPr>
        <p:spPr>
          <a:xfrm>
            <a:off x="5027612" y="3649662"/>
            <a:ext cx="1958977" cy="13271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146" y="21600"/>
                </a:lnTo>
                <a:lnTo>
                  <a:pt x="21600" y="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639" name="Line"/>
          <p:cNvSpPr/>
          <p:nvPr/>
        </p:nvSpPr>
        <p:spPr>
          <a:xfrm>
            <a:off x="5114925" y="3568699"/>
            <a:ext cx="1376364" cy="10636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04" y="2160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40" name="Line"/>
          <p:cNvSpPr/>
          <p:nvPr/>
        </p:nvSpPr>
        <p:spPr>
          <a:xfrm>
            <a:off x="5270499" y="3617912"/>
            <a:ext cx="1468439" cy="11826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339" y="2160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41" name="Line"/>
          <p:cNvSpPr/>
          <p:nvPr/>
        </p:nvSpPr>
        <p:spPr>
          <a:xfrm>
            <a:off x="5024437" y="3648074"/>
            <a:ext cx="1957390" cy="13255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150" y="2160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42" name="Line"/>
          <p:cNvSpPr/>
          <p:nvPr/>
        </p:nvSpPr>
        <p:spPr>
          <a:xfrm>
            <a:off x="4589462" y="4740274"/>
            <a:ext cx="2459040" cy="8112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75" y="21600"/>
                </a:lnTo>
                <a:lnTo>
                  <a:pt x="21600" y="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643" name="Line"/>
          <p:cNvSpPr/>
          <p:nvPr/>
        </p:nvSpPr>
        <p:spPr>
          <a:xfrm>
            <a:off x="4760912" y="4433887"/>
            <a:ext cx="1954215" cy="9223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335" y="21600"/>
                </a:lnTo>
                <a:lnTo>
                  <a:pt x="21600" y="0"/>
                </a:lnTo>
              </a:path>
            </a:pathLst>
          </a:custGeom>
          <a:ln>
            <a:solidFill>
              <a:srgbClr val="FFFFFF"/>
            </a:solidFill>
          </a:ln>
        </p:spPr>
        <p:txBody>
          <a:bodyPr lIns="45718" tIns="45718" rIns="45718" bIns="45718"/>
          <a:lstStyle/>
          <a:p>
            <a:pPr>
              <a:defRPr sz="1800">
                <a:latin typeface="Arial"/>
                <a:ea typeface="Arial"/>
                <a:cs typeface="Arial"/>
                <a:sym typeface="Arial"/>
              </a:defRPr>
            </a:pPr>
            <a:endParaRPr/>
          </a:p>
        </p:txBody>
      </p:sp>
      <p:sp>
        <p:nvSpPr>
          <p:cNvPr id="644" name="Line"/>
          <p:cNvSpPr/>
          <p:nvPr/>
        </p:nvSpPr>
        <p:spPr>
          <a:xfrm>
            <a:off x="4597399" y="4737100"/>
            <a:ext cx="2447927" cy="8096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49" y="2160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45" name="Line"/>
          <p:cNvSpPr/>
          <p:nvPr/>
        </p:nvSpPr>
        <p:spPr>
          <a:xfrm>
            <a:off x="4749800" y="4430712"/>
            <a:ext cx="1962151" cy="9191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416" y="21600"/>
                </a:lnTo>
                <a:lnTo>
                  <a:pt x="2160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46" name="Line"/>
          <p:cNvSpPr/>
          <p:nvPr/>
        </p:nvSpPr>
        <p:spPr>
          <a:xfrm>
            <a:off x="8008935" y="5540375"/>
            <a:ext cx="146053" cy="1590"/>
          </a:xfrm>
          <a:prstGeom prst="line">
            <a:avLst/>
          </a:prstGeom>
          <a:ln w="14288">
            <a:solidFill>
              <a:srgbClr val="FFFFFF"/>
            </a:solidFill>
          </a:ln>
        </p:spPr>
        <p:txBody>
          <a:bodyPr lIns="45718" tIns="45718" rIns="45718" bIns="45718"/>
          <a:lstStyle/>
          <a:p>
            <a:endParaRPr/>
          </a:p>
        </p:txBody>
      </p:sp>
      <p:sp>
        <p:nvSpPr>
          <p:cNvPr id="647" name="Line"/>
          <p:cNvSpPr/>
          <p:nvPr/>
        </p:nvSpPr>
        <p:spPr>
          <a:xfrm>
            <a:off x="7837485" y="4468812"/>
            <a:ext cx="317503" cy="1068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1664" y="21600"/>
                </a:lnTo>
                <a:lnTo>
                  <a:pt x="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48" name="Line"/>
          <p:cNvSpPr/>
          <p:nvPr/>
        </p:nvSpPr>
        <p:spPr>
          <a:xfrm>
            <a:off x="4759324" y="2114550"/>
            <a:ext cx="1544639" cy="747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987" y="0"/>
                </a:lnTo>
                <a:lnTo>
                  <a:pt x="21600" y="2160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49" name="Line"/>
          <p:cNvSpPr/>
          <p:nvPr/>
        </p:nvSpPr>
        <p:spPr>
          <a:xfrm>
            <a:off x="7775574" y="2003424"/>
            <a:ext cx="420691" cy="1590"/>
          </a:xfrm>
          <a:prstGeom prst="line">
            <a:avLst/>
          </a:prstGeom>
          <a:ln w="14288">
            <a:solidFill>
              <a:srgbClr val="FFFFFF"/>
            </a:solidFill>
          </a:ln>
        </p:spPr>
        <p:txBody>
          <a:bodyPr lIns="45718" tIns="45718" rIns="45718" bIns="45718"/>
          <a:lstStyle/>
          <a:p>
            <a:endParaRPr/>
          </a:p>
        </p:txBody>
      </p:sp>
      <p:sp>
        <p:nvSpPr>
          <p:cNvPr id="650" name="Line"/>
          <p:cNvSpPr/>
          <p:nvPr/>
        </p:nvSpPr>
        <p:spPr>
          <a:xfrm>
            <a:off x="7367585" y="1997074"/>
            <a:ext cx="814390" cy="5953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37" y="0"/>
                </a:lnTo>
                <a:lnTo>
                  <a:pt x="0" y="2160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51" name="Line"/>
          <p:cNvSpPr/>
          <p:nvPr/>
        </p:nvSpPr>
        <p:spPr>
          <a:xfrm>
            <a:off x="2668585" y="4105275"/>
            <a:ext cx="90490" cy="4587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path>
            </a:pathLst>
          </a:custGeom>
          <a:ln>
            <a:solidFill>
              <a:srgbClr val="000000"/>
            </a:solidFill>
          </a:ln>
        </p:spPr>
        <p:txBody>
          <a:bodyPr lIns="45718" tIns="45718" rIns="45718" bIns="45718"/>
          <a:lstStyle/>
          <a:p>
            <a:pPr>
              <a:defRPr sz="1800">
                <a:latin typeface="Arial"/>
                <a:ea typeface="Arial"/>
                <a:cs typeface="Arial"/>
                <a:sym typeface="Arial"/>
              </a:defRPr>
            </a:pPr>
            <a:endParaRPr/>
          </a:p>
        </p:txBody>
      </p:sp>
      <p:sp>
        <p:nvSpPr>
          <p:cNvPr id="652" name="Line"/>
          <p:cNvSpPr/>
          <p:nvPr/>
        </p:nvSpPr>
        <p:spPr>
          <a:xfrm>
            <a:off x="2759073" y="4333875"/>
            <a:ext cx="122240" cy="1590"/>
          </a:xfrm>
          <a:prstGeom prst="line">
            <a:avLst/>
          </a:prstGeom>
          <a:ln>
            <a:solidFill>
              <a:srgbClr val="000000"/>
            </a:solidFill>
          </a:ln>
        </p:spPr>
        <p:txBody>
          <a:bodyPr lIns="45718" tIns="45718" rIns="45718" bIns="45718"/>
          <a:lstStyle/>
          <a:p>
            <a:endParaRPr/>
          </a:p>
        </p:txBody>
      </p:sp>
      <p:sp>
        <p:nvSpPr>
          <p:cNvPr id="653" name="Falciform…"/>
          <p:cNvSpPr txBox="1"/>
          <p:nvPr/>
        </p:nvSpPr>
        <p:spPr>
          <a:xfrm>
            <a:off x="4022724" y="3555999"/>
            <a:ext cx="527163" cy="250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Falciform</a:t>
            </a:r>
          </a:p>
          <a:p>
            <a:pPr>
              <a:defRPr sz="900" b="1">
                <a:latin typeface="Arial"/>
                <a:ea typeface="Arial"/>
                <a:cs typeface="Arial"/>
                <a:sym typeface="Arial"/>
              </a:defRPr>
            </a:pPr>
            <a:r>
              <a:t>ligament</a:t>
            </a:r>
          </a:p>
        </p:txBody>
      </p:sp>
      <p:sp>
        <p:nvSpPr>
          <p:cNvPr id="654" name="(b) Anterior view"/>
          <p:cNvSpPr txBox="1"/>
          <p:nvPr/>
        </p:nvSpPr>
        <p:spPr>
          <a:xfrm>
            <a:off x="1727200" y="5694362"/>
            <a:ext cx="910246"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00" b="1">
                <a:latin typeface="Arial"/>
                <a:ea typeface="Arial"/>
                <a:cs typeface="Arial"/>
                <a:sym typeface="Arial"/>
              </a:defRPr>
            </a:lvl1pPr>
          </a:lstStyle>
          <a:p>
            <a:r>
              <a:t>(b) Anterior view</a:t>
            </a:r>
          </a:p>
        </p:txBody>
      </p:sp>
      <p:sp>
        <p:nvSpPr>
          <p:cNvPr id="655" name="Common hepatic…"/>
          <p:cNvSpPr txBox="1"/>
          <p:nvPr/>
        </p:nvSpPr>
        <p:spPr>
          <a:xfrm>
            <a:off x="4076699" y="4894262"/>
            <a:ext cx="939882" cy="250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a:defRPr sz="900" b="1">
                <a:latin typeface="Arial"/>
                <a:ea typeface="Arial"/>
                <a:cs typeface="Arial"/>
                <a:sym typeface="Arial"/>
              </a:defRPr>
            </a:pPr>
            <a:r>
              <a:t>Common hepatic</a:t>
            </a:r>
          </a:p>
          <a:p>
            <a:pPr>
              <a:defRPr sz="900" b="1">
                <a:latin typeface="Arial"/>
                <a:ea typeface="Arial"/>
                <a:cs typeface="Arial"/>
                <a:sym typeface="Arial"/>
              </a:defRPr>
            </a:pPr>
            <a:r>
              <a:t>duct</a:t>
            </a:r>
          </a:p>
        </p:txBody>
      </p:sp>
      <p:sp>
        <p:nvSpPr>
          <p:cNvPr id="656" name="Copyright © The McGraw-Hill Companies, Inc. Permission required for reproduction or display."/>
          <p:cNvSpPr txBox="1"/>
          <p:nvPr/>
        </p:nvSpPr>
        <p:spPr>
          <a:xfrm>
            <a:off x="1138237" y="1224600"/>
            <a:ext cx="6837363" cy="202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
                <a:latin typeface="Arial"/>
                <a:ea typeface="Arial"/>
                <a:cs typeface="Arial"/>
                <a:sym typeface="Arial"/>
              </a:defRPr>
            </a:lvl1pPr>
          </a:lstStyle>
          <a:p>
            <a:r>
              <a:t>Copyright © The McGraw-Hill Companies, Inc. Permission required for reproduction or display.</a:t>
            </a:r>
          </a:p>
        </p:txBody>
      </p:sp>
      <p:sp>
        <p:nvSpPr>
          <p:cNvPr id="657" name="Figure from: Saladin, Anatomy &amp; Physiology, McGraw Hill, 2018"/>
          <p:cNvSpPr txBox="1"/>
          <p:nvPr/>
        </p:nvSpPr>
        <p:spPr>
          <a:xfrm>
            <a:off x="3553885" y="1365154"/>
            <a:ext cx="2260067" cy="175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defRPr sz="600">
                <a:latin typeface="Arial"/>
                <a:ea typeface="Arial"/>
                <a:cs typeface="Arial"/>
                <a:sym typeface="Arial"/>
              </a:defRPr>
            </a:lvl1pPr>
          </a:lstStyle>
          <a:p>
            <a:r>
              <a:t>Figure from: Saladin, Anatomy &amp; Physiology, McGraw Hill, 2018</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48</a:t>
            </a:fld>
            <a:endParaRPr/>
          </a:p>
        </p:txBody>
      </p:sp>
      <p:sp>
        <p:nvSpPr>
          <p:cNvPr id="660" name="Functions of Hepatocytes"/>
          <p:cNvSpPr txBox="1">
            <a:spLocks noGrp="1"/>
          </p:cNvSpPr>
          <p:nvPr>
            <p:ph type="title" idx="4294967295"/>
          </p:nvPr>
        </p:nvSpPr>
        <p:spPr>
          <a:xfrm>
            <a:off x="-2" y="76198"/>
            <a:ext cx="9144004" cy="1143004"/>
          </a:xfrm>
          <a:prstGeom prst="rect">
            <a:avLst/>
          </a:prstGeom>
        </p:spPr>
        <p:txBody>
          <a:bodyPr lIns="45718" tIns="45718" rIns="45718" bIns="45718" anchor="ctr"/>
          <a:lstStyle>
            <a:lvl1pPr algn="ctr" defTabSz="914400">
              <a:defRPr sz="4400" b="1"/>
            </a:lvl1pPr>
          </a:lstStyle>
          <a:p>
            <a:r>
              <a:rPr lang="kk-KZ" dirty="0" smtClean="0"/>
              <a:t>Гепатоциттердің қызметі</a:t>
            </a:r>
            <a:endParaRPr dirty="0"/>
          </a:p>
        </p:txBody>
      </p:sp>
      <p:sp>
        <p:nvSpPr>
          <p:cNvPr id="661" name="after a meal, the hepatocytes absorb from the blood…"/>
          <p:cNvSpPr txBox="1">
            <a:spLocks noGrp="1"/>
          </p:cNvSpPr>
          <p:nvPr>
            <p:ph type="body" idx="4294967295"/>
          </p:nvPr>
        </p:nvSpPr>
        <p:spPr>
          <a:xfrm>
            <a:off x="396874" y="1203325"/>
            <a:ext cx="8412165" cy="5410200"/>
          </a:xfrm>
          <a:prstGeom prst="rect">
            <a:avLst/>
          </a:prstGeom>
        </p:spPr>
        <p:txBody>
          <a:bodyPr lIns="45718" tIns="45718" rIns="45718" bIns="45718">
            <a:normAutofit fontScale="92500" lnSpcReduction="20000"/>
          </a:bodyPr>
          <a:lstStyle/>
          <a:p>
            <a:pPr marL="342900" indent="-342900" defTabSz="914400">
              <a:lnSpc>
                <a:spcPct val="80000"/>
              </a:lnSpc>
              <a:spcBef>
                <a:spcPts val="700"/>
              </a:spcBef>
              <a:buChar char="•"/>
              <a:defRPr sz="3200">
                <a:solidFill>
                  <a:srgbClr val="000000"/>
                </a:solidFill>
              </a:defRPr>
            </a:pPr>
            <a:r>
              <a:rPr lang="kk-KZ" dirty="0"/>
              <a:t>Тамақ ішкеннен соң, гепатоциттер қаннан метаболизмге немесе сақтауға арналған глюкоза, амин қышқылдары, темір, витаминдер және басқа қоректік </a:t>
            </a:r>
            <a:r>
              <a:rPr lang="kk-KZ" dirty="0" smtClean="0"/>
              <a:t>заттарды сіңіреді.</a:t>
            </a:r>
            <a:endParaRPr dirty="0"/>
          </a:p>
          <a:p>
            <a:pPr marL="342900" indent="-342900" defTabSz="914400">
              <a:lnSpc>
                <a:spcPct val="80000"/>
              </a:lnSpc>
              <a:spcBef>
                <a:spcPts val="700"/>
              </a:spcBef>
              <a:buChar char="•"/>
              <a:defRPr sz="3200" b="1">
                <a:solidFill>
                  <a:srgbClr val="000000"/>
                </a:solidFill>
              </a:defRPr>
            </a:pPr>
            <a:r>
              <a:rPr lang="kk-KZ" dirty="0"/>
              <a:t>гормондар, токсиндер, өт пигменттері және </a:t>
            </a:r>
            <a:r>
              <a:rPr lang="kk-KZ" dirty="0" smtClean="0"/>
              <a:t>есірткіні төмендетеді және жойып отырады</a:t>
            </a:r>
          </a:p>
          <a:p>
            <a:pPr marL="0" indent="0" defTabSz="914400">
              <a:lnSpc>
                <a:spcPct val="80000"/>
              </a:lnSpc>
              <a:spcBef>
                <a:spcPts val="700"/>
              </a:spcBef>
              <a:buNone/>
              <a:defRPr sz="3200" b="1">
                <a:solidFill>
                  <a:srgbClr val="000000"/>
                </a:solidFill>
              </a:defRPr>
            </a:pPr>
            <a:r>
              <a:rPr lang="ru-RU" dirty="0" smtClean="0"/>
              <a:t>   </a:t>
            </a:r>
          </a:p>
          <a:p>
            <a:pPr marL="0" indent="0" defTabSz="914400">
              <a:lnSpc>
                <a:spcPct val="80000"/>
              </a:lnSpc>
              <a:spcBef>
                <a:spcPts val="700"/>
              </a:spcBef>
              <a:buNone/>
              <a:defRPr sz="3200" b="1">
                <a:solidFill>
                  <a:srgbClr val="000000"/>
                </a:solidFill>
              </a:defRPr>
            </a:pPr>
            <a:r>
              <a:rPr lang="ru-RU" dirty="0" err="1" smtClean="0"/>
              <a:t>қанға</a:t>
            </a:r>
            <a:r>
              <a:rPr lang="ru-RU" dirty="0" smtClean="0"/>
              <a:t> </a:t>
            </a:r>
            <a:r>
              <a:rPr lang="ru-RU" dirty="0" err="1" smtClean="0"/>
              <a:t>бөледі</a:t>
            </a:r>
            <a:r>
              <a:rPr lang="ru-RU" dirty="0"/>
              <a:t>:</a:t>
            </a:r>
          </a:p>
          <a:p>
            <a:pPr marL="342900" indent="-342900" defTabSz="914400">
              <a:lnSpc>
                <a:spcPct val="80000"/>
              </a:lnSpc>
              <a:spcBef>
                <a:spcPts val="700"/>
              </a:spcBef>
              <a:buChar char="•"/>
              <a:defRPr sz="3200" b="1">
                <a:solidFill>
                  <a:srgbClr val="000000"/>
                </a:solidFill>
              </a:defRPr>
            </a:pPr>
            <a:r>
              <a:rPr lang="ru-RU" dirty="0"/>
              <a:t>альбумин, </a:t>
            </a:r>
            <a:r>
              <a:rPr lang="ru-RU" dirty="0" err="1"/>
              <a:t>липопротеидтер</a:t>
            </a:r>
            <a:r>
              <a:rPr lang="ru-RU" dirty="0"/>
              <a:t>, </a:t>
            </a:r>
            <a:r>
              <a:rPr lang="ru-RU" dirty="0" err="1"/>
              <a:t>ұю</a:t>
            </a:r>
            <a:r>
              <a:rPr lang="ru-RU" dirty="0"/>
              <a:t> </a:t>
            </a:r>
            <a:r>
              <a:rPr lang="ru-RU" dirty="0" err="1"/>
              <a:t>факторлары</a:t>
            </a:r>
            <a:r>
              <a:rPr lang="ru-RU" dirty="0"/>
              <a:t>, </a:t>
            </a:r>
            <a:r>
              <a:rPr lang="ru-RU" dirty="0" err="1"/>
              <a:t>ангиотензиноген</a:t>
            </a:r>
            <a:r>
              <a:rPr lang="ru-RU" dirty="0"/>
              <a:t> </a:t>
            </a:r>
            <a:r>
              <a:rPr lang="ru-RU" dirty="0" err="1"/>
              <a:t>және</a:t>
            </a:r>
            <a:r>
              <a:rPr lang="ru-RU" dirty="0"/>
              <a:t> </a:t>
            </a:r>
            <a:r>
              <a:rPr lang="ru-RU" dirty="0" err="1"/>
              <a:t>басқа</a:t>
            </a:r>
            <a:r>
              <a:rPr lang="ru-RU" dirty="0"/>
              <a:t> </a:t>
            </a:r>
            <a:r>
              <a:rPr lang="ru-RU" dirty="0" err="1"/>
              <a:t>өнімдер</a:t>
            </a:r>
            <a:endParaRPr lang="ru-RU" dirty="0"/>
          </a:p>
          <a:p>
            <a:pPr marL="342900" indent="-342900" defTabSz="914400">
              <a:lnSpc>
                <a:spcPct val="80000"/>
              </a:lnSpc>
              <a:spcBef>
                <a:spcPts val="700"/>
              </a:spcBef>
              <a:buChar char="•"/>
              <a:defRPr sz="3200" b="1">
                <a:solidFill>
                  <a:srgbClr val="000000"/>
                </a:solidFill>
              </a:defRPr>
            </a:pPr>
            <a:endParaRPr lang="ru-RU" dirty="0"/>
          </a:p>
          <a:p>
            <a:pPr marL="342900" indent="-342900" defTabSz="914400">
              <a:lnSpc>
                <a:spcPct val="80000"/>
              </a:lnSpc>
              <a:spcBef>
                <a:spcPts val="700"/>
              </a:spcBef>
              <a:buChar char="•"/>
              <a:defRPr sz="3200" b="1">
                <a:solidFill>
                  <a:srgbClr val="000000"/>
                </a:solidFill>
              </a:defRPr>
            </a:pPr>
            <a:r>
              <a:rPr lang="ru-RU" dirty="0" err="1"/>
              <a:t>тамақ</a:t>
            </a:r>
            <a:r>
              <a:rPr lang="ru-RU" dirty="0"/>
              <a:t> </a:t>
            </a:r>
            <a:r>
              <a:rPr lang="ru-RU" dirty="0" err="1"/>
              <a:t>арасында</a:t>
            </a:r>
            <a:r>
              <a:rPr lang="ru-RU" dirty="0"/>
              <a:t> </a:t>
            </a:r>
            <a:r>
              <a:rPr lang="ru-RU" dirty="0" err="1"/>
              <a:t>гепатоциттер</a:t>
            </a:r>
            <a:r>
              <a:rPr lang="ru-RU" dirty="0"/>
              <a:t> </a:t>
            </a:r>
            <a:r>
              <a:rPr lang="ru-RU" dirty="0" err="1"/>
              <a:t>гликогенді</a:t>
            </a:r>
            <a:r>
              <a:rPr lang="ru-RU" dirty="0"/>
              <a:t> </a:t>
            </a:r>
            <a:r>
              <a:rPr lang="ru-RU" dirty="0" err="1"/>
              <a:t>бұзады</a:t>
            </a:r>
            <a:r>
              <a:rPr lang="ru-RU" dirty="0"/>
              <a:t> </a:t>
            </a:r>
            <a:r>
              <a:rPr lang="ru-RU" dirty="0" err="1"/>
              <a:t>және</a:t>
            </a:r>
            <a:r>
              <a:rPr lang="ru-RU" dirty="0"/>
              <a:t> </a:t>
            </a:r>
            <a:r>
              <a:rPr lang="ru-RU" dirty="0" err="1"/>
              <a:t>глюкозаны</a:t>
            </a:r>
            <a:r>
              <a:rPr lang="ru-RU" dirty="0"/>
              <a:t> </a:t>
            </a:r>
            <a:r>
              <a:rPr lang="ru-RU" dirty="0" err="1"/>
              <a:t>қанға</a:t>
            </a:r>
            <a:r>
              <a:rPr lang="ru-RU" dirty="0"/>
              <a:t> </a:t>
            </a:r>
            <a:r>
              <a:rPr lang="ru-RU" dirty="0" err="1"/>
              <a:t>бөледі</a:t>
            </a:r>
            <a:endParaRPr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Microscopic Anatomy of Liver"/>
          <p:cNvSpPr txBox="1">
            <a:spLocks noGrp="1"/>
          </p:cNvSpPr>
          <p:nvPr>
            <p:ph type="title" idx="4294967295"/>
          </p:nvPr>
        </p:nvSpPr>
        <p:spPr>
          <a:xfrm>
            <a:off x="-2" y="244475"/>
            <a:ext cx="9144004" cy="1066800"/>
          </a:xfrm>
          <a:prstGeom prst="rect">
            <a:avLst/>
          </a:prstGeom>
        </p:spPr>
        <p:txBody>
          <a:bodyPr lIns="45718" tIns="45718" rIns="45718" bIns="45718" anchor="ctr">
            <a:normAutofit fontScale="90000"/>
          </a:bodyPr>
          <a:lstStyle>
            <a:lvl1pPr algn="ctr" defTabSz="914400">
              <a:defRPr sz="4400" b="1"/>
            </a:lvl1pPr>
          </a:lstStyle>
          <a:p>
            <a:r>
              <a:rPr lang="ru-RU" dirty="0" err="1"/>
              <a:t>Бауырдың</a:t>
            </a:r>
            <a:r>
              <a:rPr lang="ru-RU" dirty="0"/>
              <a:t> </a:t>
            </a:r>
            <a:r>
              <a:rPr lang="ru-RU" dirty="0" err="1"/>
              <a:t>микроскопиялық</a:t>
            </a:r>
            <a:r>
              <a:rPr lang="ru-RU" dirty="0"/>
              <a:t> </a:t>
            </a:r>
            <a:r>
              <a:rPr lang="ru-RU" dirty="0" err="1"/>
              <a:t>анатомиясы</a:t>
            </a:r>
            <a:endParaRPr dirty="0"/>
          </a:p>
        </p:txBody>
      </p:sp>
      <p:sp>
        <p:nvSpPr>
          <p:cNvPr id="664" name="hepatic lobules are separated by a sparse connective tissue stroma…"/>
          <p:cNvSpPr txBox="1">
            <a:spLocks noGrp="1"/>
          </p:cNvSpPr>
          <p:nvPr>
            <p:ph type="body" idx="4294967295"/>
          </p:nvPr>
        </p:nvSpPr>
        <p:spPr>
          <a:xfrm>
            <a:off x="320675" y="1355725"/>
            <a:ext cx="8534400" cy="5227638"/>
          </a:xfrm>
          <a:prstGeom prst="rect">
            <a:avLst/>
          </a:prstGeom>
        </p:spPr>
        <p:txBody>
          <a:bodyPr lIns="45718" tIns="45718" rIns="45718" bIns="45718">
            <a:normAutofit fontScale="92500" lnSpcReduction="20000"/>
          </a:bodyPr>
          <a:lstStyle/>
          <a:p>
            <a:pPr marL="342900" indent="-342900" defTabSz="914400">
              <a:lnSpc>
                <a:spcPct val="100000"/>
              </a:lnSpc>
              <a:spcBef>
                <a:spcPts val="500"/>
              </a:spcBef>
              <a:buChar char="•"/>
              <a:defRPr b="1">
                <a:solidFill>
                  <a:srgbClr val="000000"/>
                </a:solidFill>
              </a:defRPr>
            </a:pPr>
            <a:r>
              <a:rPr lang="ru-RU" dirty="0" err="1">
                <a:solidFill>
                  <a:srgbClr val="FF0000"/>
                </a:solidFill>
              </a:rPr>
              <a:t>бауыр</a:t>
            </a:r>
            <a:r>
              <a:rPr lang="ru-RU" dirty="0">
                <a:solidFill>
                  <a:srgbClr val="FF0000"/>
                </a:solidFill>
              </a:rPr>
              <a:t> </a:t>
            </a:r>
            <a:r>
              <a:rPr lang="ru-RU" dirty="0" err="1">
                <a:solidFill>
                  <a:srgbClr val="FF0000"/>
                </a:solidFill>
              </a:rPr>
              <a:t>лобулалары</a:t>
            </a:r>
            <a:r>
              <a:rPr lang="ru-RU" dirty="0">
                <a:solidFill>
                  <a:srgbClr val="FF0000"/>
                </a:solidFill>
              </a:rPr>
              <a:t> </a:t>
            </a:r>
            <a:r>
              <a:rPr lang="ru-RU" dirty="0" err="1"/>
              <a:t>сирек</a:t>
            </a:r>
            <a:r>
              <a:rPr lang="ru-RU" dirty="0"/>
              <a:t> </a:t>
            </a:r>
            <a:r>
              <a:rPr lang="ru-RU" dirty="0" err="1"/>
              <a:t>дәнекер</a:t>
            </a:r>
            <a:r>
              <a:rPr lang="ru-RU" dirty="0"/>
              <a:t> </a:t>
            </a:r>
            <a:r>
              <a:rPr lang="ru-RU" dirty="0" err="1"/>
              <a:t>тінінің</a:t>
            </a:r>
            <a:r>
              <a:rPr lang="ru-RU" dirty="0"/>
              <a:t> </a:t>
            </a:r>
            <a:r>
              <a:rPr lang="ru-RU" dirty="0" err="1"/>
              <a:t>стромасымен</a:t>
            </a:r>
            <a:r>
              <a:rPr lang="ru-RU" dirty="0"/>
              <a:t> </a:t>
            </a:r>
            <a:r>
              <a:rPr lang="ru-RU" dirty="0" err="1"/>
              <a:t>бөлінеді</a:t>
            </a:r>
            <a:endParaRPr lang="ru-RU" dirty="0"/>
          </a:p>
          <a:p>
            <a:pPr marL="0" indent="0" defTabSz="914400">
              <a:lnSpc>
                <a:spcPct val="100000"/>
              </a:lnSpc>
              <a:spcBef>
                <a:spcPts val="500"/>
              </a:spcBef>
              <a:buNone/>
              <a:defRPr b="1">
                <a:solidFill>
                  <a:srgbClr val="000000"/>
                </a:solidFill>
              </a:defRPr>
            </a:pPr>
            <a:r>
              <a:rPr lang="ru-RU" dirty="0" err="1" smtClean="0"/>
              <a:t>үш</a:t>
            </a:r>
            <a:r>
              <a:rPr lang="ru-RU" dirty="0" smtClean="0"/>
              <a:t> </a:t>
            </a:r>
            <a:r>
              <a:rPr lang="ru-RU" dirty="0" err="1"/>
              <a:t>және</a:t>
            </a:r>
            <a:r>
              <a:rPr lang="ru-RU" dirty="0"/>
              <a:t> </a:t>
            </a:r>
            <a:r>
              <a:rPr lang="ru-RU" dirty="0" err="1"/>
              <a:t>одан</a:t>
            </a:r>
            <a:r>
              <a:rPr lang="ru-RU" dirty="0"/>
              <a:t> да </a:t>
            </a:r>
            <a:r>
              <a:rPr lang="ru-RU" dirty="0" err="1"/>
              <a:t>көп</a:t>
            </a:r>
            <a:r>
              <a:rPr lang="ru-RU" dirty="0"/>
              <a:t> </a:t>
            </a:r>
            <a:r>
              <a:rPr lang="ru-RU" dirty="0" err="1"/>
              <a:t>лобулалар</a:t>
            </a:r>
            <a:r>
              <a:rPr lang="ru-RU" dirty="0"/>
              <a:t> </a:t>
            </a:r>
            <a:r>
              <a:rPr lang="ru-RU" dirty="0" err="1"/>
              <a:t>түйісетін</a:t>
            </a:r>
            <a:r>
              <a:rPr lang="ru-RU" dirty="0"/>
              <a:t> </a:t>
            </a:r>
            <a:r>
              <a:rPr lang="ru-RU" dirty="0" err="1"/>
              <a:t>үшбұрышты</a:t>
            </a:r>
            <a:r>
              <a:rPr lang="ru-RU" dirty="0"/>
              <a:t> </a:t>
            </a:r>
            <a:r>
              <a:rPr lang="ru-RU" dirty="0" err="1"/>
              <a:t>жерлерде</a:t>
            </a:r>
            <a:r>
              <a:rPr lang="ru-RU" dirty="0"/>
              <a:t> </a:t>
            </a:r>
            <a:r>
              <a:rPr lang="ru-RU" dirty="0" err="1"/>
              <a:t>көрінетін</a:t>
            </a:r>
            <a:r>
              <a:rPr lang="ru-RU" dirty="0"/>
              <a:t> </a:t>
            </a:r>
            <a:r>
              <a:rPr lang="ru-RU" dirty="0" err="1"/>
              <a:t>екі</a:t>
            </a:r>
            <a:r>
              <a:rPr lang="ru-RU" dirty="0"/>
              <a:t> </a:t>
            </a:r>
            <a:r>
              <a:rPr lang="ru-RU" dirty="0" err="1"/>
              <a:t>тамырлы</a:t>
            </a:r>
            <a:r>
              <a:rPr lang="ru-RU" dirty="0"/>
              <a:t> </a:t>
            </a:r>
            <a:r>
              <a:rPr lang="ru-RU" dirty="0" err="1"/>
              <a:t>бауыр</a:t>
            </a:r>
            <a:r>
              <a:rPr lang="ru-RU" dirty="0"/>
              <a:t> </a:t>
            </a:r>
            <a:r>
              <a:rPr lang="ru-RU" dirty="0" err="1"/>
              <a:t>триадасы</a:t>
            </a:r>
            <a:r>
              <a:rPr lang="ru-RU" dirty="0"/>
              <a:t> </a:t>
            </a:r>
            <a:r>
              <a:rPr lang="ru-RU" dirty="0" err="1"/>
              <a:t>және</a:t>
            </a:r>
            <a:r>
              <a:rPr lang="ru-RU" dirty="0"/>
              <a:t> </a:t>
            </a:r>
            <a:r>
              <a:rPr lang="ru-RU" dirty="0" err="1"/>
              <a:t>өт</a:t>
            </a:r>
            <a:r>
              <a:rPr lang="ru-RU" dirty="0"/>
              <a:t> </a:t>
            </a:r>
            <a:r>
              <a:rPr lang="ru-RU" dirty="0" err="1"/>
              <a:t>өзегі</a:t>
            </a:r>
            <a:endParaRPr lang="ru-RU" dirty="0"/>
          </a:p>
          <a:p>
            <a:pPr marL="0" indent="0" defTabSz="914400">
              <a:lnSpc>
                <a:spcPct val="100000"/>
              </a:lnSpc>
              <a:spcBef>
                <a:spcPts val="500"/>
              </a:spcBef>
              <a:buNone/>
              <a:defRPr b="1">
                <a:solidFill>
                  <a:srgbClr val="000000"/>
                </a:solidFill>
              </a:defRPr>
            </a:pPr>
            <a:r>
              <a:rPr lang="ru-RU" dirty="0" smtClean="0"/>
              <a:t>- </a:t>
            </a:r>
            <a:r>
              <a:rPr lang="ru-RU" dirty="0" err="1" smtClean="0"/>
              <a:t>Өзіндік</a:t>
            </a:r>
            <a:r>
              <a:rPr lang="ru-RU" dirty="0" smtClean="0"/>
              <a:t> </a:t>
            </a:r>
            <a:r>
              <a:rPr lang="ru-RU" dirty="0" err="1" smtClean="0"/>
              <a:t>бауыр</a:t>
            </a:r>
            <a:r>
              <a:rPr lang="ru-RU" dirty="0" smtClean="0"/>
              <a:t> </a:t>
            </a:r>
            <a:r>
              <a:rPr lang="ru-RU" dirty="0" err="1"/>
              <a:t>артериясының</a:t>
            </a:r>
            <a:r>
              <a:rPr lang="ru-RU" dirty="0"/>
              <a:t> </a:t>
            </a:r>
            <a:r>
              <a:rPr lang="ru-RU" dirty="0" err="1"/>
              <a:t>кіші</a:t>
            </a:r>
            <a:r>
              <a:rPr lang="ru-RU" dirty="0"/>
              <a:t> </a:t>
            </a:r>
            <a:r>
              <a:rPr lang="ru-RU" dirty="0" err="1"/>
              <a:t>тармағы</a:t>
            </a:r>
            <a:endParaRPr lang="ru-RU" dirty="0"/>
          </a:p>
          <a:p>
            <a:pPr marL="0" indent="0" defTabSz="914400">
              <a:lnSpc>
                <a:spcPct val="100000"/>
              </a:lnSpc>
              <a:spcBef>
                <a:spcPts val="500"/>
              </a:spcBef>
              <a:buNone/>
              <a:defRPr b="1">
                <a:solidFill>
                  <a:srgbClr val="000000"/>
                </a:solidFill>
              </a:defRPr>
            </a:pPr>
            <a:r>
              <a:rPr lang="ru-RU" dirty="0" smtClean="0"/>
              <a:t>- </a:t>
            </a:r>
            <a:r>
              <a:rPr lang="ru-RU" dirty="0" err="1" smtClean="0"/>
              <a:t>бауыр</a:t>
            </a:r>
            <a:r>
              <a:rPr lang="ru-RU" dirty="0" smtClean="0"/>
              <a:t> </a:t>
            </a:r>
            <a:r>
              <a:rPr lang="ru-RU" dirty="0" err="1"/>
              <a:t>порталының</a:t>
            </a:r>
            <a:r>
              <a:rPr lang="ru-RU" dirty="0"/>
              <a:t> </a:t>
            </a:r>
            <a:r>
              <a:rPr lang="ru-RU" dirty="0" err="1"/>
              <a:t>венасының</a:t>
            </a:r>
            <a:r>
              <a:rPr lang="ru-RU" dirty="0"/>
              <a:t> </a:t>
            </a:r>
            <a:r>
              <a:rPr lang="ru-RU" dirty="0" err="1"/>
              <a:t>кіші</a:t>
            </a:r>
            <a:r>
              <a:rPr lang="ru-RU" dirty="0"/>
              <a:t> </a:t>
            </a:r>
            <a:r>
              <a:rPr lang="ru-RU" dirty="0" err="1"/>
              <a:t>тармағы</a:t>
            </a:r>
            <a:endParaRPr lang="ru-RU" dirty="0"/>
          </a:p>
          <a:p>
            <a:pPr marL="342900" indent="-342900" defTabSz="914400">
              <a:lnSpc>
                <a:spcPct val="100000"/>
              </a:lnSpc>
              <a:spcBef>
                <a:spcPts val="500"/>
              </a:spcBef>
              <a:buChar char="•"/>
              <a:defRPr b="1">
                <a:solidFill>
                  <a:srgbClr val="000000"/>
                </a:solidFill>
              </a:defRPr>
            </a:pPr>
            <a:r>
              <a:rPr lang="ru-RU" dirty="0" err="1"/>
              <a:t>екеуі</a:t>
            </a:r>
            <a:r>
              <a:rPr lang="ru-RU" dirty="0"/>
              <a:t> де </a:t>
            </a:r>
            <a:r>
              <a:rPr lang="ru-RU" dirty="0" err="1"/>
              <a:t>ішектен</a:t>
            </a:r>
            <a:r>
              <a:rPr lang="ru-RU" dirty="0"/>
              <a:t> </a:t>
            </a:r>
            <a:r>
              <a:rPr lang="ru-RU" dirty="0" err="1"/>
              <a:t>қоректік</a:t>
            </a:r>
            <a:r>
              <a:rPr lang="ru-RU" dirty="0"/>
              <a:t> </a:t>
            </a:r>
            <a:r>
              <a:rPr lang="ru-RU" dirty="0" err="1"/>
              <a:t>веноздық</a:t>
            </a:r>
            <a:r>
              <a:rPr lang="ru-RU" dirty="0"/>
              <a:t> </a:t>
            </a:r>
            <a:r>
              <a:rPr lang="ru-RU" dirty="0" err="1"/>
              <a:t>қан</a:t>
            </a:r>
            <a:r>
              <a:rPr lang="ru-RU" dirty="0"/>
              <a:t> </a:t>
            </a:r>
            <a:r>
              <a:rPr lang="ru-RU" dirty="0" err="1"/>
              <a:t>қоспасын</a:t>
            </a:r>
            <a:r>
              <a:rPr lang="ru-RU" dirty="0"/>
              <a:t> </a:t>
            </a:r>
            <a:r>
              <a:rPr lang="ru-RU" dirty="0" err="1"/>
              <a:t>алатын</a:t>
            </a:r>
            <a:r>
              <a:rPr lang="ru-RU" dirty="0"/>
              <a:t> </a:t>
            </a:r>
            <a:r>
              <a:rPr lang="ru-RU" dirty="0" err="1"/>
              <a:t>синусоидтарды</a:t>
            </a:r>
            <a:r>
              <a:rPr lang="ru-RU" dirty="0"/>
              <a:t>, ал </a:t>
            </a:r>
            <a:r>
              <a:rPr lang="ru-RU" dirty="0" err="1"/>
              <a:t>целиак</a:t>
            </a:r>
            <a:r>
              <a:rPr lang="ru-RU" dirty="0"/>
              <a:t> </a:t>
            </a:r>
            <a:r>
              <a:rPr lang="ru-RU" dirty="0" err="1"/>
              <a:t>діңінен</a:t>
            </a:r>
            <a:r>
              <a:rPr lang="ru-RU" dirty="0"/>
              <a:t> </a:t>
            </a:r>
            <a:r>
              <a:rPr lang="ru-RU" dirty="0" err="1"/>
              <a:t>жаңа</a:t>
            </a:r>
            <a:r>
              <a:rPr lang="ru-RU" dirty="0"/>
              <a:t> </a:t>
            </a:r>
            <a:r>
              <a:rPr lang="ru-RU" dirty="0" err="1"/>
              <a:t>оттегімен</a:t>
            </a:r>
            <a:r>
              <a:rPr lang="ru-RU" dirty="0"/>
              <a:t> </a:t>
            </a:r>
            <a:r>
              <a:rPr lang="ru-RU" dirty="0" err="1"/>
              <a:t>қаныққан</a:t>
            </a:r>
            <a:r>
              <a:rPr lang="ru-RU" dirty="0"/>
              <a:t> </a:t>
            </a:r>
            <a:r>
              <a:rPr lang="ru-RU" dirty="0" err="1"/>
              <a:t>артериялық</a:t>
            </a:r>
            <a:r>
              <a:rPr lang="ru-RU" dirty="0"/>
              <a:t> </a:t>
            </a:r>
            <a:r>
              <a:rPr lang="ru-RU" dirty="0" err="1"/>
              <a:t>қанмен</a:t>
            </a:r>
            <a:r>
              <a:rPr lang="ru-RU" dirty="0"/>
              <a:t> </a:t>
            </a:r>
            <a:r>
              <a:rPr lang="ru-RU" dirty="0" err="1"/>
              <a:t>қамтамасыз</a:t>
            </a:r>
            <a:r>
              <a:rPr lang="ru-RU" dirty="0"/>
              <a:t> </a:t>
            </a:r>
            <a:r>
              <a:rPr lang="ru-RU" dirty="0" err="1"/>
              <a:t>етеді</a:t>
            </a:r>
            <a:r>
              <a:rPr lang="ru-RU" dirty="0"/>
              <a:t>.</a:t>
            </a:r>
          </a:p>
          <a:p>
            <a:pPr marL="342900" indent="-342900" defTabSz="914400">
              <a:lnSpc>
                <a:spcPct val="100000"/>
              </a:lnSpc>
              <a:spcBef>
                <a:spcPts val="500"/>
              </a:spcBef>
              <a:buChar char="•"/>
              <a:defRPr b="1">
                <a:solidFill>
                  <a:srgbClr val="000000"/>
                </a:solidFill>
              </a:defRPr>
            </a:pPr>
            <a:r>
              <a:rPr lang="ru-RU" dirty="0" err="1"/>
              <a:t>синусоидтар</a:t>
            </a:r>
            <a:r>
              <a:rPr lang="ru-RU" dirty="0"/>
              <a:t> </a:t>
            </a:r>
            <a:r>
              <a:rPr lang="ru-RU" dirty="0" err="1"/>
              <a:t>арқылы</a:t>
            </a:r>
            <a:r>
              <a:rPr lang="ru-RU" dirty="0"/>
              <a:t> </a:t>
            </a:r>
            <a:r>
              <a:rPr lang="ru-RU" dirty="0" err="1"/>
              <a:t>сүзгеннен</a:t>
            </a:r>
            <a:r>
              <a:rPr lang="ru-RU" dirty="0"/>
              <a:t> </a:t>
            </a:r>
            <a:r>
              <a:rPr lang="ru-RU" dirty="0" err="1"/>
              <a:t>кейін</a:t>
            </a:r>
            <a:r>
              <a:rPr lang="ru-RU" dirty="0"/>
              <a:t> </a:t>
            </a:r>
            <a:r>
              <a:rPr lang="ru-RU" dirty="0" err="1"/>
              <a:t>қан</a:t>
            </a:r>
            <a:r>
              <a:rPr lang="ru-RU" dirty="0"/>
              <a:t> </a:t>
            </a:r>
            <a:r>
              <a:rPr lang="ru-RU" dirty="0" err="1"/>
              <a:t>орталық</a:t>
            </a:r>
            <a:r>
              <a:rPr lang="ru-RU" dirty="0"/>
              <a:t> </a:t>
            </a:r>
            <a:r>
              <a:rPr lang="ru-RU" dirty="0" err="1"/>
              <a:t>венада</a:t>
            </a:r>
            <a:r>
              <a:rPr lang="ru-RU" dirty="0"/>
              <a:t> </a:t>
            </a:r>
            <a:r>
              <a:rPr lang="ru-RU" dirty="0" err="1"/>
              <a:t>жиналады</a:t>
            </a:r>
            <a:endParaRPr lang="ru-RU" dirty="0"/>
          </a:p>
          <a:p>
            <a:pPr marL="342900" indent="-342900" defTabSz="914400">
              <a:lnSpc>
                <a:spcPct val="100000"/>
              </a:lnSpc>
              <a:spcBef>
                <a:spcPts val="500"/>
              </a:spcBef>
              <a:buChar char="•"/>
              <a:defRPr b="1">
                <a:solidFill>
                  <a:srgbClr val="000000"/>
                </a:solidFill>
              </a:defRPr>
            </a:pPr>
            <a:r>
              <a:rPr lang="ru-RU" dirty="0" err="1"/>
              <a:t>ақырында</a:t>
            </a:r>
            <a:r>
              <a:rPr lang="ru-RU" dirty="0"/>
              <a:t> </a:t>
            </a:r>
            <a:r>
              <a:rPr lang="ru-RU" dirty="0" err="1"/>
              <a:t>оң</a:t>
            </a:r>
            <a:r>
              <a:rPr lang="ru-RU" dirty="0"/>
              <a:t> </a:t>
            </a:r>
            <a:r>
              <a:rPr lang="ru-RU" dirty="0" err="1"/>
              <a:t>және</a:t>
            </a:r>
            <a:r>
              <a:rPr lang="ru-RU" dirty="0"/>
              <a:t> </a:t>
            </a:r>
            <a:r>
              <a:rPr lang="ru-RU" dirty="0" err="1"/>
              <a:t>сол</a:t>
            </a:r>
            <a:r>
              <a:rPr lang="ru-RU" dirty="0"/>
              <a:t> </a:t>
            </a:r>
            <a:r>
              <a:rPr lang="ru-RU" dirty="0" err="1"/>
              <a:t>жақ</a:t>
            </a:r>
            <a:r>
              <a:rPr lang="ru-RU" dirty="0"/>
              <a:t> </a:t>
            </a:r>
            <a:r>
              <a:rPr lang="ru-RU" dirty="0" err="1"/>
              <a:t>бауыр</a:t>
            </a:r>
            <a:r>
              <a:rPr lang="ru-RU" dirty="0"/>
              <a:t> </a:t>
            </a:r>
            <a:r>
              <a:rPr lang="ru-RU" dirty="0" err="1"/>
              <a:t>тамырларына</a:t>
            </a:r>
            <a:r>
              <a:rPr lang="ru-RU" dirty="0"/>
              <a:t> </a:t>
            </a:r>
            <a:r>
              <a:rPr lang="ru-RU" dirty="0" err="1"/>
              <a:t>ағып</a:t>
            </a:r>
            <a:r>
              <a:rPr lang="ru-RU" dirty="0"/>
              <a:t> </a:t>
            </a:r>
            <a:r>
              <a:rPr lang="ru-RU" dirty="0" err="1"/>
              <a:t>кетеді</a:t>
            </a:r>
            <a:endParaRPr lang="ru-RU" dirty="0"/>
          </a:p>
          <a:p>
            <a:pPr marL="342900" indent="-342900" defTabSz="914400">
              <a:lnSpc>
                <a:spcPct val="100000"/>
              </a:lnSpc>
              <a:spcBef>
                <a:spcPts val="500"/>
              </a:spcBef>
              <a:buChar char="•"/>
              <a:defRPr b="1">
                <a:solidFill>
                  <a:srgbClr val="000000"/>
                </a:solidFill>
              </a:defRPr>
            </a:pPr>
            <a:r>
              <a:rPr lang="ru-RU" dirty="0" err="1"/>
              <a:t>бауырды</a:t>
            </a:r>
            <a:r>
              <a:rPr lang="ru-RU" dirty="0"/>
              <a:t> </a:t>
            </a:r>
            <a:r>
              <a:rPr lang="ru-RU" dirty="0" err="1"/>
              <a:t>жоғарғы</a:t>
            </a:r>
            <a:r>
              <a:rPr lang="ru-RU" dirty="0"/>
              <a:t> </a:t>
            </a:r>
            <a:r>
              <a:rPr lang="ru-RU" dirty="0" err="1"/>
              <a:t>жағында</a:t>
            </a:r>
            <a:r>
              <a:rPr lang="ru-RU" dirty="0"/>
              <a:t> </a:t>
            </a:r>
            <a:r>
              <a:rPr lang="ru-RU" dirty="0" err="1"/>
              <a:t>қалдырыңыз</a:t>
            </a:r>
            <a:r>
              <a:rPr lang="ru-RU" dirty="0"/>
              <a:t> </a:t>
            </a:r>
            <a:r>
              <a:rPr lang="ru-RU" dirty="0" err="1"/>
              <a:t>және</a:t>
            </a:r>
            <a:r>
              <a:rPr lang="ru-RU" dirty="0"/>
              <a:t> </a:t>
            </a:r>
            <a:r>
              <a:rPr lang="ru-RU" dirty="0" err="1"/>
              <a:t>дереу</a:t>
            </a:r>
            <a:r>
              <a:rPr lang="ru-RU" dirty="0"/>
              <a:t> </a:t>
            </a:r>
            <a:r>
              <a:rPr lang="ru-RU" dirty="0" err="1"/>
              <a:t>төменгі</a:t>
            </a:r>
            <a:r>
              <a:rPr lang="ru-RU" dirty="0"/>
              <a:t> </a:t>
            </a:r>
            <a:r>
              <a:rPr lang="ru-RU" dirty="0" err="1"/>
              <a:t>қуыс</a:t>
            </a:r>
            <a:r>
              <a:rPr lang="ru-RU" dirty="0"/>
              <a:t> </a:t>
            </a:r>
            <a:r>
              <a:rPr lang="ru-RU" dirty="0" err="1"/>
              <a:t>венаға</a:t>
            </a:r>
            <a:r>
              <a:rPr lang="ru-RU" dirty="0"/>
              <a:t> </a:t>
            </a:r>
            <a:r>
              <a:rPr lang="ru-RU" dirty="0" err="1" smtClean="0"/>
              <a:t>ағыңыз</a:t>
            </a:r>
            <a:endParaRPr dirty="0"/>
          </a:p>
        </p:txBody>
      </p:sp>
      <p:sp>
        <p:nvSpPr>
          <p:cNvPr id="665"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cNvSpPr txBox="1">
            <a:spLocks noGrp="1"/>
          </p:cNvSpPr>
          <p:nvPr>
            <p:ph type="sldNum" sz="quarter" idx="4294967295"/>
          </p:nvPr>
        </p:nvSpPr>
        <p:spPr>
          <a:xfrm>
            <a:off x="8940975" y="6324599"/>
            <a:ext cx="203021"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5</a:t>
            </a:fld>
            <a:endParaRPr/>
          </a:p>
        </p:txBody>
      </p:sp>
      <p:sp>
        <p:nvSpPr>
          <p:cNvPr id="68" name="Stomach"/>
          <p:cNvSpPr txBox="1">
            <a:spLocks noGrp="1"/>
          </p:cNvSpPr>
          <p:nvPr>
            <p:ph type="title" idx="4294967295"/>
          </p:nvPr>
        </p:nvSpPr>
        <p:spPr>
          <a:xfrm>
            <a:off x="-2" y="0"/>
            <a:ext cx="9144004" cy="1036638"/>
          </a:xfrm>
          <a:prstGeom prst="rect">
            <a:avLst/>
          </a:prstGeom>
        </p:spPr>
        <p:txBody>
          <a:bodyPr lIns="45718" tIns="45718" rIns="45718" bIns="45718" anchor="ctr"/>
          <a:lstStyle>
            <a:lvl1pPr algn="ctr" defTabSz="914400">
              <a:defRPr sz="4400" b="1"/>
            </a:lvl1pPr>
          </a:lstStyle>
          <a:p>
            <a:r>
              <a:rPr lang="kk-KZ" dirty="0" smtClean="0"/>
              <a:t>Асқазан</a:t>
            </a:r>
            <a:endParaRPr dirty="0"/>
          </a:p>
        </p:txBody>
      </p:sp>
      <p:sp>
        <p:nvSpPr>
          <p:cNvPr id="69" name="stomach – a muscular sac in upper left abdominal cavity immediately inferior to the diaphragm…"/>
          <p:cNvSpPr txBox="1">
            <a:spLocks noGrp="1"/>
          </p:cNvSpPr>
          <p:nvPr>
            <p:ph type="body" idx="4294967295"/>
          </p:nvPr>
        </p:nvSpPr>
        <p:spPr>
          <a:xfrm>
            <a:off x="449261" y="1366835"/>
            <a:ext cx="8504240" cy="5897567"/>
          </a:xfrm>
          <a:prstGeom prst="rect">
            <a:avLst/>
          </a:prstGeom>
        </p:spPr>
        <p:txBody>
          <a:bodyPr lIns="45718" tIns="45718" rIns="45718" bIns="45718"/>
          <a:lstStyle/>
          <a:p>
            <a:pPr marL="342900" indent="-342900" defTabSz="914400">
              <a:lnSpc>
                <a:spcPct val="100000"/>
              </a:lnSpc>
              <a:spcBef>
                <a:spcPts val="600"/>
              </a:spcBef>
              <a:buChar char="•"/>
              <a:defRPr sz="2800" b="1">
                <a:solidFill>
                  <a:srgbClr val="000000"/>
                </a:solidFill>
              </a:defRPr>
            </a:pPr>
            <a:r>
              <a:rPr lang="ru-RU" dirty="0" err="1">
                <a:latin typeface="Times New Roman" pitchFamily="18" charset="0"/>
                <a:cs typeface="Times New Roman" pitchFamily="18" charset="0"/>
              </a:rPr>
              <a:t>Орналасуы</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диафрагмаға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қарағанда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жоғарғы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қуысы</a:t>
            </a:r>
            <a:endParaRPr lang="ru-RU" dirty="0">
              <a:latin typeface="Times New Roman" pitchFamily="18" charset="0"/>
              <a:cs typeface="Times New Roman" pitchFamily="18" charset="0"/>
            </a:endParaRPr>
          </a:p>
          <a:p>
            <a:pPr marL="342900" indent="-342900" defTabSz="914400">
              <a:lnSpc>
                <a:spcPct val="100000"/>
              </a:lnSpc>
              <a:spcBef>
                <a:spcPts val="600"/>
              </a:spcBef>
              <a:buChar char="•"/>
              <a:defRPr sz="2800" b="1">
                <a:solidFill>
                  <a:srgbClr val="000000"/>
                </a:solidFill>
              </a:defRPr>
            </a:pPr>
            <a:r>
              <a:rPr lang="ru-RU" dirty="0">
                <a:latin typeface="Times New Roman" pitchFamily="18" charset="0"/>
                <a:cs typeface="Times New Roman" pitchFamily="18" charset="0"/>
              </a:rPr>
              <a:t>  аз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үлкен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қисықтық</a:t>
            </a:r>
            <a:endParaRPr lang="ru-RU" dirty="0">
              <a:latin typeface="Times New Roman" pitchFamily="18" charset="0"/>
              <a:cs typeface="Times New Roman" pitchFamily="18" charset="0"/>
            </a:endParaRPr>
          </a:p>
          <a:p>
            <a:pPr marL="342900" indent="-342900" defTabSz="914400">
              <a:lnSpc>
                <a:spcPct val="100000"/>
              </a:lnSpc>
              <a:spcBef>
                <a:spcPts val="600"/>
              </a:spcBef>
              <a:buChar char="•"/>
              <a:defRPr sz="2800" b="1">
                <a:solidFill>
                  <a:srgbClr val="000000"/>
                </a:solidFill>
              </a:defRPr>
            </a:pPr>
            <a:r>
              <a:rPr lang="ru-RU" dirty="0" err="1" smtClean="0">
                <a:latin typeface="Times New Roman" pitchFamily="18" charset="0"/>
                <a:cs typeface="Times New Roman" pitchFamily="18" charset="0"/>
              </a:rPr>
              <a:t>функциялары</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тағамды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сақтау</a:t>
            </a:r>
            <a:r>
              <a:rPr lang="ru-RU" dirty="0">
                <a:latin typeface="Times New Roman" pitchFamily="18" charset="0"/>
                <a:cs typeface="Times New Roman" pitchFamily="18" charset="0"/>
              </a:rPr>
              <a:t> органы, </a:t>
            </a:r>
            <a:r>
              <a:rPr lang="ru-RU" dirty="0" err="1">
                <a:latin typeface="Times New Roman" pitchFamily="18" charset="0"/>
                <a:cs typeface="Times New Roman" pitchFamily="18" charset="0"/>
              </a:rPr>
              <a:t>тамақ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бөлшектерін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механикалық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бөлшектейді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тамақты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сұйылтады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ақуыз</a:t>
            </a:r>
            <a:r>
              <a:rPr lang="ru-RU" dirty="0">
                <a:latin typeface="Times New Roman" pitchFamily="18" charset="0"/>
                <a:cs typeface="Times New Roman" pitchFamily="18" charset="0"/>
              </a:rPr>
              <a:t> бен </a:t>
            </a:r>
            <a:r>
              <a:rPr lang="ru-RU" dirty="0" err="1">
                <a:latin typeface="Times New Roman" pitchFamily="18" charset="0"/>
                <a:cs typeface="Times New Roman" pitchFamily="18" charset="0"/>
              </a:rPr>
              <a:t>майдың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химиялық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қорытылуын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бастайды</a:t>
            </a:r>
            <a:endParaRPr sz="2400" dirty="0">
              <a:latin typeface="Times New Roman" pitchFamily="18" charset="0"/>
              <a:cs typeface="Times New Roman" pitchFamily="18"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Microscopic Anatomy of Liver"/>
          <p:cNvSpPr txBox="1">
            <a:spLocks noGrp="1"/>
          </p:cNvSpPr>
          <p:nvPr>
            <p:ph type="title" idx="4294967295"/>
          </p:nvPr>
        </p:nvSpPr>
        <p:spPr>
          <a:xfrm>
            <a:off x="-2" y="0"/>
            <a:ext cx="9144004" cy="1066800"/>
          </a:xfrm>
          <a:prstGeom prst="rect">
            <a:avLst/>
          </a:prstGeom>
        </p:spPr>
        <p:txBody>
          <a:bodyPr lIns="45718" tIns="45718" rIns="45718" bIns="45718" anchor="ctr">
            <a:normAutofit fontScale="90000"/>
          </a:bodyPr>
          <a:lstStyle>
            <a:lvl1pPr algn="ctr" defTabSz="914400">
              <a:defRPr sz="4400" b="1"/>
            </a:lvl1pPr>
          </a:lstStyle>
          <a:p>
            <a:r>
              <a:rPr lang="ru-RU" dirty="0" err="1"/>
              <a:t>Бауырдың</a:t>
            </a:r>
            <a:r>
              <a:rPr lang="ru-RU" dirty="0"/>
              <a:t> </a:t>
            </a:r>
            <a:r>
              <a:rPr lang="ru-RU" dirty="0" err="1"/>
              <a:t>микроскопиялық</a:t>
            </a:r>
            <a:r>
              <a:rPr lang="ru-RU" dirty="0"/>
              <a:t> </a:t>
            </a:r>
            <a:r>
              <a:rPr lang="ru-RU" dirty="0" err="1"/>
              <a:t>анатомиясы</a:t>
            </a:r>
            <a:endParaRPr dirty="0"/>
          </a:p>
        </p:txBody>
      </p:sp>
      <p:sp>
        <p:nvSpPr>
          <p:cNvPr id="668" name="bile canaliculi – narrow channels into which the liver secretes bile…"/>
          <p:cNvSpPr txBox="1">
            <a:spLocks noGrp="1"/>
          </p:cNvSpPr>
          <p:nvPr>
            <p:ph type="body" idx="4294967295"/>
          </p:nvPr>
        </p:nvSpPr>
        <p:spPr>
          <a:xfrm>
            <a:off x="350836" y="1006475"/>
            <a:ext cx="8428040" cy="5851525"/>
          </a:xfrm>
          <a:prstGeom prst="rect">
            <a:avLst/>
          </a:prstGeom>
        </p:spPr>
        <p:txBody>
          <a:bodyPr lIns="45718" tIns="45718" rIns="45718" bIns="45718"/>
          <a:lstStyle/>
          <a:p>
            <a:pPr marL="342900" indent="-342900" defTabSz="914400">
              <a:lnSpc>
                <a:spcPct val="100000"/>
              </a:lnSpc>
              <a:spcBef>
                <a:spcPts val="500"/>
              </a:spcBef>
              <a:buChar char="•"/>
              <a:defRPr b="1">
                <a:solidFill>
                  <a:srgbClr val="000000"/>
                </a:solidFill>
              </a:defRPr>
            </a:pPr>
            <a:r>
              <a:rPr lang="ru-RU" dirty="0" err="1"/>
              <a:t>өт</a:t>
            </a:r>
            <a:r>
              <a:rPr lang="ru-RU" dirty="0"/>
              <a:t> </a:t>
            </a:r>
            <a:r>
              <a:rPr lang="ru-RU" dirty="0" err="1"/>
              <a:t>каналикулалары</a:t>
            </a:r>
            <a:endParaRPr lang="ru-RU" dirty="0"/>
          </a:p>
          <a:p>
            <a:pPr marL="342900" indent="-342900" defTabSz="914400">
              <a:lnSpc>
                <a:spcPct val="100000"/>
              </a:lnSpc>
              <a:spcBef>
                <a:spcPts val="500"/>
              </a:spcBef>
              <a:buChar char="•"/>
              <a:defRPr b="1">
                <a:solidFill>
                  <a:srgbClr val="000000"/>
                </a:solidFill>
              </a:defRPr>
            </a:pPr>
            <a:r>
              <a:rPr lang="ru-RU" dirty="0" err="1"/>
              <a:t>триадалардың</a:t>
            </a:r>
            <a:r>
              <a:rPr lang="ru-RU" dirty="0"/>
              <a:t> </a:t>
            </a:r>
            <a:r>
              <a:rPr lang="ru-RU" dirty="0" err="1"/>
              <a:t>түтікшелері</a:t>
            </a:r>
            <a:endParaRPr lang="ru-RU" dirty="0"/>
          </a:p>
          <a:p>
            <a:pPr marL="342900" indent="-342900" defTabSz="914400">
              <a:lnSpc>
                <a:spcPct val="100000"/>
              </a:lnSpc>
              <a:spcBef>
                <a:spcPts val="500"/>
              </a:spcBef>
              <a:buChar char="•"/>
              <a:defRPr b="1">
                <a:solidFill>
                  <a:srgbClr val="000000"/>
                </a:solidFill>
              </a:defRPr>
            </a:pPr>
            <a:r>
              <a:rPr lang="ru-RU" dirty="0" err="1"/>
              <a:t>оң</a:t>
            </a:r>
            <a:r>
              <a:rPr lang="ru-RU" dirty="0"/>
              <a:t> </a:t>
            </a:r>
            <a:r>
              <a:rPr lang="ru-RU" dirty="0" err="1"/>
              <a:t>және</a:t>
            </a:r>
            <a:r>
              <a:rPr lang="ru-RU" dirty="0"/>
              <a:t> </a:t>
            </a:r>
            <a:r>
              <a:rPr lang="ru-RU" dirty="0" err="1"/>
              <a:t>сол</a:t>
            </a:r>
            <a:r>
              <a:rPr lang="ru-RU" dirty="0"/>
              <a:t> </a:t>
            </a:r>
            <a:r>
              <a:rPr lang="ru-RU" dirty="0" err="1"/>
              <a:t>жақ</a:t>
            </a:r>
            <a:r>
              <a:rPr lang="ru-RU" dirty="0"/>
              <a:t> </a:t>
            </a:r>
            <a:r>
              <a:rPr lang="ru-RU" dirty="0" err="1"/>
              <a:t>бауыр</a:t>
            </a:r>
            <a:r>
              <a:rPr lang="ru-RU" dirty="0"/>
              <a:t> </a:t>
            </a:r>
            <a:r>
              <a:rPr lang="ru-RU" dirty="0" err="1"/>
              <a:t>жолдары</a:t>
            </a:r>
            <a:endParaRPr lang="ru-RU" dirty="0"/>
          </a:p>
          <a:p>
            <a:pPr marL="342900" indent="-342900" defTabSz="914400">
              <a:lnSpc>
                <a:spcPct val="100000"/>
              </a:lnSpc>
              <a:spcBef>
                <a:spcPts val="500"/>
              </a:spcBef>
              <a:buChar char="•"/>
              <a:defRPr b="1">
                <a:solidFill>
                  <a:srgbClr val="000000"/>
                </a:solidFill>
              </a:defRPr>
            </a:pPr>
            <a:r>
              <a:rPr lang="ru-RU" dirty="0" err="1"/>
              <a:t>қарапайым</a:t>
            </a:r>
            <a:r>
              <a:rPr lang="ru-RU" dirty="0"/>
              <a:t> </a:t>
            </a:r>
            <a:r>
              <a:rPr lang="ru-RU" dirty="0" err="1"/>
              <a:t>бауыр</a:t>
            </a:r>
            <a:r>
              <a:rPr lang="ru-RU" dirty="0"/>
              <a:t> </a:t>
            </a:r>
            <a:r>
              <a:rPr lang="ru-RU" dirty="0" err="1"/>
              <a:t>түтігі</a:t>
            </a:r>
            <a:endParaRPr lang="ru-RU" dirty="0"/>
          </a:p>
          <a:p>
            <a:pPr marL="342900" indent="-342900" defTabSz="914400">
              <a:lnSpc>
                <a:spcPct val="100000"/>
              </a:lnSpc>
              <a:spcBef>
                <a:spcPts val="500"/>
              </a:spcBef>
              <a:buChar char="•"/>
              <a:defRPr b="1">
                <a:solidFill>
                  <a:srgbClr val="000000"/>
                </a:solidFill>
              </a:defRPr>
            </a:pPr>
            <a:r>
              <a:rPr lang="ru-RU" dirty="0" err="1"/>
              <a:t>кистикалық</a:t>
            </a:r>
            <a:r>
              <a:rPr lang="ru-RU" dirty="0"/>
              <a:t> канал</a:t>
            </a:r>
          </a:p>
          <a:p>
            <a:pPr marL="342900" indent="-342900" defTabSz="914400">
              <a:lnSpc>
                <a:spcPct val="100000"/>
              </a:lnSpc>
              <a:spcBef>
                <a:spcPts val="500"/>
              </a:spcBef>
              <a:buChar char="•"/>
              <a:defRPr b="1">
                <a:solidFill>
                  <a:srgbClr val="000000"/>
                </a:solidFill>
              </a:defRPr>
            </a:pPr>
            <a:r>
              <a:rPr lang="ru-RU" dirty="0" err="1"/>
              <a:t>өт</a:t>
            </a:r>
            <a:r>
              <a:rPr lang="ru-RU" dirty="0"/>
              <a:t> </a:t>
            </a:r>
            <a:r>
              <a:rPr lang="ru-RU" dirty="0" err="1"/>
              <a:t>жолдары</a:t>
            </a:r>
            <a:endParaRPr lang="ru-RU" dirty="0"/>
          </a:p>
          <a:p>
            <a:pPr marL="342900" indent="-342900" defTabSz="914400">
              <a:lnSpc>
                <a:spcPct val="100000"/>
              </a:lnSpc>
              <a:spcBef>
                <a:spcPts val="500"/>
              </a:spcBef>
              <a:buChar char="•"/>
              <a:defRPr b="1">
                <a:solidFill>
                  <a:srgbClr val="000000"/>
                </a:solidFill>
              </a:defRPr>
            </a:pPr>
            <a:r>
              <a:rPr lang="ru-RU" dirty="0"/>
              <a:t>аз </a:t>
            </a:r>
            <a:r>
              <a:rPr lang="ru-RU" dirty="0" err="1"/>
              <a:t>ұлпа</a:t>
            </a:r>
            <a:r>
              <a:rPr lang="ru-RU" dirty="0"/>
              <a:t> </a:t>
            </a:r>
            <a:r>
              <a:rPr lang="ru-RU" dirty="0" err="1"/>
              <a:t>арқылы</a:t>
            </a:r>
            <a:r>
              <a:rPr lang="ru-RU" dirty="0"/>
              <a:t> </a:t>
            </a:r>
            <a:r>
              <a:rPr lang="ru-RU" dirty="0" err="1"/>
              <a:t>ұлтабарға</a:t>
            </a:r>
            <a:r>
              <a:rPr lang="ru-RU" dirty="0"/>
              <a:t> </a:t>
            </a:r>
            <a:r>
              <a:rPr lang="ru-RU" dirty="0" err="1"/>
              <a:t>қарай</a:t>
            </a:r>
            <a:r>
              <a:rPr lang="ru-RU" dirty="0"/>
              <a:t> </a:t>
            </a:r>
            <a:r>
              <a:rPr lang="ru-RU" dirty="0" err="1"/>
              <a:t>түседі</a:t>
            </a:r>
            <a:endParaRPr lang="ru-RU" dirty="0"/>
          </a:p>
          <a:p>
            <a:pPr marL="342900" indent="-342900" defTabSz="914400">
              <a:lnSpc>
                <a:spcPct val="100000"/>
              </a:lnSpc>
              <a:spcBef>
                <a:spcPts val="500"/>
              </a:spcBef>
              <a:buChar char="•"/>
              <a:defRPr b="1">
                <a:solidFill>
                  <a:srgbClr val="000000"/>
                </a:solidFill>
              </a:defRPr>
            </a:pPr>
            <a:r>
              <a:rPr lang="ru-RU" dirty="0" err="1"/>
              <a:t>өт</a:t>
            </a:r>
            <a:r>
              <a:rPr lang="ru-RU" dirty="0"/>
              <a:t> </a:t>
            </a:r>
            <a:r>
              <a:rPr lang="ru-RU" dirty="0" err="1"/>
              <a:t>түтігі</a:t>
            </a:r>
            <a:r>
              <a:rPr lang="ru-RU" dirty="0"/>
              <a:t> </a:t>
            </a:r>
            <a:r>
              <a:rPr lang="ru-RU" dirty="0" err="1"/>
              <a:t>ұйқы</a:t>
            </a:r>
            <a:r>
              <a:rPr lang="ru-RU" dirty="0"/>
              <a:t> </a:t>
            </a:r>
            <a:r>
              <a:rPr lang="ru-RU" dirty="0" err="1"/>
              <a:t>безі</a:t>
            </a:r>
            <a:r>
              <a:rPr lang="ru-RU" dirty="0"/>
              <a:t> </a:t>
            </a:r>
            <a:r>
              <a:rPr lang="ru-RU" dirty="0" err="1"/>
              <a:t>түтігіне</a:t>
            </a:r>
            <a:r>
              <a:rPr lang="ru-RU" dirty="0"/>
              <a:t> </a:t>
            </a:r>
            <a:r>
              <a:rPr lang="ru-RU" dirty="0" err="1"/>
              <a:t>қосылады</a:t>
            </a:r>
            <a:endParaRPr lang="ru-RU" dirty="0"/>
          </a:p>
          <a:p>
            <a:pPr marL="342900" indent="-342900" defTabSz="914400">
              <a:lnSpc>
                <a:spcPct val="100000"/>
              </a:lnSpc>
              <a:spcBef>
                <a:spcPts val="500"/>
              </a:spcBef>
              <a:buChar char="•"/>
              <a:defRPr b="1">
                <a:solidFill>
                  <a:srgbClr val="000000"/>
                </a:solidFill>
              </a:defRPr>
            </a:pPr>
            <a:r>
              <a:rPr lang="ru-RU" dirty="0" err="1"/>
              <a:t>гепатопанкреатикалық</a:t>
            </a:r>
            <a:r>
              <a:rPr lang="ru-RU" dirty="0"/>
              <a:t> ампула</a:t>
            </a:r>
          </a:p>
          <a:p>
            <a:pPr marL="342900" indent="-342900" defTabSz="914400">
              <a:lnSpc>
                <a:spcPct val="100000"/>
              </a:lnSpc>
              <a:spcBef>
                <a:spcPts val="500"/>
              </a:spcBef>
              <a:buChar char="•"/>
              <a:defRPr b="1">
                <a:solidFill>
                  <a:srgbClr val="000000"/>
                </a:solidFill>
              </a:defRPr>
            </a:pPr>
            <a:r>
              <a:rPr lang="ru-RU" dirty="0" err="1"/>
              <a:t>ұлтабар</a:t>
            </a:r>
            <a:r>
              <a:rPr lang="ru-RU" dirty="0"/>
              <a:t> </a:t>
            </a:r>
            <a:r>
              <a:rPr lang="ru-RU" dirty="0" err="1"/>
              <a:t>қабырғасындағы</a:t>
            </a:r>
            <a:r>
              <a:rPr lang="ru-RU" dirty="0"/>
              <a:t> </a:t>
            </a:r>
            <a:r>
              <a:rPr lang="ru-RU" dirty="0" err="1"/>
              <a:t>негізгі</a:t>
            </a:r>
            <a:r>
              <a:rPr lang="ru-RU" dirty="0"/>
              <a:t> он </a:t>
            </a:r>
            <a:r>
              <a:rPr lang="ru-RU" dirty="0" err="1"/>
              <a:t>екі</a:t>
            </a:r>
            <a:r>
              <a:rPr lang="ru-RU" dirty="0"/>
              <a:t> </a:t>
            </a:r>
            <a:r>
              <a:rPr lang="ru-RU" dirty="0" err="1"/>
              <a:t>елі</a:t>
            </a:r>
            <a:r>
              <a:rPr lang="ru-RU" dirty="0"/>
              <a:t> </a:t>
            </a:r>
            <a:r>
              <a:rPr lang="ru-RU" dirty="0" err="1"/>
              <a:t>ішектің</a:t>
            </a:r>
            <a:r>
              <a:rPr lang="ru-RU" dirty="0"/>
              <a:t> </a:t>
            </a:r>
            <a:r>
              <a:rPr lang="ru-RU" dirty="0" err="1"/>
              <a:t>папилласы</a:t>
            </a:r>
            <a:endParaRPr lang="ru-RU" dirty="0"/>
          </a:p>
          <a:p>
            <a:pPr marL="342900" indent="-342900" defTabSz="914400">
              <a:lnSpc>
                <a:spcPct val="100000"/>
              </a:lnSpc>
              <a:spcBef>
                <a:spcPts val="500"/>
              </a:spcBef>
              <a:buChar char="•"/>
              <a:defRPr b="1">
                <a:solidFill>
                  <a:srgbClr val="000000"/>
                </a:solidFill>
              </a:defRPr>
            </a:pPr>
            <a:r>
              <a:rPr lang="ru-RU" dirty="0" err="1"/>
              <a:t>гепатопанкреатикалық</a:t>
            </a:r>
            <a:r>
              <a:rPr lang="ru-RU" dirty="0"/>
              <a:t> сфинктер (</a:t>
            </a:r>
            <a:r>
              <a:rPr lang="ru-RU" dirty="0" err="1"/>
              <a:t>Одди</a:t>
            </a:r>
            <a:r>
              <a:rPr lang="ru-RU" dirty="0"/>
              <a:t> </a:t>
            </a:r>
            <a:r>
              <a:rPr lang="ru-RU" dirty="0" err="1"/>
              <a:t>сфинктері</a:t>
            </a:r>
            <a:r>
              <a:rPr lang="ru-RU" dirty="0"/>
              <a:t>)</a:t>
            </a:r>
            <a:endParaRPr dirty="0"/>
          </a:p>
        </p:txBody>
      </p:sp>
      <p:sp>
        <p:nvSpPr>
          <p:cNvPr id="669"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50</a:t>
            </a:fld>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Зарина\Desktop\1.bmp"/>
          <p:cNvPicPr>
            <a:picLocks noChangeAspect="1" noChangeArrowheads="1"/>
          </p:cNvPicPr>
          <p:nvPr/>
        </p:nvPicPr>
        <p:blipFill>
          <a:blip r:embed="rId2"/>
          <a:srcRect/>
          <a:stretch>
            <a:fillRect/>
          </a:stretch>
        </p:blipFill>
        <p:spPr bwMode="auto">
          <a:xfrm>
            <a:off x="0" y="0"/>
            <a:ext cx="7521645" cy="4000504"/>
          </a:xfrm>
          <a:prstGeom prst="rect">
            <a:avLst/>
          </a:prstGeom>
          <a:noFill/>
        </p:spPr>
      </p:pic>
      <p:pic>
        <p:nvPicPr>
          <p:cNvPr id="3075" name="Picture 3" descr="C:\Users\Зарина\Desktop\1.bmp"/>
          <p:cNvPicPr>
            <a:picLocks noChangeAspect="1" noChangeArrowheads="1"/>
          </p:cNvPicPr>
          <p:nvPr/>
        </p:nvPicPr>
        <p:blipFill>
          <a:blip r:embed="rId3"/>
          <a:srcRect/>
          <a:stretch>
            <a:fillRect/>
          </a:stretch>
        </p:blipFill>
        <p:spPr bwMode="auto">
          <a:xfrm>
            <a:off x="3929058" y="3357562"/>
            <a:ext cx="3096264" cy="3500438"/>
          </a:xfrm>
          <a:prstGeom prst="rect">
            <a:avLst/>
          </a:prstGeom>
          <a:ln>
            <a:noFill/>
          </a:ln>
          <a:effectLst>
            <a:softEdge rad="112500"/>
          </a:effectLst>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52</a:t>
            </a:fld>
            <a:endParaRPr/>
          </a:p>
        </p:txBody>
      </p:sp>
      <p:sp>
        <p:nvSpPr>
          <p:cNvPr id="672" name="Gallbladder"/>
          <p:cNvSpPr txBox="1">
            <a:spLocks noGrp="1"/>
          </p:cNvSpPr>
          <p:nvPr>
            <p:ph type="title" idx="4294967295"/>
          </p:nvPr>
        </p:nvSpPr>
        <p:spPr>
          <a:xfrm>
            <a:off x="-2" y="0"/>
            <a:ext cx="9144004" cy="1050925"/>
          </a:xfrm>
          <a:prstGeom prst="rect">
            <a:avLst/>
          </a:prstGeom>
        </p:spPr>
        <p:txBody>
          <a:bodyPr lIns="45718" tIns="45718" rIns="45718" bIns="45718" anchor="ctr"/>
          <a:lstStyle>
            <a:lvl1pPr algn="ctr" defTabSz="914400">
              <a:defRPr sz="4400" b="1"/>
            </a:lvl1pPr>
          </a:lstStyle>
          <a:p>
            <a:r>
              <a:rPr lang="ru-RU" dirty="0" err="1"/>
              <a:t>Өт</a:t>
            </a:r>
            <a:r>
              <a:rPr lang="ru-RU" dirty="0"/>
              <a:t> </a:t>
            </a:r>
            <a:r>
              <a:rPr lang="ru-RU" dirty="0" err="1"/>
              <a:t>қабы</a:t>
            </a:r>
            <a:endParaRPr dirty="0"/>
          </a:p>
        </p:txBody>
      </p:sp>
      <p:sp>
        <p:nvSpPr>
          <p:cNvPr id="673" name="gallbladder – a pear-shaped sac on underside of liver…"/>
          <p:cNvSpPr txBox="1">
            <a:spLocks noGrp="1"/>
          </p:cNvSpPr>
          <p:nvPr>
            <p:ph type="body" idx="4294967295"/>
          </p:nvPr>
        </p:nvSpPr>
        <p:spPr>
          <a:xfrm>
            <a:off x="365125" y="990600"/>
            <a:ext cx="8458200" cy="5562600"/>
          </a:xfrm>
          <a:prstGeom prst="rect">
            <a:avLst/>
          </a:prstGeom>
        </p:spPr>
        <p:txBody>
          <a:bodyPr lIns="45718" tIns="45718" rIns="45718" bIns="45718">
            <a:normAutofit fontScale="77500" lnSpcReduction="20000"/>
          </a:bodyPr>
          <a:lstStyle/>
          <a:p>
            <a:pPr marL="342900" indent="-342900" defTabSz="914400">
              <a:lnSpc>
                <a:spcPct val="100000"/>
              </a:lnSpc>
              <a:spcBef>
                <a:spcPts val="700"/>
              </a:spcBef>
              <a:buChar char="•"/>
              <a:defRPr sz="3200" b="1">
                <a:solidFill>
                  <a:srgbClr val="000000"/>
                </a:solidFill>
              </a:defRPr>
            </a:pPr>
            <a:r>
              <a:rPr lang="ru-RU" dirty="0" err="1"/>
              <a:t>өт</a:t>
            </a:r>
            <a:r>
              <a:rPr lang="ru-RU" dirty="0"/>
              <a:t> </a:t>
            </a:r>
            <a:r>
              <a:rPr lang="ru-RU" dirty="0" err="1"/>
              <a:t>қабы</a:t>
            </a:r>
            <a:r>
              <a:rPr lang="ru-RU" dirty="0"/>
              <a:t> - </a:t>
            </a:r>
            <a:r>
              <a:rPr lang="ru-RU" dirty="0" err="1"/>
              <a:t>бауырдың</a:t>
            </a:r>
            <a:r>
              <a:rPr lang="ru-RU" dirty="0"/>
              <a:t> </a:t>
            </a:r>
            <a:r>
              <a:rPr lang="ru-RU" dirty="0" err="1"/>
              <a:t>төменгі</a:t>
            </a:r>
            <a:r>
              <a:rPr lang="ru-RU" dirty="0"/>
              <a:t> </a:t>
            </a:r>
            <a:r>
              <a:rPr lang="ru-RU" dirty="0" err="1"/>
              <a:t>жағындағы</a:t>
            </a:r>
            <a:r>
              <a:rPr lang="ru-RU" dirty="0"/>
              <a:t> </a:t>
            </a:r>
            <a:r>
              <a:rPr lang="ru-RU" dirty="0" err="1"/>
              <a:t>алмұрт</a:t>
            </a:r>
            <a:r>
              <a:rPr lang="ru-RU" dirty="0"/>
              <a:t> </a:t>
            </a:r>
            <a:r>
              <a:rPr lang="ru-RU" dirty="0" err="1"/>
              <a:t>тәрізді</a:t>
            </a:r>
            <a:r>
              <a:rPr lang="ru-RU" dirty="0"/>
              <a:t> </a:t>
            </a:r>
            <a:r>
              <a:rPr lang="ru-RU" dirty="0" err="1"/>
              <a:t>қап</a:t>
            </a:r>
            <a:endParaRPr lang="ru-RU" dirty="0"/>
          </a:p>
          <a:p>
            <a:pPr marL="342900" indent="-342900" defTabSz="914400">
              <a:lnSpc>
                <a:spcPct val="100000"/>
              </a:lnSpc>
              <a:spcBef>
                <a:spcPts val="700"/>
              </a:spcBef>
              <a:buChar char="•"/>
              <a:defRPr sz="3200" b="1">
                <a:solidFill>
                  <a:srgbClr val="000000"/>
                </a:solidFill>
              </a:defRPr>
            </a:pPr>
            <a:r>
              <a:rPr lang="ru-RU" dirty="0"/>
              <a:t>суды </a:t>
            </a:r>
            <a:r>
              <a:rPr lang="ru-RU" dirty="0" err="1"/>
              <a:t>және</a:t>
            </a:r>
            <a:r>
              <a:rPr lang="ru-RU" dirty="0"/>
              <a:t> </a:t>
            </a:r>
            <a:r>
              <a:rPr lang="ru-RU" dirty="0" err="1"/>
              <a:t>электролиттерді</a:t>
            </a:r>
            <a:r>
              <a:rPr lang="ru-RU" dirty="0"/>
              <a:t> </a:t>
            </a:r>
            <a:r>
              <a:rPr lang="ru-RU" dirty="0" err="1"/>
              <a:t>сіңіру</a:t>
            </a:r>
            <a:r>
              <a:rPr lang="ru-RU" dirty="0"/>
              <a:t> </a:t>
            </a:r>
            <a:r>
              <a:rPr lang="ru-RU" dirty="0" err="1"/>
              <a:t>арқылы</a:t>
            </a:r>
            <a:r>
              <a:rPr lang="ru-RU" dirty="0"/>
              <a:t> </a:t>
            </a:r>
            <a:r>
              <a:rPr lang="ru-RU" dirty="0" err="1"/>
              <a:t>өтті</a:t>
            </a:r>
            <a:r>
              <a:rPr lang="ru-RU" dirty="0"/>
              <a:t> 20 </a:t>
            </a:r>
            <a:r>
              <a:rPr lang="ru-RU" dirty="0" err="1"/>
              <a:t>есе</a:t>
            </a:r>
            <a:r>
              <a:rPr lang="ru-RU" dirty="0"/>
              <a:t> </a:t>
            </a:r>
            <a:r>
              <a:rPr lang="ru-RU" dirty="0" err="1"/>
              <a:t>жинауға</a:t>
            </a:r>
            <a:r>
              <a:rPr lang="ru-RU" dirty="0"/>
              <a:t> </a:t>
            </a:r>
            <a:r>
              <a:rPr lang="ru-RU" dirty="0" err="1"/>
              <a:t>және</a:t>
            </a:r>
            <a:r>
              <a:rPr lang="ru-RU" dirty="0"/>
              <a:t> </a:t>
            </a:r>
            <a:r>
              <a:rPr lang="ru-RU" dirty="0" err="1"/>
              <a:t>шоғырландыруға</a:t>
            </a:r>
            <a:r>
              <a:rPr lang="ru-RU" dirty="0"/>
              <a:t> </a:t>
            </a:r>
            <a:r>
              <a:rPr lang="ru-RU" dirty="0" err="1"/>
              <a:t>қызмет</a:t>
            </a:r>
            <a:r>
              <a:rPr lang="ru-RU" dirty="0"/>
              <a:t> </a:t>
            </a:r>
            <a:r>
              <a:rPr lang="ru-RU" dirty="0" err="1"/>
              <a:t>етеді</a:t>
            </a:r>
            <a:endParaRPr lang="ru-RU" dirty="0"/>
          </a:p>
          <a:p>
            <a:pPr marL="342900" indent="-342900" defTabSz="914400">
              <a:lnSpc>
                <a:spcPct val="100000"/>
              </a:lnSpc>
              <a:spcBef>
                <a:spcPts val="700"/>
              </a:spcBef>
              <a:buChar char="•"/>
              <a:defRPr sz="3200" b="1">
                <a:solidFill>
                  <a:srgbClr val="000000"/>
                </a:solidFill>
              </a:defRPr>
            </a:pPr>
            <a:endParaRPr lang="ru-RU" dirty="0"/>
          </a:p>
          <a:p>
            <a:pPr marL="342900" indent="-342900" defTabSz="914400">
              <a:lnSpc>
                <a:spcPct val="100000"/>
              </a:lnSpc>
              <a:spcBef>
                <a:spcPts val="700"/>
              </a:spcBef>
              <a:buChar char="•"/>
              <a:defRPr sz="3200" b="1">
                <a:solidFill>
                  <a:srgbClr val="000000"/>
                </a:solidFill>
              </a:defRPr>
            </a:pPr>
            <a:r>
              <a:rPr lang="ru-RU" dirty="0" err="1"/>
              <a:t>ұзындығы</a:t>
            </a:r>
            <a:r>
              <a:rPr lang="ru-RU" dirty="0"/>
              <a:t> </a:t>
            </a:r>
            <a:r>
              <a:rPr lang="ru-RU" dirty="0" err="1"/>
              <a:t>шамамен</a:t>
            </a:r>
            <a:r>
              <a:rPr lang="ru-RU" dirty="0"/>
              <a:t> 10 см</a:t>
            </a:r>
          </a:p>
          <a:p>
            <a:pPr marL="342900" indent="-342900" defTabSz="914400">
              <a:lnSpc>
                <a:spcPct val="100000"/>
              </a:lnSpc>
              <a:spcBef>
                <a:spcPts val="700"/>
              </a:spcBef>
              <a:buChar char="•"/>
              <a:defRPr sz="3200" b="1">
                <a:solidFill>
                  <a:srgbClr val="000000"/>
                </a:solidFill>
              </a:defRPr>
            </a:pPr>
            <a:endParaRPr lang="ru-RU" dirty="0"/>
          </a:p>
          <a:p>
            <a:pPr marL="342900" indent="-342900" defTabSz="914400">
              <a:lnSpc>
                <a:spcPct val="100000"/>
              </a:lnSpc>
              <a:spcBef>
                <a:spcPts val="700"/>
              </a:spcBef>
              <a:buChar char="•"/>
              <a:defRPr sz="3200" b="1">
                <a:solidFill>
                  <a:srgbClr val="000000"/>
                </a:solidFill>
              </a:defRPr>
            </a:pPr>
            <a:r>
              <a:rPr lang="ru-RU" dirty="0" err="1"/>
              <a:t>ішкі</a:t>
            </a:r>
            <a:r>
              <a:rPr lang="ru-RU" dirty="0"/>
              <a:t> </a:t>
            </a:r>
            <a:r>
              <a:rPr lang="ru-RU" dirty="0" err="1"/>
              <a:t>жағынан</a:t>
            </a:r>
            <a:r>
              <a:rPr lang="ru-RU" dirty="0"/>
              <a:t> </a:t>
            </a:r>
            <a:r>
              <a:rPr lang="ru-RU" dirty="0" err="1"/>
              <a:t>қарапайым</a:t>
            </a:r>
            <a:r>
              <a:rPr lang="ru-RU" dirty="0"/>
              <a:t> </a:t>
            </a:r>
            <a:r>
              <a:rPr lang="ru-RU" dirty="0" err="1"/>
              <a:t>бағаналы</a:t>
            </a:r>
            <a:r>
              <a:rPr lang="ru-RU" dirty="0"/>
              <a:t> </a:t>
            </a:r>
            <a:r>
              <a:rPr lang="ru-RU" dirty="0" err="1"/>
              <a:t>эпителиймен</a:t>
            </a:r>
            <a:r>
              <a:rPr lang="ru-RU" dirty="0"/>
              <a:t> </a:t>
            </a:r>
            <a:r>
              <a:rPr lang="ru-RU" dirty="0" err="1"/>
              <a:t>жоғары</a:t>
            </a:r>
            <a:r>
              <a:rPr lang="ru-RU" dirty="0"/>
              <a:t> </a:t>
            </a:r>
            <a:r>
              <a:rPr lang="ru-RU" dirty="0" err="1"/>
              <a:t>бүктелген</a:t>
            </a:r>
            <a:r>
              <a:rPr lang="ru-RU" dirty="0"/>
              <a:t> </a:t>
            </a:r>
            <a:r>
              <a:rPr lang="ru-RU" dirty="0" err="1"/>
              <a:t>шырышты</a:t>
            </a:r>
            <a:r>
              <a:rPr lang="ru-RU" dirty="0"/>
              <a:t> </a:t>
            </a:r>
            <a:r>
              <a:rPr lang="ru-RU" dirty="0" err="1"/>
              <a:t>қабықпен</a:t>
            </a:r>
            <a:r>
              <a:rPr lang="ru-RU" dirty="0"/>
              <a:t> </a:t>
            </a:r>
            <a:r>
              <a:rPr lang="ru-RU" dirty="0" err="1"/>
              <a:t>қапталған</a:t>
            </a:r>
            <a:endParaRPr lang="ru-RU" dirty="0"/>
          </a:p>
          <a:p>
            <a:pPr marL="342900" indent="-342900" defTabSz="914400">
              <a:lnSpc>
                <a:spcPct val="100000"/>
              </a:lnSpc>
              <a:spcBef>
                <a:spcPts val="700"/>
              </a:spcBef>
              <a:buChar char="•"/>
              <a:defRPr sz="3200" b="1">
                <a:solidFill>
                  <a:srgbClr val="000000"/>
                </a:solidFill>
              </a:defRPr>
            </a:pPr>
            <a:endParaRPr lang="ru-RU" dirty="0"/>
          </a:p>
          <a:p>
            <a:pPr marL="342900" indent="-342900" defTabSz="914400">
              <a:lnSpc>
                <a:spcPct val="100000"/>
              </a:lnSpc>
              <a:spcBef>
                <a:spcPts val="700"/>
              </a:spcBef>
              <a:buChar char="•"/>
              <a:defRPr sz="3200" b="1">
                <a:solidFill>
                  <a:srgbClr val="000000"/>
                </a:solidFill>
              </a:defRPr>
            </a:pPr>
            <a:r>
              <a:rPr lang="ru-RU" dirty="0"/>
              <a:t>бас (</a:t>
            </a:r>
            <a:r>
              <a:rPr lang="en-US" dirty="0"/>
              <a:t>fundus) </a:t>
            </a:r>
            <a:r>
              <a:rPr lang="ru-RU" dirty="0" err="1"/>
              <a:t>әдетте</a:t>
            </a:r>
            <a:r>
              <a:rPr lang="ru-RU" dirty="0"/>
              <a:t> </a:t>
            </a:r>
            <a:r>
              <a:rPr lang="ru-RU" dirty="0" err="1"/>
              <a:t>бауырдың</a:t>
            </a:r>
            <a:r>
              <a:rPr lang="ru-RU" dirty="0"/>
              <a:t> </a:t>
            </a:r>
            <a:r>
              <a:rPr lang="ru-RU" dirty="0" err="1"/>
              <a:t>төменгі</a:t>
            </a:r>
            <a:r>
              <a:rPr lang="ru-RU" dirty="0"/>
              <a:t> </a:t>
            </a:r>
            <a:r>
              <a:rPr lang="ru-RU" dirty="0" err="1"/>
              <a:t>шетінен</a:t>
            </a:r>
            <a:r>
              <a:rPr lang="ru-RU" dirty="0"/>
              <a:t> </a:t>
            </a:r>
            <a:r>
              <a:rPr lang="ru-RU" dirty="0" err="1"/>
              <a:t>сәл</a:t>
            </a:r>
            <a:r>
              <a:rPr lang="ru-RU" dirty="0"/>
              <a:t> </a:t>
            </a:r>
            <a:r>
              <a:rPr lang="ru-RU" dirty="0" err="1"/>
              <a:t>асып</a:t>
            </a:r>
            <a:r>
              <a:rPr lang="ru-RU" dirty="0"/>
              <a:t> </a:t>
            </a:r>
            <a:r>
              <a:rPr lang="ru-RU" dirty="0" err="1"/>
              <a:t>кетеді</a:t>
            </a:r>
            <a:endParaRPr lang="ru-RU" dirty="0"/>
          </a:p>
          <a:p>
            <a:pPr marL="342900" indent="-342900" defTabSz="914400">
              <a:lnSpc>
                <a:spcPct val="100000"/>
              </a:lnSpc>
              <a:spcBef>
                <a:spcPts val="700"/>
              </a:spcBef>
              <a:buChar char="•"/>
              <a:defRPr sz="3200" b="1">
                <a:solidFill>
                  <a:srgbClr val="000000"/>
                </a:solidFill>
              </a:defRPr>
            </a:pPr>
            <a:endParaRPr lang="ru-RU" dirty="0"/>
          </a:p>
          <a:p>
            <a:pPr marL="342900" indent="-342900" defTabSz="914400">
              <a:lnSpc>
                <a:spcPct val="100000"/>
              </a:lnSpc>
              <a:spcBef>
                <a:spcPts val="700"/>
              </a:spcBef>
              <a:buChar char="•"/>
              <a:defRPr sz="3200" b="1">
                <a:solidFill>
                  <a:srgbClr val="000000"/>
                </a:solidFill>
              </a:defRPr>
            </a:pPr>
            <a:r>
              <a:rPr lang="ru-RU" dirty="0" err="1"/>
              <a:t>мойын</a:t>
            </a:r>
            <a:r>
              <a:rPr lang="ru-RU" dirty="0"/>
              <a:t> (</a:t>
            </a:r>
            <a:r>
              <a:rPr lang="ru-RU" dirty="0" err="1"/>
              <a:t>жатыр</a:t>
            </a:r>
            <a:r>
              <a:rPr lang="ru-RU" dirty="0"/>
              <a:t> </a:t>
            </a:r>
            <a:r>
              <a:rPr lang="ru-RU" dirty="0" err="1"/>
              <a:t>мойны</a:t>
            </a:r>
            <a:r>
              <a:rPr lang="ru-RU" dirty="0"/>
              <a:t>) </a:t>
            </a:r>
            <a:r>
              <a:rPr lang="ru-RU" dirty="0" err="1"/>
              <a:t>кистозды</a:t>
            </a:r>
            <a:r>
              <a:rPr lang="ru-RU" dirty="0"/>
              <a:t> </a:t>
            </a:r>
            <a:r>
              <a:rPr lang="ru-RU" dirty="0" err="1"/>
              <a:t>каналға</a:t>
            </a:r>
            <a:r>
              <a:rPr lang="ru-RU" dirty="0"/>
              <a:t> </a:t>
            </a:r>
            <a:r>
              <a:rPr lang="ru-RU" dirty="0" err="1"/>
              <a:t>әкеледі</a:t>
            </a:r>
            <a:endParaRPr dirty="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lide Number"/>
          <p:cNvSpPr txBox="1">
            <a:spLocks noGrp="1"/>
          </p:cNvSpPr>
          <p:nvPr>
            <p:ph type="sldNum" sz="quarter" idx="4294967295"/>
          </p:nvPr>
        </p:nvSpPr>
        <p:spPr>
          <a:xfrm>
            <a:off x="8842091" y="6324599"/>
            <a:ext cx="301905"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53</a:t>
            </a:fld>
            <a:endParaRPr/>
          </a:p>
        </p:txBody>
      </p:sp>
      <p:sp>
        <p:nvSpPr>
          <p:cNvPr id="676" name="Bile"/>
          <p:cNvSpPr txBox="1">
            <a:spLocks noGrp="1"/>
          </p:cNvSpPr>
          <p:nvPr>
            <p:ph type="title" idx="4294967295"/>
          </p:nvPr>
        </p:nvSpPr>
        <p:spPr>
          <a:xfrm>
            <a:off x="-2" y="0"/>
            <a:ext cx="9144004" cy="838200"/>
          </a:xfrm>
          <a:prstGeom prst="rect">
            <a:avLst/>
          </a:prstGeom>
        </p:spPr>
        <p:txBody>
          <a:bodyPr lIns="45718" tIns="45718" rIns="45718" bIns="45718" anchor="ctr"/>
          <a:lstStyle>
            <a:lvl1pPr algn="ctr" defTabSz="914400">
              <a:defRPr sz="4400" b="1"/>
            </a:lvl1pPr>
          </a:lstStyle>
          <a:p>
            <a:r>
              <a:rPr lang="kk-KZ" dirty="0" smtClean="0"/>
              <a:t>Өт</a:t>
            </a:r>
            <a:endParaRPr dirty="0"/>
          </a:p>
        </p:txBody>
      </p:sp>
      <p:sp>
        <p:nvSpPr>
          <p:cNvPr id="677" name="bile – yellow-green fluid containing minerals, cholesterol, neutral fats, phospholipids, bile pigments, and bile acids…"/>
          <p:cNvSpPr txBox="1">
            <a:spLocks noGrp="1"/>
          </p:cNvSpPr>
          <p:nvPr>
            <p:ph type="body" idx="4294967295"/>
          </p:nvPr>
        </p:nvSpPr>
        <p:spPr>
          <a:xfrm>
            <a:off x="365125" y="884235"/>
            <a:ext cx="8458200" cy="5562605"/>
          </a:xfrm>
          <a:prstGeom prst="rect">
            <a:avLst/>
          </a:prstGeom>
        </p:spPr>
        <p:txBody>
          <a:bodyPr lIns="45718" tIns="45718" rIns="45718" bIns="45718">
            <a:normAutofit fontScale="85000" lnSpcReduction="20000"/>
          </a:bodyPr>
          <a:lstStyle/>
          <a:p>
            <a:pPr marL="342900" indent="-342900" defTabSz="914400">
              <a:lnSpc>
                <a:spcPct val="100000"/>
              </a:lnSpc>
              <a:spcBef>
                <a:spcPts val="400"/>
              </a:spcBef>
              <a:buChar char="•"/>
              <a:defRPr sz="2000" b="1">
                <a:solidFill>
                  <a:srgbClr val="000000"/>
                </a:solidFill>
              </a:defRPr>
            </a:pPr>
            <a:r>
              <a:rPr lang="ru-RU" dirty="0" err="1"/>
              <a:t>өт</a:t>
            </a:r>
            <a:r>
              <a:rPr lang="ru-RU" dirty="0"/>
              <a:t> - </a:t>
            </a:r>
            <a:r>
              <a:rPr lang="ru-RU" dirty="0" err="1"/>
              <a:t>құрамында</a:t>
            </a:r>
            <a:r>
              <a:rPr lang="ru-RU" dirty="0"/>
              <a:t> </a:t>
            </a:r>
            <a:r>
              <a:rPr lang="ru-RU" dirty="0" err="1"/>
              <a:t>минералды</a:t>
            </a:r>
            <a:r>
              <a:rPr lang="ru-RU" dirty="0"/>
              <a:t> </a:t>
            </a:r>
            <a:r>
              <a:rPr lang="ru-RU" dirty="0" err="1"/>
              <a:t>заттар</a:t>
            </a:r>
            <a:r>
              <a:rPr lang="ru-RU" dirty="0"/>
              <a:t>, </a:t>
            </a:r>
            <a:r>
              <a:rPr lang="ru-RU" dirty="0" err="1"/>
              <a:t>холестерол</a:t>
            </a:r>
            <a:r>
              <a:rPr lang="ru-RU" dirty="0"/>
              <a:t>, </a:t>
            </a:r>
            <a:r>
              <a:rPr lang="ru-RU" dirty="0" err="1"/>
              <a:t>бейтарап</a:t>
            </a:r>
            <a:r>
              <a:rPr lang="ru-RU" dirty="0"/>
              <a:t> </a:t>
            </a:r>
            <a:r>
              <a:rPr lang="ru-RU" dirty="0" err="1"/>
              <a:t>майлар</a:t>
            </a:r>
            <a:r>
              <a:rPr lang="ru-RU" dirty="0"/>
              <a:t>, </a:t>
            </a:r>
            <a:r>
              <a:rPr lang="ru-RU" dirty="0" err="1"/>
              <a:t>фосфолипидтер</a:t>
            </a:r>
            <a:r>
              <a:rPr lang="ru-RU" dirty="0"/>
              <a:t>, </a:t>
            </a:r>
            <a:r>
              <a:rPr lang="ru-RU" dirty="0" err="1"/>
              <a:t>өт</a:t>
            </a:r>
            <a:r>
              <a:rPr lang="ru-RU" dirty="0"/>
              <a:t> </a:t>
            </a:r>
            <a:r>
              <a:rPr lang="ru-RU" dirty="0" err="1"/>
              <a:t>пигменттері</a:t>
            </a:r>
            <a:r>
              <a:rPr lang="ru-RU" dirty="0"/>
              <a:t> </a:t>
            </a:r>
            <a:r>
              <a:rPr lang="ru-RU" dirty="0" err="1"/>
              <a:t>және</a:t>
            </a:r>
            <a:r>
              <a:rPr lang="ru-RU" dirty="0"/>
              <a:t> </a:t>
            </a:r>
            <a:r>
              <a:rPr lang="ru-RU" dirty="0" err="1"/>
              <a:t>өт</a:t>
            </a:r>
            <a:r>
              <a:rPr lang="ru-RU" dirty="0"/>
              <a:t> </a:t>
            </a:r>
            <a:r>
              <a:rPr lang="ru-RU" dirty="0" err="1"/>
              <a:t>қышқылдары</a:t>
            </a:r>
            <a:r>
              <a:rPr lang="ru-RU" dirty="0"/>
              <a:t> бар </a:t>
            </a:r>
            <a:r>
              <a:rPr lang="ru-RU" dirty="0" err="1"/>
              <a:t>сары-жасыл</a:t>
            </a:r>
            <a:r>
              <a:rPr lang="ru-RU" dirty="0"/>
              <a:t> </a:t>
            </a:r>
            <a:r>
              <a:rPr lang="ru-RU" dirty="0" err="1"/>
              <a:t>сұйықтық</a:t>
            </a:r>
            <a:endParaRPr lang="ru-RU" dirty="0"/>
          </a:p>
          <a:p>
            <a:pPr marL="342900" indent="-342900" defTabSz="914400">
              <a:lnSpc>
                <a:spcPct val="100000"/>
              </a:lnSpc>
              <a:spcBef>
                <a:spcPts val="400"/>
              </a:spcBef>
              <a:buChar char="•"/>
              <a:defRPr sz="2000" b="1">
                <a:solidFill>
                  <a:srgbClr val="000000"/>
                </a:solidFill>
              </a:defRPr>
            </a:pPr>
            <a:r>
              <a:rPr lang="ru-RU" dirty="0"/>
              <a:t>билирубин - </a:t>
            </a:r>
            <a:r>
              <a:rPr lang="ru-RU" dirty="0" err="1"/>
              <a:t>гемоглобиннің</a:t>
            </a:r>
            <a:r>
              <a:rPr lang="ru-RU" dirty="0"/>
              <a:t> </a:t>
            </a:r>
            <a:r>
              <a:rPr lang="ru-RU" dirty="0" err="1"/>
              <a:t>ыдырауынан</a:t>
            </a:r>
            <a:r>
              <a:rPr lang="ru-RU" dirty="0"/>
              <a:t> </a:t>
            </a:r>
            <a:r>
              <a:rPr lang="ru-RU" dirty="0" err="1"/>
              <a:t>пайда</a:t>
            </a:r>
            <a:r>
              <a:rPr lang="ru-RU" dirty="0"/>
              <a:t> </a:t>
            </a:r>
            <a:r>
              <a:rPr lang="ru-RU" dirty="0" err="1"/>
              <a:t>болатын</a:t>
            </a:r>
            <a:r>
              <a:rPr lang="ru-RU" dirty="0"/>
              <a:t> пигмент</a:t>
            </a:r>
          </a:p>
          <a:p>
            <a:pPr marL="342900" indent="-342900" defTabSz="914400">
              <a:lnSpc>
                <a:spcPct val="100000"/>
              </a:lnSpc>
              <a:spcBef>
                <a:spcPts val="400"/>
              </a:spcBef>
              <a:buChar char="•"/>
              <a:defRPr sz="2000" b="1">
                <a:solidFill>
                  <a:srgbClr val="000000"/>
                </a:solidFill>
              </a:defRPr>
            </a:pPr>
            <a:r>
              <a:rPr lang="ru-RU" dirty="0" err="1"/>
              <a:t>тоқ</a:t>
            </a:r>
            <a:r>
              <a:rPr lang="ru-RU" dirty="0"/>
              <a:t> </a:t>
            </a:r>
            <a:r>
              <a:rPr lang="ru-RU" dirty="0" err="1"/>
              <a:t>ішектегі</a:t>
            </a:r>
            <a:r>
              <a:rPr lang="ru-RU" dirty="0"/>
              <a:t> </a:t>
            </a:r>
            <a:r>
              <a:rPr lang="ru-RU" dirty="0" err="1"/>
              <a:t>бактериялар</a:t>
            </a:r>
            <a:r>
              <a:rPr lang="ru-RU" dirty="0"/>
              <a:t> </a:t>
            </a:r>
            <a:r>
              <a:rPr lang="ru-RU" dirty="0" err="1"/>
              <a:t>билирубинді</a:t>
            </a:r>
            <a:r>
              <a:rPr lang="ru-RU" dirty="0"/>
              <a:t> </a:t>
            </a:r>
            <a:r>
              <a:rPr lang="ru-RU" dirty="0" err="1"/>
              <a:t>уробилиногенге</a:t>
            </a:r>
            <a:r>
              <a:rPr lang="ru-RU" dirty="0"/>
              <a:t> </a:t>
            </a:r>
            <a:r>
              <a:rPr lang="ru-RU" dirty="0" err="1"/>
              <a:t>айналдырады</a:t>
            </a:r>
            <a:endParaRPr lang="ru-RU" dirty="0"/>
          </a:p>
          <a:p>
            <a:pPr marL="342900" indent="-342900" defTabSz="914400">
              <a:lnSpc>
                <a:spcPct val="100000"/>
              </a:lnSpc>
              <a:spcBef>
                <a:spcPts val="400"/>
              </a:spcBef>
              <a:buChar char="•"/>
              <a:defRPr sz="2000" b="1">
                <a:solidFill>
                  <a:srgbClr val="000000"/>
                </a:solidFill>
              </a:defRPr>
            </a:pPr>
            <a:r>
              <a:rPr lang="ru-RU" dirty="0" err="1"/>
              <a:t>нәжістің</a:t>
            </a:r>
            <a:r>
              <a:rPr lang="ru-RU" dirty="0"/>
              <a:t> </a:t>
            </a:r>
            <a:r>
              <a:rPr lang="ru-RU" dirty="0" err="1"/>
              <a:t>қоңыр</a:t>
            </a:r>
            <a:r>
              <a:rPr lang="ru-RU" dirty="0"/>
              <a:t> </a:t>
            </a:r>
            <a:r>
              <a:rPr lang="ru-RU" dirty="0" err="1"/>
              <a:t>түсіне</a:t>
            </a:r>
            <a:r>
              <a:rPr lang="ru-RU" dirty="0"/>
              <a:t> </a:t>
            </a:r>
            <a:r>
              <a:rPr lang="ru-RU" dirty="0" err="1"/>
              <a:t>жауап</a:t>
            </a:r>
            <a:r>
              <a:rPr lang="ru-RU" dirty="0"/>
              <a:t> </a:t>
            </a:r>
            <a:r>
              <a:rPr lang="ru-RU" dirty="0" err="1"/>
              <a:t>береді</a:t>
            </a:r>
            <a:endParaRPr lang="ru-RU" dirty="0"/>
          </a:p>
          <a:p>
            <a:pPr marL="342900" indent="-342900" defTabSz="914400">
              <a:lnSpc>
                <a:spcPct val="100000"/>
              </a:lnSpc>
              <a:spcBef>
                <a:spcPts val="400"/>
              </a:spcBef>
              <a:buChar char="•"/>
              <a:defRPr sz="2000" b="1">
                <a:solidFill>
                  <a:srgbClr val="000000"/>
                </a:solidFill>
              </a:defRPr>
            </a:pPr>
            <a:r>
              <a:rPr lang="ru-RU" dirty="0" err="1"/>
              <a:t>өт</a:t>
            </a:r>
            <a:r>
              <a:rPr lang="ru-RU" dirty="0"/>
              <a:t> </a:t>
            </a:r>
            <a:r>
              <a:rPr lang="ru-RU" dirty="0" err="1"/>
              <a:t>қышқылдары</a:t>
            </a:r>
            <a:r>
              <a:rPr lang="ru-RU" dirty="0"/>
              <a:t> (</a:t>
            </a:r>
            <a:r>
              <a:rPr lang="ru-RU" dirty="0" err="1"/>
              <a:t>өт</a:t>
            </a:r>
            <a:r>
              <a:rPr lang="ru-RU" dirty="0"/>
              <a:t> </a:t>
            </a:r>
            <a:r>
              <a:rPr lang="ru-RU" dirty="0" err="1"/>
              <a:t>тұздары</a:t>
            </a:r>
            <a:r>
              <a:rPr lang="ru-RU" dirty="0"/>
              <a:t>) - </a:t>
            </a:r>
            <a:r>
              <a:rPr lang="ru-RU" dirty="0" err="1"/>
              <a:t>холестериннен</a:t>
            </a:r>
            <a:r>
              <a:rPr lang="ru-RU" dirty="0"/>
              <a:t> </a:t>
            </a:r>
            <a:r>
              <a:rPr lang="ru-RU" dirty="0" err="1"/>
              <a:t>синтезделген</a:t>
            </a:r>
            <a:r>
              <a:rPr lang="ru-RU" dirty="0"/>
              <a:t> </a:t>
            </a:r>
            <a:r>
              <a:rPr lang="ru-RU" dirty="0" err="1"/>
              <a:t>стероидтер</a:t>
            </a:r>
            <a:endParaRPr lang="ru-RU" dirty="0"/>
          </a:p>
          <a:p>
            <a:pPr marL="342900" indent="-342900" defTabSz="914400">
              <a:lnSpc>
                <a:spcPct val="100000"/>
              </a:lnSpc>
              <a:spcBef>
                <a:spcPts val="400"/>
              </a:spcBef>
              <a:buChar char="•"/>
              <a:defRPr sz="2000" b="1">
                <a:solidFill>
                  <a:srgbClr val="000000"/>
                </a:solidFill>
              </a:defRPr>
            </a:pPr>
            <a:r>
              <a:rPr lang="ru-RU" dirty="0"/>
              <a:t>май </a:t>
            </a:r>
            <a:r>
              <a:rPr lang="ru-RU" dirty="0" err="1"/>
              <a:t>қышқылы</a:t>
            </a:r>
            <a:r>
              <a:rPr lang="ru-RU" dirty="0"/>
              <a:t> мен лецитин, фосфолипид, </a:t>
            </a:r>
            <a:r>
              <a:rPr lang="ru-RU" dirty="0" err="1"/>
              <a:t>майдың</a:t>
            </a:r>
            <a:r>
              <a:rPr lang="ru-RU" dirty="0"/>
              <a:t> </a:t>
            </a:r>
            <a:r>
              <a:rPr lang="ru-RU" dirty="0" err="1"/>
              <a:t>сіңуіне</a:t>
            </a:r>
            <a:r>
              <a:rPr lang="ru-RU" dirty="0"/>
              <a:t> </a:t>
            </a:r>
            <a:r>
              <a:rPr lang="ru-RU" dirty="0" err="1"/>
              <a:t>және</a:t>
            </a:r>
            <a:r>
              <a:rPr lang="ru-RU" dirty="0"/>
              <a:t> </a:t>
            </a:r>
            <a:r>
              <a:rPr lang="ru-RU" dirty="0" err="1"/>
              <a:t>сіңуіне</a:t>
            </a:r>
            <a:r>
              <a:rPr lang="ru-RU" dirty="0"/>
              <a:t> </a:t>
            </a:r>
            <a:r>
              <a:rPr lang="ru-RU" dirty="0" err="1"/>
              <a:t>көмектеседі</a:t>
            </a:r>
            <a:endParaRPr lang="ru-RU" dirty="0"/>
          </a:p>
          <a:p>
            <a:pPr marL="342900" indent="-342900" defTabSz="914400">
              <a:lnSpc>
                <a:spcPct val="100000"/>
              </a:lnSpc>
              <a:spcBef>
                <a:spcPts val="400"/>
              </a:spcBef>
              <a:buChar char="•"/>
              <a:defRPr sz="2000" b="1">
                <a:solidFill>
                  <a:srgbClr val="000000"/>
                </a:solidFill>
              </a:defRPr>
            </a:pPr>
            <a:r>
              <a:rPr lang="ru-RU" dirty="0" err="1"/>
              <a:t>өт</a:t>
            </a:r>
            <a:r>
              <a:rPr lang="ru-RU" dirty="0"/>
              <a:t> </a:t>
            </a:r>
            <a:r>
              <a:rPr lang="ru-RU" dirty="0" err="1"/>
              <a:t>өте</a:t>
            </a:r>
            <a:r>
              <a:rPr lang="ru-RU" dirty="0"/>
              <a:t> </a:t>
            </a:r>
            <a:r>
              <a:rPr lang="ru-RU" dirty="0" err="1"/>
              <a:t>көп</a:t>
            </a:r>
            <a:r>
              <a:rPr lang="ru-RU" dirty="0"/>
              <a:t> </a:t>
            </a:r>
            <a:r>
              <a:rPr lang="ru-RU" dirty="0" err="1"/>
              <a:t>шоғырланған</a:t>
            </a:r>
            <a:r>
              <a:rPr lang="ru-RU" dirty="0"/>
              <a:t> </a:t>
            </a:r>
            <a:r>
              <a:rPr lang="ru-RU" dirty="0" err="1"/>
              <a:t>болса</a:t>
            </a:r>
            <a:r>
              <a:rPr lang="ru-RU" dirty="0"/>
              <a:t>, </a:t>
            </a:r>
            <a:r>
              <a:rPr lang="ru-RU" dirty="0" err="1"/>
              <a:t>өт</a:t>
            </a:r>
            <a:r>
              <a:rPr lang="ru-RU" dirty="0"/>
              <a:t> </a:t>
            </a:r>
            <a:r>
              <a:rPr lang="ru-RU" dirty="0" err="1"/>
              <a:t>тастары</a:t>
            </a:r>
            <a:r>
              <a:rPr lang="ru-RU" dirty="0"/>
              <a:t> </a:t>
            </a:r>
            <a:r>
              <a:rPr lang="ru-RU" dirty="0" err="1"/>
              <a:t>пайда</a:t>
            </a:r>
            <a:r>
              <a:rPr lang="ru-RU" dirty="0"/>
              <a:t> </a:t>
            </a:r>
            <a:r>
              <a:rPr lang="ru-RU" dirty="0" err="1"/>
              <a:t>болуы</a:t>
            </a:r>
            <a:r>
              <a:rPr lang="ru-RU" dirty="0"/>
              <a:t> </a:t>
            </a:r>
            <a:r>
              <a:rPr lang="ru-RU" dirty="0" err="1"/>
              <a:t>мүмкін</a:t>
            </a:r>
            <a:endParaRPr lang="ru-RU" dirty="0"/>
          </a:p>
          <a:p>
            <a:pPr marL="342900" indent="-342900" defTabSz="914400">
              <a:lnSpc>
                <a:spcPct val="100000"/>
              </a:lnSpc>
              <a:spcBef>
                <a:spcPts val="400"/>
              </a:spcBef>
              <a:buChar char="•"/>
              <a:defRPr sz="2000" b="1">
                <a:solidFill>
                  <a:srgbClr val="000000"/>
                </a:solidFill>
              </a:defRPr>
            </a:pPr>
            <a:r>
              <a:rPr lang="ru-RU" dirty="0" err="1"/>
              <a:t>өт</a:t>
            </a:r>
            <a:r>
              <a:rPr lang="ru-RU" dirty="0"/>
              <a:t> </a:t>
            </a:r>
            <a:r>
              <a:rPr lang="ru-RU" dirty="0" err="1"/>
              <a:t>өт</a:t>
            </a:r>
            <a:r>
              <a:rPr lang="ru-RU" dirty="0"/>
              <a:t> </a:t>
            </a:r>
            <a:r>
              <a:rPr lang="ru-RU" dirty="0" err="1"/>
              <a:t>қабына</a:t>
            </a:r>
            <a:r>
              <a:rPr lang="ru-RU" dirty="0"/>
              <a:t> </a:t>
            </a:r>
            <a:r>
              <a:rPr lang="ru-RU" dirty="0" err="1"/>
              <a:t>алдымен</a:t>
            </a:r>
            <a:r>
              <a:rPr lang="ru-RU" dirty="0"/>
              <a:t> </a:t>
            </a:r>
            <a:r>
              <a:rPr lang="ru-RU" dirty="0" err="1"/>
              <a:t>өт</a:t>
            </a:r>
            <a:r>
              <a:rPr lang="ru-RU" dirty="0"/>
              <a:t> </a:t>
            </a:r>
            <a:r>
              <a:rPr lang="ru-RU" dirty="0" err="1"/>
              <a:t>өзегін</a:t>
            </a:r>
            <a:r>
              <a:rPr lang="ru-RU" dirty="0"/>
              <a:t> </a:t>
            </a:r>
            <a:r>
              <a:rPr lang="ru-RU" dirty="0" err="1"/>
              <a:t>толтырып</a:t>
            </a:r>
            <a:r>
              <a:rPr lang="ru-RU" dirty="0"/>
              <a:t>, </a:t>
            </a:r>
            <a:r>
              <a:rPr lang="ru-RU" dirty="0" err="1"/>
              <a:t>өт</a:t>
            </a:r>
            <a:r>
              <a:rPr lang="ru-RU" dirty="0"/>
              <a:t> </a:t>
            </a:r>
            <a:r>
              <a:rPr lang="ru-RU" dirty="0" err="1"/>
              <a:t>қабына</a:t>
            </a:r>
            <a:r>
              <a:rPr lang="ru-RU" dirty="0"/>
              <a:t> толу </a:t>
            </a:r>
            <a:r>
              <a:rPr lang="ru-RU" dirty="0" err="1"/>
              <a:t>арқылы</a:t>
            </a:r>
            <a:r>
              <a:rPr lang="ru-RU" dirty="0"/>
              <a:t> </a:t>
            </a:r>
            <a:r>
              <a:rPr lang="ru-RU" dirty="0" err="1"/>
              <a:t>түседі</a:t>
            </a:r>
            <a:endParaRPr lang="ru-RU" dirty="0"/>
          </a:p>
          <a:p>
            <a:pPr marL="342900" indent="-342900" defTabSz="914400">
              <a:lnSpc>
                <a:spcPct val="100000"/>
              </a:lnSpc>
              <a:spcBef>
                <a:spcPts val="400"/>
              </a:spcBef>
              <a:buChar char="•"/>
              <a:defRPr sz="2000" b="1">
                <a:solidFill>
                  <a:srgbClr val="000000"/>
                </a:solidFill>
              </a:defRPr>
            </a:pPr>
            <a:r>
              <a:rPr lang="ru-RU" dirty="0" err="1"/>
              <a:t>бауыр</a:t>
            </a:r>
            <a:r>
              <a:rPr lang="ru-RU" dirty="0"/>
              <a:t> </a:t>
            </a:r>
            <a:r>
              <a:rPr lang="ru-RU" dirty="0" err="1"/>
              <a:t>күн</a:t>
            </a:r>
            <a:r>
              <a:rPr lang="ru-RU" dirty="0"/>
              <a:t> </a:t>
            </a:r>
            <a:r>
              <a:rPr lang="ru-RU" dirty="0" err="1"/>
              <a:t>сайын</a:t>
            </a:r>
            <a:r>
              <a:rPr lang="ru-RU" dirty="0"/>
              <a:t> </a:t>
            </a:r>
            <a:r>
              <a:rPr lang="ru-RU" dirty="0" err="1"/>
              <a:t>шамамен</a:t>
            </a:r>
            <a:r>
              <a:rPr lang="ru-RU" dirty="0"/>
              <a:t> 500 - 1000 мл </a:t>
            </a:r>
            <a:r>
              <a:rPr lang="ru-RU" dirty="0" err="1"/>
              <a:t>өт</a:t>
            </a:r>
            <a:r>
              <a:rPr lang="ru-RU" dirty="0"/>
              <a:t> </a:t>
            </a:r>
            <a:r>
              <a:rPr lang="ru-RU" dirty="0" err="1"/>
              <a:t>бөледі</a:t>
            </a:r>
            <a:endParaRPr lang="ru-RU" dirty="0"/>
          </a:p>
          <a:p>
            <a:pPr marL="342900" indent="-342900" defTabSz="914400">
              <a:lnSpc>
                <a:spcPct val="100000"/>
              </a:lnSpc>
              <a:spcBef>
                <a:spcPts val="400"/>
              </a:spcBef>
              <a:buChar char="•"/>
              <a:defRPr sz="2000" b="1">
                <a:solidFill>
                  <a:srgbClr val="000000"/>
                </a:solidFill>
              </a:defRPr>
            </a:pPr>
            <a:r>
              <a:rPr lang="ru-RU" dirty="0" err="1"/>
              <a:t>Өт</a:t>
            </a:r>
            <a:r>
              <a:rPr lang="ru-RU" dirty="0"/>
              <a:t> </a:t>
            </a:r>
            <a:r>
              <a:rPr lang="ru-RU" dirty="0" err="1"/>
              <a:t>қышқылдарының</a:t>
            </a:r>
            <a:r>
              <a:rPr lang="ru-RU" dirty="0"/>
              <a:t> 80% -ы </a:t>
            </a:r>
            <a:r>
              <a:rPr lang="ru-RU" dirty="0" err="1"/>
              <a:t>ішекте</a:t>
            </a:r>
            <a:r>
              <a:rPr lang="ru-RU" dirty="0"/>
              <a:t> </a:t>
            </a:r>
            <a:r>
              <a:rPr lang="ru-RU" dirty="0" err="1"/>
              <a:t>қайта</a:t>
            </a:r>
            <a:r>
              <a:rPr lang="ru-RU" dirty="0"/>
              <a:t> </a:t>
            </a:r>
            <a:r>
              <a:rPr lang="ru-RU" dirty="0" err="1"/>
              <a:t>сіңіп</a:t>
            </a:r>
            <a:r>
              <a:rPr lang="ru-RU" dirty="0"/>
              <a:t>, </a:t>
            </a:r>
            <a:r>
              <a:rPr lang="ru-RU" dirty="0" err="1"/>
              <a:t>бауырға</a:t>
            </a:r>
            <a:r>
              <a:rPr lang="ru-RU" dirty="0"/>
              <a:t> </a:t>
            </a:r>
            <a:r>
              <a:rPr lang="ru-RU" dirty="0" err="1"/>
              <a:t>оралады</a:t>
            </a:r>
            <a:endParaRPr lang="ru-RU" dirty="0"/>
          </a:p>
          <a:p>
            <a:pPr marL="342900" indent="-342900" defTabSz="914400">
              <a:lnSpc>
                <a:spcPct val="100000"/>
              </a:lnSpc>
              <a:spcBef>
                <a:spcPts val="400"/>
              </a:spcBef>
              <a:buChar char="•"/>
              <a:defRPr sz="2000" b="1">
                <a:solidFill>
                  <a:srgbClr val="000000"/>
                </a:solidFill>
              </a:defRPr>
            </a:pPr>
            <a:r>
              <a:rPr lang="ru-RU" dirty="0" err="1"/>
              <a:t>гепатоциттер</a:t>
            </a:r>
            <a:r>
              <a:rPr lang="ru-RU" dirty="0"/>
              <a:t> </a:t>
            </a:r>
            <a:r>
              <a:rPr lang="ru-RU" dirty="0" err="1"/>
              <a:t>оларды</a:t>
            </a:r>
            <a:r>
              <a:rPr lang="ru-RU" dirty="0"/>
              <a:t> </a:t>
            </a:r>
            <a:r>
              <a:rPr lang="ru-RU" dirty="0" err="1"/>
              <a:t>сіңіреді</a:t>
            </a:r>
            <a:r>
              <a:rPr lang="ru-RU" dirty="0"/>
              <a:t> </a:t>
            </a:r>
            <a:r>
              <a:rPr lang="ru-RU" dirty="0" err="1"/>
              <a:t>және</a:t>
            </a:r>
            <a:r>
              <a:rPr lang="ru-RU" dirty="0"/>
              <a:t> </a:t>
            </a:r>
            <a:r>
              <a:rPr lang="ru-RU" dirty="0" err="1"/>
              <a:t>қалпына</a:t>
            </a:r>
            <a:r>
              <a:rPr lang="ru-RU" dirty="0"/>
              <a:t> </a:t>
            </a:r>
            <a:r>
              <a:rPr lang="ru-RU" dirty="0" err="1"/>
              <a:t>келтіреді</a:t>
            </a:r>
            <a:endParaRPr lang="ru-RU" dirty="0"/>
          </a:p>
          <a:p>
            <a:pPr marL="342900" indent="-342900" defTabSz="914400">
              <a:lnSpc>
                <a:spcPct val="100000"/>
              </a:lnSpc>
              <a:spcBef>
                <a:spcPts val="400"/>
              </a:spcBef>
              <a:buChar char="•"/>
              <a:defRPr sz="2000" b="1">
                <a:solidFill>
                  <a:srgbClr val="000000"/>
                </a:solidFill>
              </a:defRPr>
            </a:pPr>
            <a:r>
              <a:rPr lang="ru-RU" dirty="0" err="1"/>
              <a:t>энтерогепатикалық</a:t>
            </a:r>
            <a:r>
              <a:rPr lang="ru-RU" dirty="0"/>
              <a:t> </a:t>
            </a:r>
            <a:r>
              <a:rPr lang="ru-RU" dirty="0" err="1"/>
              <a:t>қан</a:t>
            </a:r>
            <a:r>
              <a:rPr lang="ru-RU" dirty="0"/>
              <a:t> </a:t>
            </a:r>
            <a:r>
              <a:rPr lang="ru-RU" dirty="0" err="1"/>
              <a:t>айналымы</a:t>
            </a:r>
            <a:r>
              <a:rPr lang="ru-RU" dirty="0"/>
              <a:t> - </a:t>
            </a:r>
            <a:r>
              <a:rPr lang="ru-RU" dirty="0" err="1"/>
              <a:t>бұл</a:t>
            </a:r>
            <a:r>
              <a:rPr lang="ru-RU" dirty="0"/>
              <a:t> </a:t>
            </a:r>
            <a:r>
              <a:rPr lang="ru-RU" dirty="0" err="1"/>
              <a:t>орташа</a:t>
            </a:r>
            <a:r>
              <a:rPr lang="ru-RU" dirty="0"/>
              <a:t> ас </a:t>
            </a:r>
            <a:r>
              <a:rPr lang="ru-RU" dirty="0" err="1"/>
              <a:t>қорыту</a:t>
            </a:r>
            <a:r>
              <a:rPr lang="ru-RU" dirty="0"/>
              <a:t> </a:t>
            </a:r>
            <a:r>
              <a:rPr lang="ru-RU" dirty="0" err="1"/>
              <a:t>кезінде</a:t>
            </a:r>
            <a:r>
              <a:rPr lang="ru-RU" dirty="0"/>
              <a:t> </a:t>
            </a:r>
            <a:r>
              <a:rPr lang="ru-RU" dirty="0" err="1"/>
              <a:t>өт</a:t>
            </a:r>
            <a:r>
              <a:rPr lang="ru-RU" dirty="0"/>
              <a:t> </a:t>
            </a:r>
            <a:r>
              <a:rPr lang="ru-RU" dirty="0" err="1"/>
              <a:t>қышқылдарының</a:t>
            </a:r>
            <a:r>
              <a:rPr lang="ru-RU" dirty="0"/>
              <a:t> </a:t>
            </a:r>
            <a:r>
              <a:rPr lang="ru-RU" dirty="0" err="1"/>
              <a:t>бөлінуі</a:t>
            </a:r>
            <a:r>
              <a:rPr lang="ru-RU" dirty="0"/>
              <a:t>, </a:t>
            </a:r>
            <a:r>
              <a:rPr lang="ru-RU" dirty="0" err="1"/>
              <a:t>реабсорбциясы</a:t>
            </a:r>
            <a:r>
              <a:rPr lang="ru-RU" dirty="0"/>
              <a:t> </a:t>
            </a:r>
            <a:r>
              <a:rPr lang="ru-RU" dirty="0" err="1"/>
              <a:t>және</a:t>
            </a:r>
            <a:r>
              <a:rPr lang="ru-RU" dirty="0"/>
              <a:t> </a:t>
            </a:r>
            <a:r>
              <a:rPr lang="ru-RU" dirty="0" err="1"/>
              <a:t>бөлінуі</a:t>
            </a:r>
            <a:r>
              <a:rPr lang="ru-RU" dirty="0"/>
              <a:t> </a:t>
            </a:r>
            <a:r>
              <a:rPr lang="ru-RU" dirty="0" err="1"/>
              <a:t>екі</a:t>
            </a:r>
            <a:r>
              <a:rPr lang="ru-RU" dirty="0"/>
              <a:t> </a:t>
            </a:r>
            <a:r>
              <a:rPr lang="ru-RU" dirty="0" err="1"/>
              <a:t>немесе</a:t>
            </a:r>
            <a:r>
              <a:rPr lang="ru-RU" dirty="0"/>
              <a:t> </a:t>
            </a:r>
            <a:r>
              <a:rPr lang="ru-RU" dirty="0" err="1"/>
              <a:t>одан</a:t>
            </a:r>
            <a:r>
              <a:rPr lang="ru-RU" dirty="0"/>
              <a:t> да </a:t>
            </a:r>
            <a:r>
              <a:rPr lang="ru-RU" dirty="0" err="1"/>
              <a:t>көп</a:t>
            </a:r>
            <a:r>
              <a:rPr lang="ru-RU" dirty="0"/>
              <a:t> </a:t>
            </a:r>
            <a:r>
              <a:rPr lang="ru-RU" dirty="0" err="1"/>
              <a:t>рет</a:t>
            </a:r>
            <a:r>
              <a:rPr lang="ru-RU" dirty="0"/>
              <a:t> </a:t>
            </a:r>
            <a:r>
              <a:rPr lang="ru-RU" dirty="0" err="1"/>
              <a:t>жүреді</a:t>
            </a:r>
            <a:endParaRPr lang="ru-RU" dirty="0"/>
          </a:p>
          <a:p>
            <a:pPr marL="342900" indent="-342900" defTabSz="914400">
              <a:lnSpc>
                <a:spcPct val="100000"/>
              </a:lnSpc>
              <a:spcBef>
                <a:spcPts val="400"/>
              </a:spcBef>
              <a:buChar char="•"/>
              <a:defRPr sz="2000" b="1">
                <a:solidFill>
                  <a:srgbClr val="000000"/>
                </a:solidFill>
              </a:defRPr>
            </a:pPr>
            <a:r>
              <a:rPr lang="ru-RU" dirty="0" err="1"/>
              <a:t>Өт</a:t>
            </a:r>
            <a:r>
              <a:rPr lang="ru-RU" dirty="0"/>
              <a:t> </a:t>
            </a:r>
            <a:r>
              <a:rPr lang="ru-RU" dirty="0" err="1"/>
              <a:t>қышқылдарының</a:t>
            </a:r>
            <a:r>
              <a:rPr lang="ru-RU" dirty="0"/>
              <a:t> 20% -ы </a:t>
            </a:r>
            <a:r>
              <a:rPr lang="ru-RU" dirty="0" err="1"/>
              <a:t>нәжіспен</a:t>
            </a:r>
            <a:r>
              <a:rPr lang="ru-RU" dirty="0"/>
              <a:t> </a:t>
            </a:r>
            <a:r>
              <a:rPr lang="ru-RU" dirty="0" err="1"/>
              <a:t>шығарылады</a:t>
            </a:r>
            <a:endParaRPr lang="ru-RU" dirty="0"/>
          </a:p>
          <a:p>
            <a:pPr marL="342900" indent="-342900" defTabSz="914400">
              <a:lnSpc>
                <a:spcPct val="100000"/>
              </a:lnSpc>
              <a:spcBef>
                <a:spcPts val="400"/>
              </a:spcBef>
              <a:buChar char="•"/>
              <a:defRPr sz="2000" b="1">
                <a:solidFill>
                  <a:srgbClr val="000000"/>
                </a:solidFill>
              </a:defRPr>
            </a:pPr>
            <a:r>
              <a:rPr lang="ru-RU" dirty="0" err="1"/>
              <a:t>бұл</a:t>
            </a:r>
            <a:r>
              <a:rPr lang="ru-RU" dirty="0"/>
              <a:t> </a:t>
            </a:r>
            <a:r>
              <a:rPr lang="ru-RU" dirty="0" err="1"/>
              <a:t>организмдегі</a:t>
            </a:r>
            <a:r>
              <a:rPr lang="ru-RU" dirty="0"/>
              <a:t> </a:t>
            </a:r>
            <a:r>
              <a:rPr lang="ru-RU" dirty="0" err="1"/>
              <a:t>артық</a:t>
            </a:r>
            <a:r>
              <a:rPr lang="ru-RU" dirty="0"/>
              <a:t> </a:t>
            </a:r>
            <a:r>
              <a:rPr lang="ru-RU" dirty="0" err="1"/>
              <a:t>холестеринді</a:t>
            </a:r>
            <a:r>
              <a:rPr lang="ru-RU" dirty="0"/>
              <a:t> </a:t>
            </a:r>
            <a:r>
              <a:rPr lang="ru-RU" dirty="0" err="1"/>
              <a:t>жоюдың</a:t>
            </a:r>
            <a:r>
              <a:rPr lang="ru-RU" dirty="0"/>
              <a:t> </a:t>
            </a:r>
            <a:r>
              <a:rPr lang="ru-RU" dirty="0" err="1"/>
              <a:t>жалғыз</a:t>
            </a:r>
            <a:r>
              <a:rPr lang="ru-RU" dirty="0"/>
              <a:t> </a:t>
            </a:r>
            <a:r>
              <a:rPr lang="ru-RU" dirty="0" err="1"/>
              <a:t>әдісі</a:t>
            </a:r>
            <a:endParaRPr lang="ru-RU" dirty="0"/>
          </a:p>
          <a:p>
            <a:pPr marL="342900" indent="-342900" defTabSz="914400">
              <a:lnSpc>
                <a:spcPct val="100000"/>
              </a:lnSpc>
              <a:spcBef>
                <a:spcPts val="400"/>
              </a:spcBef>
              <a:buChar char="•"/>
              <a:defRPr sz="2000" b="1">
                <a:solidFill>
                  <a:srgbClr val="000000"/>
                </a:solidFill>
              </a:defRPr>
            </a:pPr>
            <a:r>
              <a:rPr lang="ru-RU" dirty="0" err="1"/>
              <a:t>бауыр</a:t>
            </a:r>
            <a:r>
              <a:rPr lang="ru-RU" dirty="0"/>
              <a:t> </a:t>
            </a:r>
            <a:r>
              <a:rPr lang="ru-RU" dirty="0" err="1"/>
              <a:t>холестеролдан</a:t>
            </a:r>
            <a:r>
              <a:rPr lang="ru-RU" dirty="0"/>
              <a:t> </a:t>
            </a:r>
            <a:r>
              <a:rPr lang="ru-RU" dirty="0" err="1"/>
              <a:t>жаңа</a:t>
            </a:r>
            <a:r>
              <a:rPr lang="ru-RU" dirty="0"/>
              <a:t> </a:t>
            </a:r>
            <a:r>
              <a:rPr lang="ru-RU" dirty="0" err="1"/>
              <a:t>өт</a:t>
            </a:r>
            <a:r>
              <a:rPr lang="ru-RU" dirty="0"/>
              <a:t> </a:t>
            </a:r>
            <a:r>
              <a:rPr lang="ru-RU" dirty="0" err="1"/>
              <a:t>қышқылдарын</a:t>
            </a:r>
            <a:r>
              <a:rPr lang="ru-RU" dirty="0"/>
              <a:t> </a:t>
            </a:r>
            <a:r>
              <a:rPr lang="ru-RU" dirty="0" err="1"/>
              <a:t>синтездейді</a:t>
            </a:r>
            <a:r>
              <a:rPr lang="ru-RU" dirty="0"/>
              <a:t>, </a:t>
            </a:r>
            <a:r>
              <a:rPr lang="ru-RU" dirty="0" err="1"/>
              <a:t>олар</a:t>
            </a:r>
            <a:r>
              <a:rPr lang="ru-RU" dirty="0"/>
              <a:t> </a:t>
            </a:r>
            <a:r>
              <a:rPr lang="ru-RU" dirty="0" err="1"/>
              <a:t>нәжісте</a:t>
            </a:r>
            <a:r>
              <a:rPr lang="ru-RU" dirty="0"/>
              <a:t> </a:t>
            </a:r>
            <a:r>
              <a:rPr lang="ru-RU" dirty="0" err="1"/>
              <a:t>жоғалғандарды</a:t>
            </a:r>
            <a:r>
              <a:rPr lang="ru-RU" dirty="0"/>
              <a:t> </a:t>
            </a:r>
            <a:r>
              <a:rPr lang="ru-RU" dirty="0" err="1"/>
              <a:t>алмастырады</a:t>
            </a:r>
            <a:endParaRPr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9" name="Screen Shot 2019-09-03 at 10.45.49.png" descr="Screen Shot 2019-09-03 at 10.45.49.png"/>
          <p:cNvPicPr>
            <a:picLocks noChangeAspect="1"/>
          </p:cNvPicPr>
          <p:nvPr/>
        </p:nvPicPr>
        <p:blipFill>
          <a:blip r:embed="rId2">
            <a:extLst/>
          </a:blip>
          <a:stretch>
            <a:fillRect/>
          </a:stretch>
        </p:blipFill>
        <p:spPr>
          <a:xfrm>
            <a:off x="306784" y="109884"/>
            <a:ext cx="6972301" cy="1016001"/>
          </a:xfrm>
          <a:prstGeom prst="rect">
            <a:avLst/>
          </a:prstGeom>
          <a:ln w="12700">
            <a:miter lim="400000"/>
          </a:ln>
        </p:spPr>
      </p:pic>
      <p:sp>
        <p:nvSpPr>
          <p:cNvPr id="680" name="“What does it mean to be jaundiced, doctor? Why did the whites of my eyes turn yellow?”…"/>
          <p:cNvSpPr txBox="1"/>
          <p:nvPr/>
        </p:nvSpPr>
        <p:spPr>
          <a:xfrm>
            <a:off x="358966" y="3557837"/>
            <a:ext cx="8730868" cy="25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80000"/>
              </a:lnSpc>
              <a:spcBef>
                <a:spcPts val="1200"/>
              </a:spcBef>
              <a:defRPr sz="1400">
                <a:latin typeface="Times Roman"/>
                <a:ea typeface="Times Roman"/>
                <a:cs typeface="Times Roman"/>
                <a:sym typeface="Times Roman"/>
              </a:defRPr>
            </a:pPr>
            <a:endParaRPr sz="1200" dirty="0"/>
          </a:p>
        </p:txBody>
      </p:sp>
      <p:sp>
        <p:nvSpPr>
          <p:cNvPr id="2" name="Прямоугольник 1"/>
          <p:cNvSpPr/>
          <p:nvPr/>
        </p:nvSpPr>
        <p:spPr>
          <a:xfrm>
            <a:off x="358966" y="1391155"/>
            <a:ext cx="8389498" cy="5355312"/>
          </a:xfrm>
          <a:prstGeom prst="rect">
            <a:avLst/>
          </a:prstGeom>
        </p:spPr>
        <p:txBody>
          <a:bodyPr wrap="square">
            <a:spAutoFit/>
          </a:bodyPr>
          <a:lstStyle/>
          <a:p>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Сарғаю</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деген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білдіреді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дәрігер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Көзімнің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ақтары</a:t>
            </a:r>
            <a:r>
              <a:rPr lang="ru-RU" sz="1800" dirty="0">
                <a:latin typeface="Times New Roman" pitchFamily="18" charset="0"/>
                <a:cs typeface="Times New Roman" pitchFamily="18" charset="0"/>
              </a:rPr>
              <a:t> неге </a:t>
            </a:r>
            <a:r>
              <a:rPr lang="ru-RU" sz="1800" dirty="0" err="1">
                <a:latin typeface="Times New Roman" pitchFamily="18" charset="0"/>
                <a:cs typeface="Times New Roman" pitchFamily="18" charset="0"/>
              </a:rPr>
              <a:t>сарғайып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кетті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сұрады</a:t>
            </a:r>
            <a:r>
              <a:rPr lang="ru-RU" sz="1800" dirty="0">
                <a:latin typeface="Times New Roman" pitchFamily="18" charset="0"/>
                <a:cs typeface="Times New Roman" pitchFamily="18" charset="0"/>
              </a:rPr>
              <a:t>.</a:t>
            </a:r>
          </a:p>
          <a:p>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Әдетте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бұл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қаныңызда</a:t>
            </a:r>
            <a:r>
              <a:rPr lang="ru-RU" sz="1800" dirty="0">
                <a:latin typeface="Times New Roman" pitchFamily="18" charset="0"/>
                <a:cs typeface="Times New Roman" pitchFamily="18" charset="0"/>
              </a:rPr>
              <a:t> билирубин </a:t>
            </a:r>
            <a:r>
              <a:rPr lang="ru-RU" sz="1800" dirty="0" err="1">
                <a:latin typeface="Times New Roman" pitchFamily="18" charset="0"/>
                <a:cs typeface="Times New Roman" pitchFamily="18" charset="0"/>
              </a:rPr>
              <a:t>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аталатын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молекуланың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жоғары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деңгейінен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болады</a:t>
            </a:r>
            <a:r>
              <a:rPr lang="ru-RU" sz="1800" dirty="0">
                <a:latin typeface="Times New Roman" pitchFamily="18" charset="0"/>
                <a:cs typeface="Times New Roman" pitchFamily="18" charset="0"/>
              </a:rPr>
              <a:t>, Фрэнк». «Мен </a:t>
            </a:r>
            <a:r>
              <a:rPr lang="ru-RU" sz="1800" dirty="0" err="1">
                <a:latin typeface="Times New Roman" pitchFamily="18" charset="0"/>
                <a:cs typeface="Times New Roman" pitchFamily="18" charset="0"/>
              </a:rPr>
              <a:t>колледжде</a:t>
            </a:r>
            <a:r>
              <a:rPr lang="ru-RU" sz="1800" dirty="0">
                <a:latin typeface="Times New Roman" pitchFamily="18" charset="0"/>
                <a:cs typeface="Times New Roman" pitchFamily="18" charset="0"/>
              </a:rPr>
              <a:t> биология </a:t>
            </a:r>
            <a:r>
              <a:rPr lang="ru-RU" sz="1800" dirty="0" err="1">
                <a:latin typeface="Times New Roman" pitchFamily="18" charset="0"/>
                <a:cs typeface="Times New Roman" pitchFamily="18" charset="0"/>
              </a:rPr>
              <a:t>мамандығы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бойынша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оқыдым</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бірақ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билирубиннің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қайдан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келетіні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есімде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жоқ</a:t>
            </a:r>
            <a:r>
              <a:rPr lang="ru-RU" sz="1800" dirty="0">
                <a:latin typeface="Times New Roman" pitchFamily="18" charset="0"/>
                <a:cs typeface="Times New Roman" pitchFamily="18" charset="0"/>
              </a:rPr>
              <a:t>».</a:t>
            </a:r>
          </a:p>
          <a:p>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Сіздің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қаныңызда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эритроциттер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немесе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эритроциттер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аталатын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жасушалар</a:t>
            </a:r>
            <a:r>
              <a:rPr lang="ru-RU" sz="1800" dirty="0">
                <a:latin typeface="Times New Roman" pitchFamily="18" charset="0"/>
                <a:cs typeface="Times New Roman" pitchFamily="18" charset="0"/>
              </a:rPr>
              <a:t> бар; </a:t>
            </a:r>
            <a:r>
              <a:rPr lang="ru-RU" sz="1800" dirty="0" err="1">
                <a:latin typeface="Times New Roman" pitchFamily="18" charset="0"/>
                <a:cs typeface="Times New Roman" pitchFamily="18" charset="0"/>
              </a:rPr>
              <a:t>олардың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құрамында</a:t>
            </a:r>
            <a:r>
              <a:rPr lang="ru-RU" sz="1800" dirty="0">
                <a:latin typeface="Times New Roman" pitchFamily="18" charset="0"/>
                <a:cs typeface="Times New Roman" pitchFamily="18" charset="0"/>
              </a:rPr>
              <a:t> гемоглобин бар, </a:t>
            </a:r>
            <a:r>
              <a:rPr lang="ru-RU" sz="1800" dirty="0" err="1">
                <a:latin typeface="Times New Roman" pitchFamily="18" charset="0"/>
                <a:cs typeface="Times New Roman" pitchFamily="18" charset="0"/>
              </a:rPr>
              <a:t>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қанға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қызыл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береді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Көкбауырдағы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жасушалар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эритроциттерді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ыдыратады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өнімдер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сіздің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денеңізде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қайта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қолданылады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Гемоглобиннің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гемдік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бөлігі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билирубинге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айналады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бұл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сіздің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сары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түсіңізге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жауап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беретін</a:t>
            </a:r>
            <a:r>
              <a:rPr lang="ru-RU" sz="1800" dirty="0">
                <a:latin typeface="Times New Roman" pitchFamily="18" charset="0"/>
                <a:cs typeface="Times New Roman" pitchFamily="18" charset="0"/>
              </a:rPr>
              <a:t> молекула ».</a:t>
            </a:r>
          </a:p>
          <a:p>
            <a:r>
              <a:rPr lang="ru-RU" sz="1800" dirty="0">
                <a:latin typeface="Times New Roman" pitchFamily="18" charset="0"/>
                <a:cs typeface="Times New Roman" pitchFamily="18" charset="0"/>
              </a:rPr>
              <a:t>«Мен </a:t>
            </a:r>
            <a:r>
              <a:rPr lang="ru-RU" sz="1800" dirty="0" err="1">
                <a:latin typeface="Times New Roman" pitchFamily="18" charset="0"/>
                <a:cs typeface="Times New Roman" pitchFamily="18" charset="0"/>
              </a:rPr>
              <a:t>қазір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есімде</a:t>
            </a:r>
            <a:r>
              <a:rPr lang="ru-RU" sz="1800" dirty="0">
                <a:latin typeface="Times New Roman" pitchFamily="18" charset="0"/>
                <a:cs typeface="Times New Roman" pitchFamily="18" charset="0"/>
              </a:rPr>
              <a:t>, билирубин ас </a:t>
            </a:r>
            <a:r>
              <a:rPr lang="ru-RU" sz="1800" dirty="0" err="1">
                <a:latin typeface="Times New Roman" pitchFamily="18" charset="0"/>
                <a:cs typeface="Times New Roman" pitchFamily="18" charset="0"/>
              </a:rPr>
              <a:t>қорытуға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қатыспайды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a:t>
            </a:r>
            <a:r>
              <a:rPr lang="ru-RU" sz="1800" dirty="0">
                <a:latin typeface="Times New Roman" pitchFamily="18" charset="0"/>
                <a:cs typeface="Times New Roman" pitchFamily="18" charset="0"/>
              </a:rPr>
              <a:t>?»</a:t>
            </a:r>
          </a:p>
          <a:p>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Иә</a:t>
            </a:r>
            <a:r>
              <a:rPr lang="ru-RU" sz="1800" dirty="0">
                <a:latin typeface="Times New Roman" pitchFamily="18" charset="0"/>
                <a:cs typeface="Times New Roman" pitchFamily="18" charset="0"/>
              </a:rPr>
              <a:t>. Билирубин </a:t>
            </a:r>
            <a:r>
              <a:rPr lang="ru-RU" sz="1800" dirty="0" err="1">
                <a:latin typeface="Times New Roman" pitchFamily="18" charset="0"/>
                <a:cs typeface="Times New Roman" pitchFamily="18" charset="0"/>
              </a:rPr>
              <a:t>көкбауырды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қалдырады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суда </a:t>
            </a:r>
            <a:r>
              <a:rPr lang="ru-RU" sz="1800" dirty="0" err="1">
                <a:latin typeface="Times New Roman" pitchFamily="18" charset="0"/>
                <a:cs typeface="Times New Roman" pitchFamily="18" charset="0"/>
              </a:rPr>
              <a:t>ерімейтін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болғандықтан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альбомен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аталатын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протеиндерімен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байланысып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конъюгацияланбаған</a:t>
            </a:r>
            <a:r>
              <a:rPr lang="ru-RU" sz="1800" dirty="0">
                <a:latin typeface="Times New Roman" pitchFamily="18" charset="0"/>
                <a:cs typeface="Times New Roman" pitchFamily="18" charset="0"/>
              </a:rPr>
              <a:t> билирубин </a:t>
            </a:r>
            <a:r>
              <a:rPr lang="ru-RU" sz="1800" dirty="0" err="1">
                <a:latin typeface="Times New Roman" pitchFamily="18" charset="0"/>
                <a:cs typeface="Times New Roman" pitchFamily="18" charset="0"/>
              </a:rPr>
              <a:t>түзеді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Бұл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билирубинді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бауыр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жасушалары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қабылдайды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глюкурон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қышқылымен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қосылып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конъюгацияланған</a:t>
            </a:r>
            <a:r>
              <a:rPr lang="ru-RU" sz="1800" dirty="0">
                <a:latin typeface="Times New Roman" pitchFamily="18" charset="0"/>
                <a:cs typeface="Times New Roman" pitchFamily="18" charset="0"/>
              </a:rPr>
              <a:t> билирубин </a:t>
            </a:r>
            <a:r>
              <a:rPr lang="ru-RU" sz="1800" dirty="0" err="1">
                <a:latin typeface="Times New Roman" pitchFamily="18" charset="0"/>
                <a:cs typeface="Times New Roman" pitchFamily="18" charset="0"/>
              </a:rPr>
              <a:t>түзеді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Бұл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жолымен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қабы</a:t>
            </a:r>
            <a:r>
              <a:rPr lang="ru-RU" sz="1800" dirty="0">
                <a:latin typeface="Times New Roman" pitchFamily="18" charset="0"/>
                <a:cs typeface="Times New Roman" pitchFamily="18" charset="0"/>
              </a:rPr>
              <a:t> мен </a:t>
            </a:r>
            <a:r>
              <a:rPr lang="ru-RU" sz="1800" dirty="0" err="1">
                <a:latin typeface="Times New Roman" pitchFamily="18" charset="0"/>
                <a:cs typeface="Times New Roman" pitchFamily="18" charset="0"/>
              </a:rPr>
              <a:t>ащы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ішекке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өтетін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компоненттерінің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бірі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Сіз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тамақ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ішкен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кезде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өт</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көпіреді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және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майдың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қорытылуына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көмектесу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сақталған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өтті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жіңішке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ішекке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итереді</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ішіңіздің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жоғарғы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жақ</a:t>
            </a:r>
            <a:r>
              <a:rPr lang="ru-RU" sz="1800" dirty="0">
                <a:latin typeface="Times New Roman" pitchFamily="18" charset="0"/>
                <a:cs typeface="Times New Roman" pitchFamily="18" charset="0"/>
              </a:rPr>
              <a:t> квадранты ... </a:t>
            </a:r>
            <a:r>
              <a:rPr lang="ru-RU" sz="1800" dirty="0" err="1">
                <a:latin typeface="Times New Roman" pitchFamily="18" charset="0"/>
                <a:cs typeface="Times New Roman" pitchFamily="18" charset="0"/>
              </a:rPr>
              <a:t>кешіріңіз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асқазаңыздың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айналасында</a:t>
            </a:r>
            <a:r>
              <a:rPr lang="ru-RU" sz="1800" dirty="0">
                <a:latin typeface="Times New Roman" pitchFamily="18" charset="0"/>
                <a:cs typeface="Times New Roman" pitchFamily="18" charset="0"/>
              </a:rPr>
              <a:t> », - </a:t>
            </a:r>
            <a:r>
              <a:rPr lang="ru-RU" sz="1800" dirty="0" err="1">
                <a:latin typeface="Times New Roman" pitchFamily="18" charset="0"/>
                <a:cs typeface="Times New Roman" pitchFamily="18" charset="0"/>
              </a:rPr>
              <a:t>дәрігер</a:t>
            </a:r>
            <a:r>
              <a:rPr lang="ru-RU" sz="1800" dirty="0">
                <a:latin typeface="Times New Roman" pitchFamily="18" charset="0"/>
                <a:cs typeface="Times New Roman" pitchFamily="18" charset="0"/>
              </a:rPr>
              <a:t> Фрэнк пен </a:t>
            </a:r>
            <a:r>
              <a:rPr lang="ru-RU" sz="1800" dirty="0" err="1">
                <a:latin typeface="Times New Roman" pitchFamily="18" charset="0"/>
                <a:cs typeface="Times New Roman" pitchFamily="18" charset="0"/>
              </a:rPr>
              <a:t>Стейсиге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жымиды</a:t>
            </a:r>
            <a:r>
              <a:rPr lang="ru-RU" sz="1800" dirty="0">
                <a:latin typeface="Times New Roman" pitchFamily="18" charset="0"/>
                <a:cs typeface="Times New Roman" pitchFamily="18" charset="0"/>
              </a:rPr>
              <a:t>.</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2" name="Screen Shot 2019-09-03 at 10.45.49.png" descr="Screen Shot 2019-09-03 at 10.45.49.png"/>
          <p:cNvPicPr>
            <a:picLocks noChangeAspect="1"/>
          </p:cNvPicPr>
          <p:nvPr/>
        </p:nvPicPr>
        <p:blipFill>
          <a:blip r:embed="rId2">
            <a:extLst/>
          </a:blip>
          <a:stretch>
            <a:fillRect/>
          </a:stretch>
        </p:blipFill>
        <p:spPr>
          <a:xfrm>
            <a:off x="306784" y="109884"/>
            <a:ext cx="6972301" cy="1016001"/>
          </a:xfrm>
          <a:prstGeom prst="rect">
            <a:avLst/>
          </a:prstGeom>
          <a:ln w="12700">
            <a:miter lim="400000"/>
          </a:ln>
        </p:spPr>
      </p:pic>
      <p:sp>
        <p:nvSpPr>
          <p:cNvPr id="683" name="“So what do my tests show?” “Your hematocrit and your liver enzymes are at normal levels.” “So, my liver’s okay?”…"/>
          <p:cNvSpPr txBox="1"/>
          <p:nvPr/>
        </p:nvSpPr>
        <p:spPr>
          <a:xfrm>
            <a:off x="397066" y="3099504"/>
            <a:ext cx="8730868" cy="379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spcBef>
                <a:spcPts val="1200"/>
              </a:spcBef>
              <a:defRPr sz="1800" b="1">
                <a:latin typeface="Times Roman"/>
                <a:ea typeface="Times Roman"/>
                <a:cs typeface="Times Roman"/>
                <a:sym typeface="Times Roman"/>
              </a:defRPr>
            </a:pPr>
            <a:endParaRPr dirty="0"/>
          </a:p>
        </p:txBody>
      </p:sp>
      <p:pic>
        <p:nvPicPr>
          <p:cNvPr id="684" name="Screen Shot 2019-09-03 at 11.23.32.png" descr="Screen Shot 2019-09-03 at 11.23.32.png"/>
          <p:cNvPicPr>
            <a:picLocks noChangeAspect="1"/>
          </p:cNvPicPr>
          <p:nvPr/>
        </p:nvPicPr>
        <p:blipFill>
          <a:blip r:embed="rId3">
            <a:extLst/>
          </a:blip>
          <a:stretch>
            <a:fillRect/>
          </a:stretch>
        </p:blipFill>
        <p:spPr>
          <a:xfrm>
            <a:off x="1085850" y="4998144"/>
            <a:ext cx="6972300" cy="1698950"/>
          </a:xfrm>
          <a:prstGeom prst="rect">
            <a:avLst/>
          </a:prstGeom>
          <a:ln w="12700">
            <a:miter lim="400000"/>
          </a:ln>
        </p:spPr>
      </p:pic>
      <p:sp>
        <p:nvSpPr>
          <p:cNvPr id="2" name="Прямоугольник 1"/>
          <p:cNvSpPr/>
          <p:nvPr/>
        </p:nvSpPr>
        <p:spPr>
          <a:xfrm>
            <a:off x="397066" y="1052790"/>
            <a:ext cx="7992888" cy="4093428"/>
          </a:xfrm>
          <a:prstGeom prst="rect">
            <a:avLst/>
          </a:prstGeom>
        </p:spPr>
        <p:txBody>
          <a:bodyPr wrap="square">
            <a:spAutoFit/>
          </a:bodyPr>
          <a:lstStyle/>
          <a:p>
            <a:r>
              <a:rPr lang="ru-RU" dirty="0"/>
              <a:t>«</a:t>
            </a:r>
            <a:r>
              <a:rPr lang="ru-RU" dirty="0" err="1"/>
              <a:t>Сонымен</a:t>
            </a:r>
            <a:r>
              <a:rPr lang="ru-RU" dirty="0"/>
              <a:t> </a:t>
            </a:r>
            <a:r>
              <a:rPr lang="ru-RU" dirty="0" err="1"/>
              <a:t>менің</a:t>
            </a:r>
            <a:r>
              <a:rPr lang="ru-RU" dirty="0"/>
              <a:t> </a:t>
            </a:r>
            <a:r>
              <a:rPr lang="ru-RU" dirty="0" err="1"/>
              <a:t>тестілерім</a:t>
            </a:r>
            <a:r>
              <a:rPr lang="ru-RU" dirty="0"/>
              <a:t> </a:t>
            </a:r>
            <a:r>
              <a:rPr lang="ru-RU" dirty="0" err="1"/>
              <a:t>нені</a:t>
            </a:r>
            <a:r>
              <a:rPr lang="ru-RU" dirty="0"/>
              <a:t> </a:t>
            </a:r>
            <a:r>
              <a:rPr lang="ru-RU" dirty="0" err="1"/>
              <a:t>көрсетеді</a:t>
            </a:r>
            <a:r>
              <a:rPr lang="ru-RU" dirty="0"/>
              <a:t>?» «</a:t>
            </a:r>
            <a:r>
              <a:rPr lang="ru-RU" dirty="0" err="1"/>
              <a:t>Сіздің</a:t>
            </a:r>
            <a:r>
              <a:rPr lang="ru-RU" dirty="0"/>
              <a:t> </a:t>
            </a:r>
            <a:r>
              <a:rPr lang="ru-RU" dirty="0" err="1"/>
              <a:t>гематокритіңіз</a:t>
            </a:r>
            <a:r>
              <a:rPr lang="ru-RU" dirty="0"/>
              <a:t> </a:t>
            </a:r>
            <a:r>
              <a:rPr lang="ru-RU" dirty="0" err="1"/>
              <a:t>және</a:t>
            </a:r>
            <a:r>
              <a:rPr lang="ru-RU" dirty="0"/>
              <a:t> </a:t>
            </a:r>
            <a:r>
              <a:rPr lang="ru-RU" dirty="0" err="1"/>
              <a:t>бауыр</a:t>
            </a:r>
            <a:r>
              <a:rPr lang="ru-RU" dirty="0"/>
              <a:t> </a:t>
            </a:r>
            <a:r>
              <a:rPr lang="ru-RU" dirty="0" err="1"/>
              <a:t>ферменттеріңіз</a:t>
            </a:r>
            <a:r>
              <a:rPr lang="ru-RU" dirty="0"/>
              <a:t> </a:t>
            </a:r>
            <a:r>
              <a:rPr lang="ru-RU" dirty="0" err="1"/>
              <a:t>қалыпты</a:t>
            </a:r>
            <a:r>
              <a:rPr lang="ru-RU" dirty="0"/>
              <a:t> </a:t>
            </a:r>
            <a:r>
              <a:rPr lang="ru-RU" dirty="0" err="1"/>
              <a:t>деңгейде</a:t>
            </a:r>
            <a:r>
              <a:rPr lang="ru-RU" dirty="0"/>
              <a:t>». «</a:t>
            </a:r>
            <a:r>
              <a:rPr lang="ru-RU" dirty="0" err="1"/>
              <a:t>Сонымен</a:t>
            </a:r>
            <a:r>
              <a:rPr lang="ru-RU" dirty="0"/>
              <a:t>, </a:t>
            </a:r>
            <a:r>
              <a:rPr lang="ru-RU" dirty="0" err="1"/>
              <a:t>бауырым</a:t>
            </a:r>
            <a:r>
              <a:rPr lang="ru-RU" dirty="0"/>
              <a:t> </a:t>
            </a:r>
            <a:r>
              <a:rPr lang="ru-RU" dirty="0" err="1"/>
              <a:t>жақсы</a:t>
            </a:r>
            <a:r>
              <a:rPr lang="ru-RU" dirty="0"/>
              <a:t> </a:t>
            </a:r>
            <a:r>
              <a:rPr lang="ru-RU" dirty="0" err="1"/>
              <a:t>ма</a:t>
            </a:r>
            <a:r>
              <a:rPr lang="ru-RU" dirty="0"/>
              <a:t>?»</a:t>
            </a:r>
          </a:p>
          <a:p>
            <a:r>
              <a:rPr lang="ru-RU" dirty="0"/>
              <a:t>«</a:t>
            </a:r>
            <a:r>
              <a:rPr lang="ru-RU" dirty="0" err="1"/>
              <a:t>Бұл</a:t>
            </a:r>
            <a:r>
              <a:rPr lang="ru-RU" dirty="0"/>
              <a:t> </a:t>
            </a:r>
            <a:r>
              <a:rPr lang="ru-RU" dirty="0" err="1"/>
              <a:t>ферменттер</a:t>
            </a:r>
            <a:r>
              <a:rPr lang="ru-RU" dirty="0"/>
              <a:t> </a:t>
            </a:r>
            <a:r>
              <a:rPr lang="ru-RU" dirty="0" err="1"/>
              <a:t>әдетте</a:t>
            </a:r>
            <a:r>
              <a:rPr lang="ru-RU" dirty="0"/>
              <a:t> </a:t>
            </a:r>
            <a:r>
              <a:rPr lang="ru-RU" dirty="0" err="1"/>
              <a:t>бауыр</a:t>
            </a:r>
            <a:r>
              <a:rPr lang="ru-RU" dirty="0"/>
              <a:t> </a:t>
            </a:r>
            <a:r>
              <a:rPr lang="ru-RU" dirty="0" err="1"/>
              <a:t>жасушаларында</a:t>
            </a:r>
            <a:r>
              <a:rPr lang="ru-RU" dirty="0"/>
              <a:t> </a:t>
            </a:r>
            <a:r>
              <a:rPr lang="ru-RU" dirty="0" err="1"/>
              <a:t>ғана</a:t>
            </a:r>
            <a:r>
              <a:rPr lang="ru-RU" dirty="0"/>
              <a:t> </a:t>
            </a:r>
            <a:r>
              <a:rPr lang="ru-RU" dirty="0" err="1"/>
              <a:t>болады</a:t>
            </a:r>
            <a:r>
              <a:rPr lang="ru-RU" dirty="0"/>
              <a:t> </a:t>
            </a:r>
            <a:r>
              <a:rPr lang="ru-RU" dirty="0" err="1"/>
              <a:t>және</a:t>
            </a:r>
            <a:r>
              <a:rPr lang="ru-RU" dirty="0"/>
              <a:t> </a:t>
            </a:r>
            <a:r>
              <a:rPr lang="ru-RU" dirty="0" err="1"/>
              <a:t>бауырда</a:t>
            </a:r>
            <a:r>
              <a:rPr lang="ru-RU" dirty="0"/>
              <a:t> </a:t>
            </a:r>
            <a:r>
              <a:rPr lang="ru-RU" dirty="0" err="1"/>
              <a:t>зақымданған</a:t>
            </a:r>
            <a:r>
              <a:rPr lang="ru-RU" dirty="0"/>
              <a:t> </a:t>
            </a:r>
            <a:r>
              <a:rPr lang="ru-RU" dirty="0" err="1"/>
              <a:t>жағдайда</a:t>
            </a:r>
            <a:r>
              <a:rPr lang="ru-RU" dirty="0"/>
              <a:t> </a:t>
            </a:r>
            <a:r>
              <a:rPr lang="ru-RU" dirty="0" err="1"/>
              <a:t>ғана</a:t>
            </a:r>
            <a:r>
              <a:rPr lang="ru-RU" dirty="0"/>
              <a:t> </a:t>
            </a:r>
            <a:r>
              <a:rPr lang="ru-RU" dirty="0" err="1"/>
              <a:t>қанда</a:t>
            </a:r>
            <a:r>
              <a:rPr lang="ru-RU" dirty="0"/>
              <a:t> </a:t>
            </a:r>
            <a:r>
              <a:rPr lang="ru-RU" dirty="0" err="1"/>
              <a:t>көп</a:t>
            </a:r>
            <a:r>
              <a:rPr lang="ru-RU" dirty="0"/>
              <a:t> </a:t>
            </a:r>
            <a:r>
              <a:rPr lang="ru-RU" dirty="0" err="1"/>
              <a:t>мөлшерде</a:t>
            </a:r>
            <a:r>
              <a:rPr lang="ru-RU" dirty="0"/>
              <a:t> </a:t>
            </a:r>
            <a:r>
              <a:rPr lang="ru-RU" dirty="0" err="1"/>
              <a:t>болады</a:t>
            </a:r>
            <a:r>
              <a:rPr lang="ru-RU" dirty="0"/>
              <a:t>. </a:t>
            </a:r>
            <a:r>
              <a:rPr lang="ru-RU" dirty="0" err="1"/>
              <a:t>Сонымен</a:t>
            </a:r>
            <a:r>
              <a:rPr lang="ru-RU" dirty="0"/>
              <a:t>, </a:t>
            </a:r>
            <a:r>
              <a:rPr lang="ru-RU" dirty="0" err="1"/>
              <a:t>бұл</a:t>
            </a:r>
            <a:r>
              <a:rPr lang="ru-RU" dirty="0"/>
              <a:t> </a:t>
            </a:r>
            <a:r>
              <a:rPr lang="ru-RU" dirty="0" err="1"/>
              <a:t>нәтижелер</a:t>
            </a:r>
            <a:r>
              <a:rPr lang="ru-RU" dirty="0"/>
              <a:t> </a:t>
            </a:r>
            <a:r>
              <a:rPr lang="ru-RU" dirty="0" err="1"/>
              <a:t>бауырдың</a:t>
            </a:r>
            <a:r>
              <a:rPr lang="ru-RU" dirty="0"/>
              <a:t> </a:t>
            </a:r>
            <a:r>
              <a:rPr lang="ru-RU" dirty="0" err="1"/>
              <a:t>зақымданбағанын</a:t>
            </a:r>
            <a:r>
              <a:rPr lang="ru-RU" dirty="0"/>
              <a:t> </a:t>
            </a:r>
            <a:r>
              <a:rPr lang="ru-RU" dirty="0" err="1"/>
              <a:t>көрсетеді</a:t>
            </a:r>
            <a:r>
              <a:rPr lang="ru-RU" dirty="0"/>
              <a:t>; </a:t>
            </a:r>
            <a:r>
              <a:rPr lang="ru-RU" dirty="0" err="1"/>
              <a:t>Бұл</a:t>
            </a:r>
            <a:r>
              <a:rPr lang="ru-RU" dirty="0"/>
              <a:t> </a:t>
            </a:r>
            <a:r>
              <a:rPr lang="ru-RU" dirty="0" err="1"/>
              <a:t>жақсы</a:t>
            </a:r>
            <a:r>
              <a:rPr lang="ru-RU" dirty="0"/>
              <a:t>. </a:t>
            </a:r>
            <a:r>
              <a:rPr lang="ru-RU" dirty="0" err="1"/>
              <a:t>Бірақ</a:t>
            </a:r>
            <a:r>
              <a:rPr lang="ru-RU" dirty="0"/>
              <a:t> мен </a:t>
            </a:r>
            <a:r>
              <a:rPr lang="ru-RU" dirty="0" err="1"/>
              <a:t>сіздің</a:t>
            </a:r>
            <a:r>
              <a:rPr lang="ru-RU" dirty="0"/>
              <a:t> </a:t>
            </a:r>
            <a:r>
              <a:rPr lang="ru-RU" dirty="0" err="1"/>
              <a:t>ішіңіздің</a:t>
            </a:r>
            <a:r>
              <a:rPr lang="ru-RU" dirty="0"/>
              <a:t> </a:t>
            </a:r>
            <a:r>
              <a:rPr lang="ru-RU" dirty="0" err="1"/>
              <a:t>жоғарғы</a:t>
            </a:r>
            <a:r>
              <a:rPr lang="ru-RU" dirty="0"/>
              <a:t> </a:t>
            </a:r>
            <a:r>
              <a:rPr lang="ru-RU" dirty="0" err="1"/>
              <a:t>сол</a:t>
            </a:r>
            <a:r>
              <a:rPr lang="ru-RU" dirty="0"/>
              <a:t> </a:t>
            </a:r>
            <a:r>
              <a:rPr lang="ru-RU" dirty="0" err="1"/>
              <a:t>жақ</a:t>
            </a:r>
            <a:r>
              <a:rPr lang="ru-RU" dirty="0"/>
              <a:t> </a:t>
            </a:r>
            <a:r>
              <a:rPr lang="ru-RU" dirty="0" err="1"/>
              <a:t>квадрантында</a:t>
            </a:r>
            <a:r>
              <a:rPr lang="ru-RU" dirty="0"/>
              <a:t> </a:t>
            </a:r>
            <a:r>
              <a:rPr lang="ru-RU" dirty="0" err="1"/>
              <a:t>нәзіктік</a:t>
            </a:r>
            <a:r>
              <a:rPr lang="ru-RU" dirty="0"/>
              <a:t> бар </a:t>
            </a:r>
            <a:r>
              <a:rPr lang="ru-RU" dirty="0" err="1"/>
              <a:t>екеніне</a:t>
            </a:r>
            <a:r>
              <a:rPr lang="ru-RU" dirty="0"/>
              <a:t> </a:t>
            </a:r>
            <a:r>
              <a:rPr lang="ru-RU" dirty="0" err="1"/>
              <a:t>алаңдаймын</a:t>
            </a:r>
            <a:r>
              <a:rPr lang="ru-RU" dirty="0"/>
              <a:t> ... </a:t>
            </a:r>
            <a:r>
              <a:rPr lang="ru-RU" dirty="0" err="1"/>
              <a:t>кешіріңіз</a:t>
            </a:r>
            <a:r>
              <a:rPr lang="ru-RU" dirty="0"/>
              <a:t>, </a:t>
            </a:r>
            <a:r>
              <a:rPr lang="ru-RU" dirty="0" err="1"/>
              <a:t>сіздің</a:t>
            </a:r>
            <a:r>
              <a:rPr lang="ru-RU" dirty="0"/>
              <a:t> </a:t>
            </a:r>
            <a:r>
              <a:rPr lang="ru-RU" dirty="0" err="1"/>
              <a:t>асқазаныңыздың</a:t>
            </a:r>
            <a:r>
              <a:rPr lang="ru-RU" dirty="0"/>
              <a:t> </a:t>
            </a:r>
            <a:r>
              <a:rPr lang="ru-RU" dirty="0" err="1"/>
              <a:t>айналасында</a:t>
            </a:r>
            <a:r>
              <a:rPr lang="ru-RU" dirty="0"/>
              <a:t> », - </a:t>
            </a:r>
            <a:r>
              <a:rPr lang="ru-RU" dirty="0" err="1"/>
              <a:t>дәрігер</a:t>
            </a:r>
            <a:r>
              <a:rPr lang="ru-RU" dirty="0"/>
              <a:t> Фрэнк пен </a:t>
            </a:r>
            <a:r>
              <a:rPr lang="ru-RU" dirty="0" err="1"/>
              <a:t>Стейсиге</a:t>
            </a:r>
            <a:r>
              <a:rPr lang="ru-RU" dirty="0"/>
              <a:t> </a:t>
            </a:r>
            <a:r>
              <a:rPr lang="ru-RU" dirty="0" err="1"/>
              <a:t>жымиды</a:t>
            </a:r>
            <a:r>
              <a:rPr lang="ru-RU" dirty="0"/>
              <a:t>.</a:t>
            </a:r>
          </a:p>
          <a:p>
            <a:r>
              <a:rPr lang="ru-RU" dirty="0"/>
              <a:t>«Мен </a:t>
            </a:r>
            <a:r>
              <a:rPr lang="ru-RU" dirty="0" err="1"/>
              <a:t>бұған</a:t>
            </a:r>
            <a:r>
              <a:rPr lang="ru-RU" dirty="0"/>
              <a:t> </a:t>
            </a:r>
            <a:r>
              <a:rPr lang="ru-RU" dirty="0" err="1"/>
              <a:t>дейін</a:t>
            </a:r>
            <a:r>
              <a:rPr lang="ru-RU" dirty="0"/>
              <a:t> </a:t>
            </a:r>
            <a:r>
              <a:rPr lang="ru-RU" dirty="0" err="1"/>
              <a:t>түсіндіргендей</a:t>
            </a:r>
            <a:r>
              <a:rPr lang="ru-RU" dirty="0"/>
              <a:t>, </a:t>
            </a:r>
            <a:r>
              <a:rPr lang="ru-RU" dirty="0" err="1"/>
              <a:t>сарғыш</a:t>
            </a:r>
            <a:r>
              <a:rPr lang="ru-RU" dirty="0"/>
              <a:t> </a:t>
            </a:r>
            <a:r>
              <a:rPr lang="ru-RU" dirty="0" err="1"/>
              <a:t>көрініс</a:t>
            </a:r>
            <a:r>
              <a:rPr lang="ru-RU" dirty="0"/>
              <a:t> </a:t>
            </a:r>
            <a:r>
              <a:rPr lang="ru-RU" dirty="0" err="1"/>
              <a:t>көбінесе</a:t>
            </a:r>
            <a:r>
              <a:rPr lang="ru-RU" dirty="0"/>
              <a:t> </a:t>
            </a:r>
            <a:r>
              <a:rPr lang="ru-RU" dirty="0" err="1"/>
              <a:t>қандағы</a:t>
            </a:r>
            <a:r>
              <a:rPr lang="ru-RU" dirty="0"/>
              <a:t> </a:t>
            </a:r>
            <a:r>
              <a:rPr lang="ru-RU" dirty="0" err="1"/>
              <a:t>билирубиннің</a:t>
            </a:r>
            <a:r>
              <a:rPr lang="ru-RU" dirty="0"/>
              <a:t> </a:t>
            </a:r>
            <a:r>
              <a:rPr lang="ru-RU" dirty="0" err="1"/>
              <a:t>жинақталуынан</a:t>
            </a:r>
            <a:r>
              <a:rPr lang="ru-RU" dirty="0"/>
              <a:t> </a:t>
            </a:r>
            <a:r>
              <a:rPr lang="ru-RU" dirty="0" err="1"/>
              <a:t>пайда</a:t>
            </a:r>
            <a:r>
              <a:rPr lang="ru-RU" dirty="0"/>
              <a:t> </a:t>
            </a:r>
            <a:r>
              <a:rPr lang="ru-RU" dirty="0" err="1"/>
              <a:t>болады</a:t>
            </a:r>
            <a:r>
              <a:rPr lang="ru-RU" dirty="0"/>
              <a:t> </a:t>
            </a:r>
            <a:r>
              <a:rPr lang="ru-RU" dirty="0" err="1"/>
              <a:t>және</a:t>
            </a:r>
            <a:r>
              <a:rPr lang="ru-RU" dirty="0"/>
              <a:t> </a:t>
            </a:r>
            <a:r>
              <a:rPr lang="ru-RU" dirty="0" err="1"/>
              <a:t>сіздің</a:t>
            </a:r>
            <a:r>
              <a:rPr lang="ru-RU" dirty="0"/>
              <a:t> </a:t>
            </a:r>
            <a:r>
              <a:rPr lang="ru-RU" dirty="0" err="1"/>
              <a:t>нәтижелеріңіз</a:t>
            </a:r>
            <a:r>
              <a:rPr lang="ru-RU" dirty="0"/>
              <a:t> </a:t>
            </a:r>
            <a:r>
              <a:rPr lang="ru-RU" dirty="0" err="1"/>
              <a:t>осыны</a:t>
            </a:r>
            <a:r>
              <a:rPr lang="ru-RU" dirty="0"/>
              <a:t> </a:t>
            </a:r>
            <a:r>
              <a:rPr lang="ru-RU" dirty="0" err="1"/>
              <a:t>растайды</a:t>
            </a:r>
            <a:r>
              <a:rPr lang="ru-RU" dirty="0"/>
              <a:t> (3-кесте)».</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 name="Screen Shot 2019-09-03 at 10.45.49.png" descr="Screen Shot 2019-09-03 at 10.45.49.png"/>
          <p:cNvPicPr>
            <a:picLocks noChangeAspect="1"/>
          </p:cNvPicPr>
          <p:nvPr/>
        </p:nvPicPr>
        <p:blipFill>
          <a:blip r:embed="rId2">
            <a:extLst/>
          </a:blip>
          <a:stretch>
            <a:fillRect/>
          </a:stretch>
        </p:blipFill>
        <p:spPr>
          <a:xfrm>
            <a:off x="306784" y="109884"/>
            <a:ext cx="6972301" cy="1016001"/>
          </a:xfrm>
          <a:prstGeom prst="rect">
            <a:avLst/>
          </a:prstGeom>
          <a:ln w="12700">
            <a:miter lim="400000"/>
          </a:ln>
        </p:spPr>
      </p:pic>
      <p:sp>
        <p:nvSpPr>
          <p:cNvPr id="687" name="“One more thing concerns me,” continued the doctor. “There is almost no urobilinogen or urobilin in your urine.”…"/>
          <p:cNvSpPr txBox="1"/>
          <p:nvPr/>
        </p:nvSpPr>
        <p:spPr>
          <a:xfrm>
            <a:off x="206566" y="3577470"/>
            <a:ext cx="8730868" cy="287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spcBef>
                <a:spcPts val="1200"/>
              </a:spcBef>
              <a:defRPr sz="1800" b="1">
                <a:latin typeface="Times Roman"/>
                <a:ea typeface="Times Roman"/>
                <a:cs typeface="Times Roman"/>
                <a:sym typeface="Times Roman"/>
              </a:defRPr>
            </a:pPr>
            <a:endParaRPr sz="1200" dirty="0"/>
          </a:p>
        </p:txBody>
      </p:sp>
      <p:sp>
        <p:nvSpPr>
          <p:cNvPr id="2" name="Прямоугольник 1"/>
          <p:cNvSpPr/>
          <p:nvPr/>
        </p:nvSpPr>
        <p:spPr>
          <a:xfrm>
            <a:off x="313813" y="1838532"/>
            <a:ext cx="8153648" cy="3477875"/>
          </a:xfrm>
          <a:prstGeom prst="rect">
            <a:avLst/>
          </a:prstGeom>
        </p:spPr>
        <p:txBody>
          <a:bodyPr wrap="square">
            <a:spAutoFit/>
          </a:bodyPr>
          <a:lstStyle/>
          <a:p>
            <a:r>
              <a:rPr lang="ru-RU" dirty="0"/>
              <a:t>- </a:t>
            </a:r>
            <a:r>
              <a:rPr lang="ru-RU" dirty="0" err="1"/>
              <a:t>Тағы</a:t>
            </a:r>
            <a:r>
              <a:rPr lang="ru-RU" dirty="0"/>
              <a:t> </a:t>
            </a:r>
            <a:r>
              <a:rPr lang="ru-RU" dirty="0" err="1"/>
              <a:t>бір</a:t>
            </a:r>
            <a:r>
              <a:rPr lang="ru-RU" dirty="0"/>
              <a:t> </a:t>
            </a:r>
            <a:r>
              <a:rPr lang="ru-RU" dirty="0" err="1"/>
              <a:t>нәрсе</a:t>
            </a:r>
            <a:r>
              <a:rPr lang="ru-RU" dirty="0"/>
              <a:t> </a:t>
            </a:r>
            <a:r>
              <a:rPr lang="ru-RU" dirty="0" err="1"/>
              <a:t>маған</a:t>
            </a:r>
            <a:r>
              <a:rPr lang="ru-RU" dirty="0"/>
              <a:t> </a:t>
            </a:r>
            <a:r>
              <a:rPr lang="ru-RU" dirty="0" err="1"/>
              <a:t>қатысты</a:t>
            </a:r>
            <a:r>
              <a:rPr lang="ru-RU" dirty="0"/>
              <a:t>, - </a:t>
            </a:r>
            <a:r>
              <a:rPr lang="ru-RU" dirty="0" err="1"/>
              <a:t>деп</a:t>
            </a:r>
            <a:r>
              <a:rPr lang="ru-RU" dirty="0"/>
              <a:t> </a:t>
            </a:r>
            <a:r>
              <a:rPr lang="ru-RU" dirty="0" err="1"/>
              <a:t>жалғастырды</a:t>
            </a:r>
            <a:r>
              <a:rPr lang="ru-RU" dirty="0"/>
              <a:t> </a:t>
            </a:r>
            <a:r>
              <a:rPr lang="ru-RU" dirty="0" err="1"/>
              <a:t>дәрігер</a:t>
            </a:r>
            <a:r>
              <a:rPr lang="ru-RU" dirty="0"/>
              <a:t>. «</a:t>
            </a:r>
            <a:r>
              <a:rPr lang="ru-RU" dirty="0" err="1"/>
              <a:t>Сіздің</a:t>
            </a:r>
            <a:r>
              <a:rPr lang="ru-RU" dirty="0"/>
              <a:t> </a:t>
            </a:r>
            <a:r>
              <a:rPr lang="ru-RU" dirty="0" err="1"/>
              <a:t>зәріңізде</a:t>
            </a:r>
            <a:r>
              <a:rPr lang="ru-RU" dirty="0"/>
              <a:t> </a:t>
            </a:r>
            <a:r>
              <a:rPr lang="ru-RU" dirty="0" err="1"/>
              <a:t>уробилиноген</a:t>
            </a:r>
            <a:r>
              <a:rPr lang="ru-RU" dirty="0"/>
              <a:t> </a:t>
            </a:r>
            <a:r>
              <a:rPr lang="ru-RU" dirty="0" err="1"/>
              <a:t>немесе</a:t>
            </a:r>
            <a:r>
              <a:rPr lang="ru-RU" dirty="0"/>
              <a:t> уробилин </a:t>
            </a:r>
            <a:r>
              <a:rPr lang="ru-RU" dirty="0" err="1"/>
              <a:t>жоқ</a:t>
            </a:r>
            <a:r>
              <a:rPr lang="ru-RU" dirty="0"/>
              <a:t>».</a:t>
            </a:r>
          </a:p>
          <a:p>
            <a:r>
              <a:rPr lang="ru-RU" dirty="0"/>
              <a:t>«</a:t>
            </a:r>
            <a:r>
              <a:rPr lang="ru-RU" dirty="0" err="1"/>
              <a:t>Олар</a:t>
            </a:r>
            <a:r>
              <a:rPr lang="ru-RU" dirty="0"/>
              <a:t> не?» - </a:t>
            </a:r>
            <a:r>
              <a:rPr lang="ru-RU" dirty="0" err="1"/>
              <a:t>деп</a:t>
            </a:r>
            <a:r>
              <a:rPr lang="ru-RU" dirty="0"/>
              <a:t> </a:t>
            </a:r>
            <a:r>
              <a:rPr lang="ru-RU" dirty="0" err="1"/>
              <a:t>сұрады</a:t>
            </a:r>
            <a:r>
              <a:rPr lang="ru-RU" dirty="0"/>
              <a:t> Фрэнк.</a:t>
            </a:r>
          </a:p>
          <a:p>
            <a:r>
              <a:rPr lang="ru-RU" dirty="0"/>
              <a:t>«</a:t>
            </a:r>
            <a:r>
              <a:rPr lang="ru-RU" dirty="0" err="1"/>
              <a:t>Ішектегі</a:t>
            </a:r>
            <a:r>
              <a:rPr lang="ru-RU" dirty="0"/>
              <a:t> </a:t>
            </a:r>
            <a:r>
              <a:rPr lang="ru-RU" dirty="0" err="1"/>
              <a:t>бактериялар</a:t>
            </a:r>
            <a:r>
              <a:rPr lang="ru-RU" dirty="0"/>
              <a:t> </a:t>
            </a:r>
            <a:r>
              <a:rPr lang="ru-RU" dirty="0" err="1"/>
              <a:t>билирубинді</a:t>
            </a:r>
            <a:r>
              <a:rPr lang="ru-RU" dirty="0"/>
              <a:t> </a:t>
            </a:r>
            <a:r>
              <a:rPr lang="ru-RU" dirty="0" err="1"/>
              <a:t>уробилиногенге</a:t>
            </a:r>
            <a:r>
              <a:rPr lang="ru-RU" dirty="0"/>
              <a:t> </a:t>
            </a:r>
            <a:r>
              <a:rPr lang="ru-RU" dirty="0" err="1"/>
              <a:t>өзгертеді</a:t>
            </a:r>
            <a:r>
              <a:rPr lang="ru-RU" dirty="0"/>
              <a:t>. </a:t>
            </a:r>
            <a:r>
              <a:rPr lang="ru-RU" dirty="0" err="1"/>
              <a:t>Бұл</a:t>
            </a:r>
            <a:r>
              <a:rPr lang="ru-RU" dirty="0"/>
              <a:t> </a:t>
            </a:r>
            <a:r>
              <a:rPr lang="ru-RU" dirty="0" err="1"/>
              <a:t>уробилиногенді</a:t>
            </a:r>
            <a:r>
              <a:rPr lang="ru-RU" dirty="0"/>
              <a:t> </a:t>
            </a:r>
            <a:r>
              <a:rPr lang="ru-RU" dirty="0" err="1"/>
              <a:t>денеңізге</a:t>
            </a:r>
            <a:r>
              <a:rPr lang="ru-RU" dirty="0"/>
              <a:t> </a:t>
            </a:r>
            <a:r>
              <a:rPr lang="ru-RU" dirty="0" err="1"/>
              <a:t>қайта</a:t>
            </a:r>
            <a:r>
              <a:rPr lang="ru-RU" dirty="0"/>
              <a:t> </a:t>
            </a:r>
            <a:r>
              <a:rPr lang="ru-RU" dirty="0" err="1"/>
              <a:t>сіңіруге</a:t>
            </a:r>
            <a:r>
              <a:rPr lang="ru-RU" dirty="0"/>
              <a:t> </a:t>
            </a:r>
            <a:r>
              <a:rPr lang="ru-RU" dirty="0" err="1"/>
              <a:t>болады</a:t>
            </a:r>
            <a:r>
              <a:rPr lang="ru-RU" dirty="0"/>
              <a:t>, ал </a:t>
            </a:r>
            <a:r>
              <a:rPr lang="ru-RU" dirty="0" err="1"/>
              <a:t>кейбіреулері</a:t>
            </a:r>
            <a:r>
              <a:rPr lang="ru-RU" dirty="0"/>
              <a:t> </a:t>
            </a:r>
            <a:r>
              <a:rPr lang="ru-RU" dirty="0" err="1"/>
              <a:t>уробилинге</a:t>
            </a:r>
            <a:r>
              <a:rPr lang="ru-RU" dirty="0"/>
              <a:t> </a:t>
            </a:r>
            <a:r>
              <a:rPr lang="ru-RU" dirty="0" err="1"/>
              <a:t>айналады</a:t>
            </a:r>
            <a:r>
              <a:rPr lang="ru-RU" dirty="0"/>
              <a:t>. </a:t>
            </a:r>
            <a:r>
              <a:rPr lang="ru-RU" dirty="0" err="1"/>
              <a:t>Бұл</a:t>
            </a:r>
            <a:r>
              <a:rPr lang="ru-RU" dirty="0"/>
              <a:t> </a:t>
            </a:r>
            <a:r>
              <a:rPr lang="ru-RU" dirty="0" err="1"/>
              <a:t>екі</a:t>
            </a:r>
            <a:r>
              <a:rPr lang="ru-RU" dirty="0"/>
              <a:t> молекула </a:t>
            </a:r>
            <a:r>
              <a:rPr lang="ru-RU" dirty="0" err="1"/>
              <a:t>сіздің</a:t>
            </a:r>
            <a:r>
              <a:rPr lang="ru-RU" dirty="0"/>
              <a:t> </a:t>
            </a:r>
            <a:r>
              <a:rPr lang="ru-RU" dirty="0" err="1"/>
              <a:t>қаныңызда</a:t>
            </a:r>
            <a:r>
              <a:rPr lang="ru-RU" dirty="0"/>
              <a:t> </a:t>
            </a:r>
            <a:r>
              <a:rPr lang="ru-RU" dirty="0" err="1"/>
              <a:t>айналады</a:t>
            </a:r>
            <a:r>
              <a:rPr lang="ru-RU" dirty="0"/>
              <a:t> </a:t>
            </a:r>
            <a:r>
              <a:rPr lang="ru-RU" dirty="0" err="1"/>
              <a:t>және</a:t>
            </a:r>
            <a:r>
              <a:rPr lang="ru-RU" dirty="0"/>
              <a:t> </a:t>
            </a:r>
            <a:r>
              <a:rPr lang="ru-RU" dirty="0" err="1"/>
              <a:t>несеппен</a:t>
            </a:r>
            <a:r>
              <a:rPr lang="ru-RU" dirty="0"/>
              <a:t> </a:t>
            </a:r>
            <a:r>
              <a:rPr lang="ru-RU" dirty="0" err="1"/>
              <a:t>шығарылады</a:t>
            </a:r>
            <a:r>
              <a:rPr lang="ru-RU" dirty="0"/>
              <a:t>; </a:t>
            </a:r>
            <a:r>
              <a:rPr lang="ru-RU" dirty="0" err="1"/>
              <a:t>бұл</a:t>
            </a:r>
            <a:r>
              <a:rPr lang="ru-RU" dirty="0"/>
              <a:t> </a:t>
            </a:r>
            <a:r>
              <a:rPr lang="ru-RU" dirty="0" err="1"/>
              <a:t>зәрдің</a:t>
            </a:r>
            <a:r>
              <a:rPr lang="ru-RU" dirty="0"/>
              <a:t> сабан </a:t>
            </a:r>
            <a:r>
              <a:rPr lang="ru-RU" dirty="0" err="1"/>
              <a:t>түсін</a:t>
            </a:r>
            <a:r>
              <a:rPr lang="ru-RU" dirty="0"/>
              <a:t> </a:t>
            </a:r>
            <a:r>
              <a:rPr lang="ru-RU" dirty="0" err="1"/>
              <a:t>шығаратын</a:t>
            </a:r>
            <a:r>
              <a:rPr lang="ru-RU" dirty="0"/>
              <a:t> уробилин. </a:t>
            </a:r>
            <a:r>
              <a:rPr lang="ru-RU" dirty="0" err="1"/>
              <a:t>Сіздің</a:t>
            </a:r>
            <a:r>
              <a:rPr lang="ru-RU" dirty="0"/>
              <a:t> </a:t>
            </a:r>
            <a:r>
              <a:rPr lang="ru-RU" dirty="0" err="1"/>
              <a:t>зәріңіздегі</a:t>
            </a:r>
            <a:r>
              <a:rPr lang="ru-RU" dirty="0"/>
              <a:t> осы </a:t>
            </a:r>
            <a:r>
              <a:rPr lang="ru-RU" dirty="0" err="1"/>
              <a:t>екі</a:t>
            </a:r>
            <a:r>
              <a:rPr lang="ru-RU" dirty="0"/>
              <a:t> </a:t>
            </a:r>
            <a:r>
              <a:rPr lang="ru-RU" dirty="0" err="1"/>
              <a:t>молекуланың</a:t>
            </a:r>
            <a:r>
              <a:rPr lang="ru-RU" dirty="0"/>
              <a:t> </a:t>
            </a:r>
            <a:r>
              <a:rPr lang="ru-RU" dirty="0" err="1"/>
              <a:t>төмен</a:t>
            </a:r>
            <a:r>
              <a:rPr lang="ru-RU" dirty="0"/>
              <a:t> </a:t>
            </a:r>
            <a:r>
              <a:rPr lang="ru-RU" dirty="0" err="1"/>
              <a:t>деңгейі</a:t>
            </a:r>
            <a:r>
              <a:rPr lang="ru-RU" dirty="0"/>
              <a:t> </a:t>
            </a:r>
            <a:r>
              <a:rPr lang="ru-RU" dirty="0" err="1"/>
              <a:t>және</a:t>
            </a:r>
            <a:r>
              <a:rPr lang="ru-RU" dirty="0"/>
              <a:t> </a:t>
            </a:r>
            <a:r>
              <a:rPr lang="ru-RU" dirty="0" err="1"/>
              <a:t>қандағы</a:t>
            </a:r>
            <a:r>
              <a:rPr lang="ru-RU" dirty="0"/>
              <a:t> </a:t>
            </a:r>
            <a:r>
              <a:rPr lang="ru-RU" dirty="0" err="1"/>
              <a:t>билирубиннің</a:t>
            </a:r>
            <a:r>
              <a:rPr lang="ru-RU" dirty="0"/>
              <a:t> </a:t>
            </a:r>
            <a:r>
              <a:rPr lang="ru-RU" dirty="0" err="1"/>
              <a:t>мөлшері</a:t>
            </a:r>
            <a:r>
              <a:rPr lang="ru-RU" dirty="0"/>
              <a:t> </a:t>
            </a:r>
            <a:r>
              <a:rPr lang="ru-RU" dirty="0" err="1"/>
              <a:t>және</a:t>
            </a:r>
            <a:r>
              <a:rPr lang="ru-RU" dirty="0"/>
              <a:t> </a:t>
            </a:r>
            <a:r>
              <a:rPr lang="ru-RU" dirty="0" err="1"/>
              <a:t>нәжістің</a:t>
            </a:r>
            <a:r>
              <a:rPr lang="ru-RU" dirty="0"/>
              <a:t> </a:t>
            </a:r>
            <a:r>
              <a:rPr lang="ru-RU" dirty="0" err="1"/>
              <a:t>бозғылт</a:t>
            </a:r>
            <a:r>
              <a:rPr lang="ru-RU" dirty="0"/>
              <a:t> </a:t>
            </a:r>
            <a:r>
              <a:rPr lang="ru-RU" dirty="0" err="1"/>
              <a:t>түсі</a:t>
            </a:r>
            <a:r>
              <a:rPr lang="ru-RU" dirty="0"/>
              <a:t> </a:t>
            </a:r>
            <a:r>
              <a:rPr lang="ru-RU" dirty="0" err="1"/>
              <a:t>маған</a:t>
            </a:r>
            <a:r>
              <a:rPr lang="ru-RU" dirty="0"/>
              <a:t> </a:t>
            </a:r>
            <a:r>
              <a:rPr lang="ru-RU" dirty="0" err="1"/>
              <a:t>қандай</a:t>
            </a:r>
            <a:r>
              <a:rPr lang="ru-RU" dirty="0"/>
              <a:t> да </a:t>
            </a:r>
            <a:r>
              <a:rPr lang="ru-RU" dirty="0" err="1"/>
              <a:t>бір</a:t>
            </a:r>
            <a:r>
              <a:rPr lang="ru-RU" dirty="0"/>
              <a:t> </a:t>
            </a:r>
            <a:r>
              <a:rPr lang="ru-RU" dirty="0" err="1"/>
              <a:t>себептермен</a:t>
            </a:r>
            <a:r>
              <a:rPr lang="ru-RU" dirty="0"/>
              <a:t> </a:t>
            </a:r>
            <a:r>
              <a:rPr lang="ru-RU" dirty="0" err="1"/>
              <a:t>ішекке</a:t>
            </a:r>
            <a:r>
              <a:rPr lang="ru-RU" dirty="0"/>
              <a:t> </a:t>
            </a:r>
            <a:r>
              <a:rPr lang="ru-RU" dirty="0" err="1"/>
              <a:t>түсудің</a:t>
            </a:r>
            <a:r>
              <a:rPr lang="ru-RU" dirty="0"/>
              <a:t> </a:t>
            </a:r>
            <a:r>
              <a:rPr lang="ru-RU" dirty="0" err="1"/>
              <a:t>орнына</a:t>
            </a:r>
            <a:r>
              <a:rPr lang="ru-RU" dirty="0"/>
              <a:t> </a:t>
            </a:r>
            <a:r>
              <a:rPr lang="ru-RU" dirty="0" err="1"/>
              <a:t>билирубиннің</a:t>
            </a:r>
            <a:r>
              <a:rPr lang="ru-RU" dirty="0"/>
              <a:t> </a:t>
            </a:r>
            <a:r>
              <a:rPr lang="ru-RU" dirty="0" err="1"/>
              <a:t>сіздің</a:t>
            </a:r>
            <a:r>
              <a:rPr lang="ru-RU" dirty="0"/>
              <a:t> </a:t>
            </a:r>
            <a:r>
              <a:rPr lang="ru-RU" dirty="0" err="1"/>
              <a:t>денеңізде</a:t>
            </a:r>
            <a:r>
              <a:rPr lang="ru-RU" dirty="0"/>
              <a:t> </a:t>
            </a:r>
            <a:r>
              <a:rPr lang="ru-RU" dirty="0" err="1"/>
              <a:t>қалатынын</a:t>
            </a:r>
            <a:r>
              <a:rPr lang="ru-RU" dirty="0"/>
              <a:t> </a:t>
            </a:r>
            <a:r>
              <a:rPr lang="ru-RU" dirty="0" err="1"/>
              <a:t>көрсетеді</a:t>
            </a:r>
            <a:r>
              <a:rPr lang="ru-RU" dirty="0"/>
              <a:t>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57</a:t>
            </a:fld>
            <a:endParaRPr/>
          </a:p>
        </p:txBody>
      </p:sp>
      <p:sp>
        <p:nvSpPr>
          <p:cNvPr id="690" name="Case Review"/>
          <p:cNvSpPr txBox="1">
            <a:spLocks noGrp="1"/>
          </p:cNvSpPr>
          <p:nvPr>
            <p:ph type="title" idx="4294967295"/>
          </p:nvPr>
        </p:nvSpPr>
        <p:spPr>
          <a:xfrm>
            <a:off x="1350662" y="3831"/>
            <a:ext cx="6728919" cy="1449388"/>
          </a:xfrm>
          <a:prstGeom prst="rect">
            <a:avLst/>
          </a:prstGeom>
        </p:spPr>
        <p:txBody>
          <a:bodyPr lIns="45718" tIns="45718" rIns="45718" bIns="45718" anchor="ctr">
            <a:normAutofit/>
          </a:bodyPr>
          <a:lstStyle/>
          <a:p>
            <a:pPr defTabSz="474935">
              <a:defRPr sz="3100" b="1"/>
            </a:pPr>
            <a:r>
              <a:rPr lang="kk-KZ" dirty="0" smtClean="0"/>
              <a:t>ТЕКСЕРУ</a:t>
            </a:r>
            <a:endParaRPr dirty="0"/>
          </a:p>
        </p:txBody>
      </p:sp>
      <p:grpSp>
        <p:nvGrpSpPr>
          <p:cNvPr id="696" name="Group"/>
          <p:cNvGrpSpPr/>
          <p:nvPr/>
        </p:nvGrpSpPr>
        <p:grpSpPr>
          <a:xfrm>
            <a:off x="211127" y="104763"/>
            <a:ext cx="980377" cy="1007345"/>
            <a:chOff x="-1" y="-1"/>
            <a:chExt cx="980376" cy="1007344"/>
          </a:xfrm>
        </p:grpSpPr>
        <p:sp>
          <p:nvSpPr>
            <p:cNvPr id="691"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692"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695" name="Group"/>
            <p:cNvGrpSpPr/>
            <p:nvPr/>
          </p:nvGrpSpPr>
          <p:grpSpPr>
            <a:xfrm>
              <a:off x="142133" y="146025"/>
              <a:ext cx="696260" cy="715337"/>
              <a:chOff x="-1" y="0"/>
              <a:chExt cx="696259" cy="715336"/>
            </a:xfrm>
          </p:grpSpPr>
          <p:sp>
            <p:nvSpPr>
              <p:cNvPr id="693"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694"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697" name="Questions…"/>
          <p:cNvSpPr txBox="1"/>
          <p:nvPr/>
        </p:nvSpPr>
        <p:spPr>
          <a:xfrm>
            <a:off x="781179" y="2018456"/>
            <a:ext cx="7539706" cy="3134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457200">
              <a:defRPr sz="1200">
                <a:latin typeface="Verdana"/>
                <a:ea typeface="Verdana"/>
                <a:cs typeface="Verdana"/>
                <a:sym typeface="Verdana"/>
              </a:defRPr>
            </a:pPr>
            <a:r>
              <a:rPr lang="ru-RU" sz="1800" b="1" dirty="0" err="1" smtClean="0">
                <a:latin typeface="Times New Roman" pitchFamily="18" charset="0"/>
                <a:cs typeface="Times New Roman" pitchFamily="18" charset="0"/>
              </a:rPr>
              <a:t>Сұрақтар</a:t>
            </a:r>
            <a:endParaRPr lang="ru-RU" sz="1800" b="1" dirty="0">
              <a:latin typeface="Times New Roman" pitchFamily="18" charset="0"/>
              <a:cs typeface="Times New Roman" pitchFamily="18" charset="0"/>
            </a:endParaRPr>
          </a:p>
          <a:p>
            <a:pPr defTabSz="457200">
              <a:defRPr sz="1200">
                <a:latin typeface="Verdana"/>
                <a:ea typeface="Verdana"/>
                <a:cs typeface="Verdana"/>
                <a:sym typeface="Verdana"/>
              </a:defRPr>
            </a:pPr>
            <a:r>
              <a:rPr lang="ru-RU" sz="1800" b="1" dirty="0">
                <a:latin typeface="Times New Roman" pitchFamily="18" charset="0"/>
                <a:cs typeface="Times New Roman" pitchFamily="18" charset="0"/>
              </a:rPr>
              <a:t>1. </a:t>
            </a:r>
            <a:r>
              <a:rPr lang="ru-RU" sz="1800" b="1" dirty="0" err="1">
                <a:latin typeface="Times New Roman" pitchFamily="18" charset="0"/>
                <a:cs typeface="Times New Roman" pitchFamily="18" charset="0"/>
              </a:rPr>
              <a:t>Конъюгацияланбаған</a:t>
            </a:r>
            <a:r>
              <a:rPr lang="ru-RU" sz="1800" b="1" dirty="0">
                <a:latin typeface="Times New Roman" pitchFamily="18" charset="0"/>
                <a:cs typeface="Times New Roman" pitchFamily="18" charset="0"/>
              </a:rPr>
              <a:t> билирубин </a:t>
            </a:r>
            <a:r>
              <a:rPr lang="ru-RU" sz="1800" b="1" dirty="0" err="1">
                <a:latin typeface="Times New Roman" pitchFamily="18" charset="0"/>
                <a:cs typeface="Times New Roman" pitchFamily="18" charset="0"/>
              </a:rPr>
              <a:t>қай</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жерде</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түзіледі</a:t>
            </a:r>
            <a:r>
              <a:rPr lang="ru-RU" sz="1800" b="1" dirty="0">
                <a:latin typeface="Times New Roman" pitchFamily="18" charset="0"/>
                <a:cs typeface="Times New Roman" pitchFamily="18" charset="0"/>
              </a:rPr>
              <a:t>? 2. </a:t>
            </a:r>
            <a:r>
              <a:rPr lang="ru-RU" sz="1800" b="1" dirty="0" err="1">
                <a:latin typeface="Times New Roman" pitchFamily="18" charset="0"/>
                <a:cs typeface="Times New Roman" pitchFamily="18" charset="0"/>
              </a:rPr>
              <a:t>Фрэнктің</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қанындағы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конъюгацияланбаған</a:t>
            </a:r>
            <a:r>
              <a:rPr lang="ru-RU" sz="1800" b="1" dirty="0">
                <a:latin typeface="Times New Roman" pitchFamily="18" charset="0"/>
                <a:cs typeface="Times New Roman" pitchFamily="18" charset="0"/>
              </a:rPr>
              <a:t> билирубин </a:t>
            </a:r>
            <a:r>
              <a:rPr lang="ru-RU" sz="1800" b="1" dirty="0" err="1">
                <a:latin typeface="Times New Roman" pitchFamily="18" charset="0"/>
                <a:cs typeface="Times New Roman" pitchFamily="18" charset="0"/>
              </a:rPr>
              <a:t>мөлшері</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қалыпты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шектерде</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ме</a:t>
            </a:r>
            <a:r>
              <a:rPr lang="ru-RU" sz="1800" b="1" dirty="0">
                <a:latin typeface="Times New Roman" pitchFamily="18" charset="0"/>
                <a:cs typeface="Times New Roman" pitchFamily="18" charset="0"/>
              </a:rPr>
              <a:t>?</a:t>
            </a:r>
          </a:p>
          <a:p>
            <a:pPr defTabSz="457200">
              <a:defRPr sz="1200">
                <a:latin typeface="Verdana"/>
                <a:ea typeface="Verdana"/>
                <a:cs typeface="Verdana"/>
                <a:sym typeface="Verdana"/>
              </a:defRPr>
            </a:pPr>
            <a:r>
              <a:rPr lang="ru-RU" sz="1800" b="1" dirty="0">
                <a:latin typeface="Times New Roman" pitchFamily="18" charset="0"/>
                <a:cs typeface="Times New Roman" pitchFamily="18" charset="0"/>
              </a:rPr>
              <a:t>3. </a:t>
            </a:r>
            <a:r>
              <a:rPr lang="ru-RU" sz="1800" b="1" dirty="0" err="1">
                <a:latin typeface="Times New Roman" pitchFamily="18" charset="0"/>
                <a:cs typeface="Times New Roman" pitchFamily="18" charset="0"/>
              </a:rPr>
              <a:t>Конъюгацияланған</a:t>
            </a:r>
            <a:r>
              <a:rPr lang="ru-RU" sz="1800" b="1" dirty="0">
                <a:latin typeface="Times New Roman" pitchFamily="18" charset="0"/>
                <a:cs typeface="Times New Roman" pitchFamily="18" charset="0"/>
              </a:rPr>
              <a:t> билирубин </a:t>
            </a:r>
            <a:r>
              <a:rPr lang="ru-RU" sz="1800" b="1" dirty="0" err="1">
                <a:latin typeface="Times New Roman" pitchFamily="18" charset="0"/>
                <a:cs typeface="Times New Roman" pitchFamily="18" charset="0"/>
              </a:rPr>
              <a:t>қай</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жерде</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түзіледі</a:t>
            </a:r>
            <a:r>
              <a:rPr lang="ru-RU" sz="1800" b="1" dirty="0">
                <a:latin typeface="Times New Roman" pitchFamily="18" charset="0"/>
                <a:cs typeface="Times New Roman" pitchFamily="18" charset="0"/>
              </a:rPr>
              <a:t>? 4. </a:t>
            </a:r>
            <a:r>
              <a:rPr lang="ru-RU" sz="1800" b="1" dirty="0" err="1">
                <a:latin typeface="Times New Roman" pitchFamily="18" charset="0"/>
                <a:cs typeface="Times New Roman" pitchFamily="18" charset="0"/>
              </a:rPr>
              <a:t>Фрэнктің</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қанындағы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конъюгацияланған</a:t>
            </a:r>
            <a:r>
              <a:rPr lang="ru-RU" sz="1800" b="1" dirty="0">
                <a:latin typeface="Times New Roman" pitchFamily="18" charset="0"/>
                <a:cs typeface="Times New Roman" pitchFamily="18" charset="0"/>
              </a:rPr>
              <a:t> билирубин </a:t>
            </a:r>
            <a:r>
              <a:rPr lang="ru-RU" sz="1800" b="1" dirty="0" err="1">
                <a:latin typeface="Times New Roman" pitchFamily="18" charset="0"/>
                <a:cs typeface="Times New Roman" pitchFamily="18" charset="0"/>
              </a:rPr>
              <a:t>деңгейі</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қалыпты</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шектерде</a:t>
            </a: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ме</a:t>
            </a:r>
            <a:r>
              <a:rPr lang="ru-RU" sz="1800" b="1" dirty="0" smtClean="0">
                <a:latin typeface="Times New Roman" pitchFamily="18" charset="0"/>
                <a:cs typeface="Times New Roman" pitchFamily="18" charset="0"/>
              </a:rPr>
              <a:t>?</a:t>
            </a:r>
          </a:p>
          <a:p>
            <a:pPr defTabSz="457200">
              <a:defRPr sz="1200">
                <a:latin typeface="Verdana"/>
                <a:ea typeface="Verdana"/>
                <a:cs typeface="Verdana"/>
                <a:sym typeface="Verdana"/>
              </a:defRPr>
            </a:pPr>
            <a:endParaRPr lang="kk-KZ" sz="1800" b="1" dirty="0">
              <a:latin typeface="Times New Roman" pitchFamily="18" charset="0"/>
              <a:cs typeface="Times New Roman" pitchFamily="18" charset="0"/>
            </a:endParaRPr>
          </a:p>
          <a:p>
            <a:pPr defTabSz="457200">
              <a:defRPr sz="1200">
                <a:latin typeface="Verdana"/>
                <a:ea typeface="Verdana"/>
                <a:cs typeface="Verdana"/>
                <a:sym typeface="Verdana"/>
              </a:defRPr>
            </a:pPr>
            <a:endParaRPr sz="2400" dirty="0"/>
          </a:p>
          <a:p>
            <a:pPr algn="just">
              <a:spcBef>
                <a:spcPts val="600"/>
              </a:spcBef>
              <a:defRPr sz="1200" b="1">
                <a:latin typeface="Verdana"/>
                <a:ea typeface="Verdana"/>
                <a:cs typeface="Verdana"/>
                <a:sym typeface="Verdana"/>
              </a:defRPr>
            </a:pPr>
            <a:r>
              <a:rPr dirty="0"/>
              <a:t/>
            </a:r>
            <a:br>
              <a:rPr dirty="0"/>
            </a:br>
            <a:endParaRPr dirty="0"/>
          </a:p>
        </p:txBody>
      </p:sp>
      <p:grpSp>
        <p:nvGrpSpPr>
          <p:cNvPr id="702" name="Group"/>
          <p:cNvGrpSpPr/>
          <p:nvPr/>
        </p:nvGrpSpPr>
        <p:grpSpPr>
          <a:xfrm>
            <a:off x="-74260" y="6205462"/>
            <a:ext cx="12248972" cy="755703"/>
            <a:chOff x="-1" y="0"/>
            <a:chExt cx="12248971" cy="755702"/>
          </a:xfrm>
        </p:grpSpPr>
        <p:sp>
          <p:nvSpPr>
            <p:cNvPr id="698"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699"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700"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701"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696"/>
                                        </p:tgtEl>
                                        <p:attrNameLst>
                                          <p:attrName>style.visibility</p:attrName>
                                        </p:attrNameLst>
                                      </p:cBhvr>
                                      <p:to>
                                        <p:strVal val="visible"/>
                                      </p:to>
                                    </p:set>
                                    <p:anim calcmode="lin" valueType="num">
                                      <p:cBhvr>
                                        <p:cTn id="7" dur="300" fill="hold"/>
                                        <p:tgtEl>
                                          <p:spTgt spid="696"/>
                                        </p:tgtEl>
                                        <p:attrNameLst>
                                          <p:attrName>ppt_w</p:attrName>
                                        </p:attrNameLst>
                                      </p:cBhvr>
                                      <p:tavLst>
                                        <p:tav tm="0">
                                          <p:val>
                                            <p:strVal val="4*#ppt_w"/>
                                          </p:val>
                                        </p:tav>
                                        <p:tav tm="100000">
                                          <p:val>
                                            <p:strVal val="#ppt_w"/>
                                          </p:val>
                                        </p:tav>
                                      </p:tavLst>
                                    </p:anim>
                                    <p:anim calcmode="lin" valueType="num">
                                      <p:cBhvr>
                                        <p:cTn id="8" dur="300" fill="hold"/>
                                        <p:tgtEl>
                                          <p:spTgt spid="69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 grpId="1"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58</a:t>
            </a:fld>
            <a:endParaRPr/>
          </a:p>
        </p:txBody>
      </p:sp>
      <p:sp>
        <p:nvSpPr>
          <p:cNvPr id="705"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a:bodyPr>
          <a:lstStyle/>
          <a:p>
            <a:pPr defTabSz="474935">
              <a:defRPr sz="3100" b="1"/>
            </a:pPr>
            <a:r>
              <a:rPr lang="kk-KZ" dirty="0" smtClean="0"/>
              <a:t>ТЕКСЕРУ</a:t>
            </a:r>
            <a:r>
              <a:rPr dirty="0"/>
              <a:t/>
            </a:r>
            <a:br>
              <a:rPr dirty="0"/>
            </a:br>
            <a:endParaRPr dirty="0"/>
          </a:p>
        </p:txBody>
      </p:sp>
      <p:grpSp>
        <p:nvGrpSpPr>
          <p:cNvPr id="711" name="Group"/>
          <p:cNvGrpSpPr/>
          <p:nvPr/>
        </p:nvGrpSpPr>
        <p:grpSpPr>
          <a:xfrm>
            <a:off x="211127" y="104763"/>
            <a:ext cx="980377" cy="1007345"/>
            <a:chOff x="-1" y="-1"/>
            <a:chExt cx="980376" cy="1007344"/>
          </a:xfrm>
        </p:grpSpPr>
        <p:sp>
          <p:nvSpPr>
            <p:cNvPr id="706"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707"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710" name="Group"/>
            <p:cNvGrpSpPr/>
            <p:nvPr/>
          </p:nvGrpSpPr>
          <p:grpSpPr>
            <a:xfrm>
              <a:off x="142133" y="146025"/>
              <a:ext cx="696260" cy="715337"/>
              <a:chOff x="-1" y="0"/>
              <a:chExt cx="696259" cy="715336"/>
            </a:xfrm>
          </p:grpSpPr>
          <p:sp>
            <p:nvSpPr>
              <p:cNvPr id="708"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709"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712" name="Questions…"/>
          <p:cNvSpPr txBox="1"/>
          <p:nvPr/>
        </p:nvSpPr>
        <p:spPr>
          <a:xfrm>
            <a:off x="237405" y="1628800"/>
            <a:ext cx="8598694" cy="3257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spcBef>
                <a:spcPts val="600"/>
              </a:spcBef>
              <a:buSzPct val="100000"/>
              <a:defRPr sz="2800">
                <a:latin typeface="Arial"/>
                <a:ea typeface="Arial"/>
                <a:cs typeface="Arial"/>
                <a:sym typeface="Arial"/>
              </a:defRPr>
            </a:pPr>
            <a:r>
              <a:rPr lang="ru-RU" sz="1800" dirty="0" err="1"/>
              <a:t>Сұрақтар</a:t>
            </a:r>
            <a:endParaRPr lang="ru-RU" sz="1800" dirty="0"/>
          </a:p>
          <a:p>
            <a:pPr marL="342900" indent="-342900" algn="just">
              <a:spcBef>
                <a:spcPts val="600"/>
              </a:spcBef>
              <a:buSzPct val="100000"/>
              <a:buAutoNum type="arabicPeriod"/>
              <a:defRPr sz="2800">
                <a:latin typeface="Arial"/>
                <a:ea typeface="Arial"/>
                <a:cs typeface="Arial"/>
                <a:sym typeface="Arial"/>
              </a:defRPr>
            </a:pPr>
            <a:r>
              <a:rPr lang="ru-RU" sz="1800" dirty="0" err="1" smtClean="0"/>
              <a:t>Конъюгацияланбаған</a:t>
            </a:r>
            <a:r>
              <a:rPr lang="ru-RU" sz="1800" dirty="0" smtClean="0"/>
              <a:t> </a:t>
            </a:r>
            <a:r>
              <a:rPr lang="ru-RU" sz="1800" dirty="0"/>
              <a:t>билирубин </a:t>
            </a:r>
            <a:r>
              <a:rPr lang="ru-RU" sz="1800" dirty="0" err="1"/>
              <a:t>қай</a:t>
            </a:r>
            <a:r>
              <a:rPr lang="ru-RU" sz="1800" dirty="0"/>
              <a:t> </a:t>
            </a:r>
            <a:r>
              <a:rPr lang="ru-RU" sz="1800" dirty="0" err="1"/>
              <a:t>жерде</a:t>
            </a:r>
            <a:r>
              <a:rPr lang="ru-RU" sz="1800" dirty="0"/>
              <a:t> </a:t>
            </a:r>
            <a:r>
              <a:rPr lang="ru-RU" sz="1800" dirty="0" err="1"/>
              <a:t>түзіледі</a:t>
            </a:r>
            <a:r>
              <a:rPr lang="ru-RU" sz="1800" dirty="0"/>
              <a:t>? </a:t>
            </a:r>
            <a:endParaRPr lang="ru-RU" sz="1800" dirty="0" smtClean="0"/>
          </a:p>
          <a:p>
            <a:pPr marL="342900" indent="-342900" algn="just">
              <a:spcBef>
                <a:spcPts val="600"/>
              </a:spcBef>
              <a:buSzPct val="100000"/>
              <a:buAutoNum type="arabicPeriod"/>
              <a:defRPr sz="2800">
                <a:latin typeface="Arial"/>
                <a:ea typeface="Arial"/>
                <a:cs typeface="Arial"/>
                <a:sym typeface="Arial"/>
              </a:defRPr>
            </a:pPr>
            <a:r>
              <a:rPr lang="ru-RU" sz="1800" dirty="0" smtClean="0"/>
              <a:t>2. </a:t>
            </a:r>
            <a:r>
              <a:rPr lang="ru-RU" sz="1800" dirty="0" err="1" smtClean="0"/>
              <a:t>Фрэнктің</a:t>
            </a:r>
            <a:r>
              <a:rPr lang="ru-RU" sz="1800" dirty="0" smtClean="0"/>
              <a:t> </a:t>
            </a:r>
            <a:r>
              <a:rPr lang="ru-RU" sz="1800" dirty="0" err="1"/>
              <a:t>қанындағы</a:t>
            </a:r>
            <a:r>
              <a:rPr lang="ru-RU" sz="1800" dirty="0"/>
              <a:t> </a:t>
            </a:r>
            <a:r>
              <a:rPr lang="ru-RU" sz="1800" dirty="0" err="1"/>
              <a:t>конъюгацияланбаған</a:t>
            </a:r>
            <a:r>
              <a:rPr lang="ru-RU" sz="1800" dirty="0"/>
              <a:t> билирубин </a:t>
            </a:r>
            <a:r>
              <a:rPr lang="ru-RU" sz="1800" dirty="0" err="1"/>
              <a:t>мөлшері</a:t>
            </a:r>
            <a:r>
              <a:rPr lang="ru-RU" sz="1800" dirty="0"/>
              <a:t> </a:t>
            </a:r>
            <a:r>
              <a:rPr lang="ru-RU" sz="1800" dirty="0" err="1"/>
              <a:t>қалыпты</a:t>
            </a:r>
            <a:r>
              <a:rPr lang="ru-RU" sz="1800" dirty="0"/>
              <a:t> </a:t>
            </a:r>
            <a:r>
              <a:rPr lang="ru-RU" sz="1800" dirty="0" err="1"/>
              <a:t>шектерде</a:t>
            </a:r>
            <a:r>
              <a:rPr lang="ru-RU" sz="1800" dirty="0"/>
              <a:t> </a:t>
            </a:r>
            <a:r>
              <a:rPr lang="ru-RU" sz="1800" dirty="0" err="1"/>
              <a:t>ме</a:t>
            </a:r>
            <a:r>
              <a:rPr lang="ru-RU" sz="1800" dirty="0"/>
              <a:t>?</a:t>
            </a:r>
          </a:p>
          <a:p>
            <a:pPr algn="just">
              <a:spcBef>
                <a:spcPts val="600"/>
              </a:spcBef>
              <a:buSzPct val="100000"/>
              <a:defRPr sz="2800">
                <a:latin typeface="Arial"/>
                <a:ea typeface="Arial"/>
                <a:cs typeface="Arial"/>
                <a:sym typeface="Arial"/>
              </a:defRPr>
            </a:pPr>
            <a:r>
              <a:rPr lang="ru-RU" sz="1800" dirty="0"/>
              <a:t>3. </a:t>
            </a:r>
            <a:r>
              <a:rPr lang="ru-RU" sz="1800" dirty="0" err="1"/>
              <a:t>Конъюгацияланған</a:t>
            </a:r>
            <a:r>
              <a:rPr lang="ru-RU" sz="1800" dirty="0"/>
              <a:t> билирубин </a:t>
            </a:r>
            <a:r>
              <a:rPr lang="ru-RU" sz="1800" dirty="0" err="1"/>
              <a:t>қай</a:t>
            </a:r>
            <a:r>
              <a:rPr lang="ru-RU" sz="1800" dirty="0"/>
              <a:t> </a:t>
            </a:r>
            <a:r>
              <a:rPr lang="ru-RU" sz="1800" dirty="0" err="1"/>
              <a:t>жерде</a:t>
            </a:r>
            <a:r>
              <a:rPr lang="ru-RU" sz="1800" dirty="0"/>
              <a:t> </a:t>
            </a:r>
            <a:r>
              <a:rPr lang="ru-RU" sz="1800" dirty="0" err="1"/>
              <a:t>түзіледі</a:t>
            </a:r>
            <a:r>
              <a:rPr lang="ru-RU" sz="1800" dirty="0"/>
              <a:t>? </a:t>
            </a:r>
            <a:endParaRPr lang="ru-RU" sz="1800" dirty="0" smtClean="0"/>
          </a:p>
          <a:p>
            <a:pPr algn="just">
              <a:spcBef>
                <a:spcPts val="600"/>
              </a:spcBef>
              <a:buSzPct val="100000"/>
              <a:defRPr sz="2800">
                <a:latin typeface="Arial"/>
                <a:ea typeface="Arial"/>
                <a:cs typeface="Arial"/>
                <a:sym typeface="Arial"/>
              </a:defRPr>
            </a:pPr>
            <a:r>
              <a:rPr lang="ru-RU" sz="1800" dirty="0" smtClean="0"/>
              <a:t>4</a:t>
            </a:r>
            <a:r>
              <a:rPr lang="ru-RU" sz="1800" dirty="0"/>
              <a:t>. </a:t>
            </a:r>
            <a:r>
              <a:rPr lang="ru-RU" sz="1800" dirty="0" err="1"/>
              <a:t>Фрэнктің</a:t>
            </a:r>
            <a:r>
              <a:rPr lang="ru-RU" sz="1800" dirty="0"/>
              <a:t> </a:t>
            </a:r>
            <a:r>
              <a:rPr lang="ru-RU" sz="1800" dirty="0" err="1"/>
              <a:t>қанындағы</a:t>
            </a:r>
            <a:r>
              <a:rPr lang="ru-RU" sz="1800" dirty="0"/>
              <a:t> </a:t>
            </a:r>
            <a:r>
              <a:rPr lang="ru-RU" sz="1800" dirty="0" err="1"/>
              <a:t>конъюгацияланған</a:t>
            </a:r>
            <a:r>
              <a:rPr lang="ru-RU" sz="1800" dirty="0"/>
              <a:t> билирубин </a:t>
            </a:r>
            <a:r>
              <a:rPr lang="ru-RU" sz="1800" dirty="0" err="1"/>
              <a:t>деңгейі</a:t>
            </a:r>
            <a:r>
              <a:rPr lang="ru-RU" sz="1800" dirty="0"/>
              <a:t> </a:t>
            </a:r>
            <a:r>
              <a:rPr lang="ru-RU" sz="1800" dirty="0" err="1"/>
              <a:t>қалыпты</a:t>
            </a:r>
            <a:r>
              <a:rPr lang="ru-RU" sz="1800" dirty="0"/>
              <a:t> </a:t>
            </a:r>
            <a:r>
              <a:rPr lang="ru-RU" sz="1800" dirty="0" err="1"/>
              <a:t>шектерде</a:t>
            </a:r>
            <a:r>
              <a:rPr lang="ru-RU" sz="1800" dirty="0"/>
              <a:t> </a:t>
            </a:r>
            <a:r>
              <a:rPr lang="ru-RU" sz="1800" dirty="0" err="1"/>
              <a:t>ме</a:t>
            </a:r>
            <a:r>
              <a:rPr lang="ru-RU" sz="1800" dirty="0"/>
              <a:t>?</a:t>
            </a:r>
          </a:p>
          <a:p>
            <a:pPr algn="just">
              <a:spcBef>
                <a:spcPts val="600"/>
              </a:spcBef>
              <a:buSzPct val="100000"/>
              <a:defRPr sz="2800">
                <a:latin typeface="Arial"/>
                <a:ea typeface="Arial"/>
                <a:cs typeface="Arial"/>
                <a:sym typeface="Arial"/>
              </a:defRPr>
            </a:pPr>
            <a:r>
              <a:rPr lang="ru-RU" sz="1800" dirty="0"/>
              <a:t>1-диаграмма </a:t>
            </a:r>
            <a:r>
              <a:rPr lang="ru-RU" sz="1800" dirty="0" err="1"/>
              <a:t>көмегімен</a:t>
            </a:r>
            <a:r>
              <a:rPr lang="ru-RU" sz="1800" dirty="0"/>
              <a:t> </a:t>
            </a:r>
            <a:r>
              <a:rPr lang="ru-RU" sz="1800" dirty="0" err="1"/>
              <a:t>коньюгацияланған</a:t>
            </a:r>
            <a:r>
              <a:rPr lang="ru-RU" sz="1800" dirty="0"/>
              <a:t> </a:t>
            </a:r>
            <a:r>
              <a:rPr lang="ru-RU" sz="1800" dirty="0" err="1"/>
              <a:t>билирубиннің</a:t>
            </a:r>
            <a:r>
              <a:rPr lang="ru-RU" sz="1800" dirty="0"/>
              <a:t> </a:t>
            </a:r>
            <a:r>
              <a:rPr lang="ru-RU" sz="1800" dirty="0" err="1"/>
              <a:t>жоғары</a:t>
            </a:r>
            <a:r>
              <a:rPr lang="ru-RU" sz="1800" dirty="0"/>
              <a:t> </a:t>
            </a:r>
            <a:r>
              <a:rPr lang="ru-RU" sz="1800" dirty="0" err="1"/>
              <a:t>деңгейінің</a:t>
            </a:r>
            <a:r>
              <a:rPr lang="ru-RU" sz="1800" dirty="0"/>
              <a:t> </a:t>
            </a:r>
            <a:r>
              <a:rPr lang="ru-RU" sz="1800" dirty="0" err="1"/>
              <a:t>кейбір</a:t>
            </a:r>
            <a:r>
              <a:rPr lang="ru-RU" sz="1800" dirty="0"/>
              <a:t> </a:t>
            </a:r>
            <a:r>
              <a:rPr lang="ru-RU" sz="1800" dirty="0" err="1"/>
              <a:t>мүмкін</a:t>
            </a:r>
            <a:r>
              <a:rPr lang="ru-RU" sz="1800" dirty="0"/>
              <a:t> </a:t>
            </a:r>
            <a:r>
              <a:rPr lang="ru-RU" sz="1800" dirty="0" err="1"/>
              <a:t>себептерін</a:t>
            </a:r>
            <a:r>
              <a:rPr lang="ru-RU" sz="1800" dirty="0"/>
              <a:t> </a:t>
            </a:r>
            <a:r>
              <a:rPr lang="ru-RU" sz="1800" dirty="0" err="1"/>
              <a:t>көрсетіңіз</a:t>
            </a:r>
            <a:r>
              <a:rPr lang="ru-RU" sz="1800" dirty="0"/>
              <a:t>; </a:t>
            </a:r>
            <a:r>
              <a:rPr lang="ru-RU" sz="1800" dirty="0" err="1"/>
              <a:t>есіңізде</a:t>
            </a:r>
            <a:r>
              <a:rPr lang="ru-RU" sz="1800" dirty="0"/>
              <a:t> </a:t>
            </a:r>
            <a:r>
              <a:rPr lang="ru-RU" sz="1800" dirty="0" err="1"/>
              <a:t>болсын</a:t>
            </a:r>
            <a:r>
              <a:rPr lang="ru-RU" sz="1800" dirty="0"/>
              <a:t>, </a:t>
            </a:r>
            <a:r>
              <a:rPr lang="ru-RU" sz="1800" dirty="0" err="1"/>
              <a:t>Фрэнктің</a:t>
            </a:r>
            <a:r>
              <a:rPr lang="ru-RU" sz="1800" dirty="0"/>
              <a:t> </a:t>
            </a:r>
            <a:r>
              <a:rPr lang="ru-RU" sz="1800" dirty="0" err="1"/>
              <a:t>бауыр</a:t>
            </a:r>
            <a:r>
              <a:rPr lang="ru-RU" sz="1800" dirty="0"/>
              <a:t> </a:t>
            </a:r>
            <a:r>
              <a:rPr lang="ru-RU" sz="1800" dirty="0" err="1" smtClean="0"/>
              <a:t>ферменттері</a:t>
            </a:r>
            <a:endParaRPr sz="1800" dirty="0"/>
          </a:p>
        </p:txBody>
      </p:sp>
      <p:grpSp>
        <p:nvGrpSpPr>
          <p:cNvPr id="717" name="Group"/>
          <p:cNvGrpSpPr/>
          <p:nvPr/>
        </p:nvGrpSpPr>
        <p:grpSpPr>
          <a:xfrm>
            <a:off x="-6962" y="5774442"/>
            <a:ext cx="8683417" cy="755704"/>
            <a:chOff x="-2" y="-1"/>
            <a:chExt cx="12248973" cy="755703"/>
          </a:xfrm>
        </p:grpSpPr>
        <p:sp>
          <p:nvSpPr>
            <p:cNvPr id="713"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714"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715"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716" name="Al-Farabi Kazakh National University…"/>
            <p:cNvSpPr txBox="1"/>
            <p:nvPr/>
          </p:nvSpPr>
          <p:spPr>
            <a:xfrm>
              <a:off x="696108" y="153864"/>
              <a:ext cx="2223691" cy="4648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711"/>
                                        </p:tgtEl>
                                        <p:attrNameLst>
                                          <p:attrName>style.visibility</p:attrName>
                                        </p:attrNameLst>
                                      </p:cBhvr>
                                      <p:to>
                                        <p:strVal val="visible"/>
                                      </p:to>
                                    </p:set>
                                    <p:anim calcmode="lin" valueType="num">
                                      <p:cBhvr>
                                        <p:cTn id="7" dur="300" fill="hold"/>
                                        <p:tgtEl>
                                          <p:spTgt spid="711"/>
                                        </p:tgtEl>
                                        <p:attrNameLst>
                                          <p:attrName>ppt_w</p:attrName>
                                        </p:attrNameLst>
                                      </p:cBhvr>
                                      <p:tavLst>
                                        <p:tav tm="0">
                                          <p:val>
                                            <p:strVal val="4*#ppt_w"/>
                                          </p:val>
                                        </p:tav>
                                        <p:tav tm="100000">
                                          <p:val>
                                            <p:strVal val="#ppt_w"/>
                                          </p:val>
                                        </p:tav>
                                      </p:tavLst>
                                    </p:anim>
                                    <p:anim calcmode="lin" valueType="num">
                                      <p:cBhvr>
                                        <p:cTn id="8" dur="300" fill="hold"/>
                                        <p:tgtEl>
                                          <p:spTgt spid="7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 grpId="1"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59</a:t>
            </a:fld>
            <a:endParaRPr/>
          </a:p>
        </p:txBody>
      </p:sp>
      <p:sp>
        <p:nvSpPr>
          <p:cNvPr id="720"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fontScale="90000"/>
          </a:bodyPr>
          <a:lstStyle/>
          <a:p>
            <a:pPr defTabSz="474935">
              <a:defRPr sz="3100" b="1"/>
            </a:pPr>
            <a:r>
              <a:rPr lang="kk-KZ" dirty="0" smtClean="0"/>
              <a:t>ТЕКСЕРУ</a:t>
            </a:r>
            <a:r>
              <a:rPr dirty="0" smtClean="0"/>
              <a:t> </a:t>
            </a:r>
            <a:endParaRPr dirty="0"/>
          </a:p>
          <a:p>
            <a:pPr defTabSz="474935">
              <a:defRPr sz="3100" b="1"/>
            </a:pPr>
            <a:r>
              <a:rPr dirty="0"/>
              <a:t/>
            </a:r>
            <a:br>
              <a:rPr dirty="0"/>
            </a:br>
            <a:endParaRPr dirty="0"/>
          </a:p>
        </p:txBody>
      </p:sp>
      <p:grpSp>
        <p:nvGrpSpPr>
          <p:cNvPr id="726" name="Group"/>
          <p:cNvGrpSpPr/>
          <p:nvPr/>
        </p:nvGrpSpPr>
        <p:grpSpPr>
          <a:xfrm>
            <a:off x="211127" y="104763"/>
            <a:ext cx="980377" cy="1007345"/>
            <a:chOff x="-1" y="-1"/>
            <a:chExt cx="980376" cy="1007344"/>
          </a:xfrm>
        </p:grpSpPr>
        <p:sp>
          <p:nvSpPr>
            <p:cNvPr id="721"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722"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725" name="Group"/>
            <p:cNvGrpSpPr/>
            <p:nvPr/>
          </p:nvGrpSpPr>
          <p:grpSpPr>
            <a:xfrm>
              <a:off x="142133" y="146025"/>
              <a:ext cx="696260" cy="715337"/>
              <a:chOff x="-1" y="0"/>
              <a:chExt cx="696259" cy="715336"/>
            </a:xfrm>
          </p:grpSpPr>
          <p:sp>
            <p:nvSpPr>
              <p:cNvPr id="723"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724"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727" name="Questions…"/>
          <p:cNvSpPr txBox="1"/>
          <p:nvPr/>
        </p:nvSpPr>
        <p:spPr>
          <a:xfrm>
            <a:off x="341267" y="574086"/>
            <a:ext cx="8598694" cy="4196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spcBef>
                <a:spcPts val="600"/>
              </a:spcBef>
              <a:buSzPct val="100000"/>
              <a:defRPr sz="2400">
                <a:latin typeface="Arial"/>
                <a:ea typeface="Arial"/>
                <a:cs typeface="Arial"/>
                <a:sym typeface="Arial"/>
              </a:defRPr>
            </a:pPr>
            <a:endParaRPr lang="ru-RU" sz="2800" b="1" dirty="0" smtClean="0"/>
          </a:p>
          <a:p>
            <a:pPr algn="just">
              <a:spcBef>
                <a:spcPts val="600"/>
              </a:spcBef>
              <a:buSzPct val="100000"/>
              <a:defRPr sz="2400">
                <a:latin typeface="Arial"/>
                <a:ea typeface="Arial"/>
                <a:cs typeface="Arial"/>
                <a:sym typeface="Arial"/>
              </a:defRPr>
            </a:pPr>
            <a:r>
              <a:rPr lang="ru-RU" sz="2800" b="1" dirty="0" err="1" smtClean="0"/>
              <a:t>Сұрақтар</a:t>
            </a:r>
            <a:endParaRPr lang="ru-RU" sz="2800" b="1" dirty="0"/>
          </a:p>
          <a:p>
            <a:pPr algn="just">
              <a:spcBef>
                <a:spcPts val="600"/>
              </a:spcBef>
              <a:buSzPct val="100000"/>
              <a:defRPr sz="2400">
                <a:latin typeface="Arial"/>
                <a:ea typeface="Arial"/>
                <a:cs typeface="Arial"/>
                <a:sym typeface="Arial"/>
              </a:defRPr>
            </a:pPr>
            <a:r>
              <a:rPr lang="ru-RU" dirty="0"/>
              <a:t>1. Фрэнк </a:t>
            </a:r>
            <a:r>
              <a:rPr lang="ru-RU" dirty="0" err="1"/>
              <a:t>іштің</a:t>
            </a:r>
            <a:r>
              <a:rPr lang="ru-RU" dirty="0"/>
              <a:t> </a:t>
            </a:r>
            <a:r>
              <a:rPr lang="ru-RU" dirty="0" err="1"/>
              <a:t>жоғарғы</a:t>
            </a:r>
            <a:r>
              <a:rPr lang="ru-RU" dirty="0"/>
              <a:t> </a:t>
            </a:r>
            <a:r>
              <a:rPr lang="ru-RU" dirty="0" err="1"/>
              <a:t>сол</a:t>
            </a:r>
            <a:r>
              <a:rPr lang="ru-RU" dirty="0"/>
              <a:t> </a:t>
            </a:r>
            <a:r>
              <a:rPr lang="ru-RU" dirty="0" err="1"/>
              <a:t>жақ</a:t>
            </a:r>
            <a:r>
              <a:rPr lang="ru-RU" dirty="0"/>
              <a:t> </a:t>
            </a:r>
            <a:r>
              <a:rPr lang="ru-RU" dirty="0" err="1"/>
              <a:t>квадрантында</a:t>
            </a:r>
            <a:r>
              <a:rPr lang="ru-RU" dirty="0"/>
              <a:t> </a:t>
            </a:r>
            <a:r>
              <a:rPr lang="ru-RU" dirty="0" err="1"/>
              <a:t>ауырсынуды</a:t>
            </a:r>
            <a:r>
              <a:rPr lang="ru-RU" dirty="0"/>
              <a:t> </a:t>
            </a:r>
            <a:r>
              <a:rPr lang="ru-RU" dirty="0" err="1"/>
              <a:t>сезінді</a:t>
            </a:r>
            <a:r>
              <a:rPr lang="ru-RU" dirty="0"/>
              <a:t>. Осы </a:t>
            </a:r>
            <a:r>
              <a:rPr lang="ru-RU" dirty="0" err="1"/>
              <a:t>саладағы</a:t>
            </a:r>
            <a:r>
              <a:rPr lang="ru-RU" dirty="0"/>
              <a:t> </a:t>
            </a:r>
            <a:r>
              <a:rPr lang="ru-RU" dirty="0" err="1"/>
              <a:t>негізгі</a:t>
            </a:r>
            <a:r>
              <a:rPr lang="ru-RU" dirty="0"/>
              <a:t> </a:t>
            </a:r>
            <a:r>
              <a:rPr lang="ru-RU" dirty="0" err="1"/>
              <a:t>мүшелерді</a:t>
            </a:r>
            <a:r>
              <a:rPr lang="ru-RU" dirty="0"/>
              <a:t> </a:t>
            </a:r>
            <a:r>
              <a:rPr lang="ru-RU" dirty="0" err="1"/>
              <a:t>белгілеу</a:t>
            </a:r>
            <a:r>
              <a:rPr lang="ru-RU" dirty="0"/>
              <a:t> </a:t>
            </a:r>
            <a:r>
              <a:rPr lang="ru-RU" dirty="0" err="1"/>
              <a:t>үшін</a:t>
            </a:r>
            <a:r>
              <a:rPr lang="ru-RU" dirty="0"/>
              <a:t> 1-суреттегі </a:t>
            </a:r>
            <a:r>
              <a:rPr lang="ru-RU" dirty="0" err="1"/>
              <a:t>сөздер</a:t>
            </a:r>
            <a:r>
              <a:rPr lang="ru-RU" dirty="0"/>
              <a:t> </a:t>
            </a:r>
            <a:r>
              <a:rPr lang="ru-RU" dirty="0" err="1"/>
              <a:t>тізімін</a:t>
            </a:r>
            <a:r>
              <a:rPr lang="ru-RU" dirty="0"/>
              <a:t> </a:t>
            </a:r>
            <a:r>
              <a:rPr lang="ru-RU" dirty="0" err="1"/>
              <a:t>қолданыңыз</a:t>
            </a:r>
            <a:r>
              <a:rPr lang="ru-RU" dirty="0"/>
              <a:t>.</a:t>
            </a:r>
            <a:endParaRPr dirty="0"/>
          </a:p>
          <a:p>
            <a:pPr marL="342900" indent="-342900" algn="just">
              <a:spcBef>
                <a:spcPts val="600"/>
              </a:spcBef>
              <a:buSzPct val="100000"/>
              <a:buChar char="•"/>
              <a:defRPr sz="2400">
                <a:latin typeface="Arial"/>
                <a:ea typeface="Arial"/>
                <a:cs typeface="Arial"/>
                <a:sym typeface="Arial"/>
              </a:defRPr>
            </a:pPr>
            <a:endParaRPr dirty="0"/>
          </a:p>
          <a:p>
            <a:pPr marL="342900" indent="-342900" algn="just">
              <a:spcBef>
                <a:spcPts val="600"/>
              </a:spcBef>
              <a:buSzPct val="100000"/>
              <a:buChar char="•"/>
              <a:defRPr sz="1200">
                <a:latin typeface="Arial"/>
                <a:ea typeface="Arial"/>
                <a:cs typeface="Arial"/>
                <a:sym typeface="Arial"/>
              </a:defRPr>
            </a:pPr>
            <a:endParaRPr dirty="0"/>
          </a:p>
          <a:p>
            <a:pPr algn="just">
              <a:spcBef>
                <a:spcPts val="600"/>
              </a:spcBef>
              <a:defRPr sz="2400">
                <a:latin typeface="Arial"/>
                <a:ea typeface="Arial"/>
                <a:cs typeface="Arial"/>
                <a:sym typeface="Arial"/>
              </a:defRPr>
            </a:pPr>
            <a:endParaRPr dirty="0"/>
          </a:p>
          <a:p>
            <a:pPr defTabSz="457200">
              <a:defRPr sz="1200">
                <a:latin typeface="Verdana"/>
                <a:ea typeface="Verdana"/>
                <a:cs typeface="Verdana"/>
                <a:sym typeface="Verdana"/>
              </a:defRPr>
            </a:pPr>
            <a:endParaRPr dirty="0"/>
          </a:p>
          <a:p>
            <a:pPr defTabSz="457200">
              <a:defRPr sz="1200">
                <a:latin typeface="Verdana"/>
                <a:ea typeface="Verdana"/>
                <a:cs typeface="Verdana"/>
                <a:sym typeface="Verdana"/>
              </a:defRPr>
            </a:pPr>
            <a:endParaRPr dirty="0"/>
          </a:p>
          <a:p>
            <a:pPr algn="just">
              <a:spcBef>
                <a:spcPts val="600"/>
              </a:spcBef>
              <a:defRPr sz="1200" b="1">
                <a:latin typeface="Verdana"/>
                <a:ea typeface="Verdana"/>
                <a:cs typeface="Verdana"/>
                <a:sym typeface="Verdana"/>
              </a:defRPr>
            </a:pPr>
            <a:r>
              <a:rPr dirty="0"/>
              <a:t/>
            </a:r>
            <a:br>
              <a:rPr dirty="0"/>
            </a:br>
            <a:endParaRPr dirty="0"/>
          </a:p>
        </p:txBody>
      </p:sp>
      <p:grpSp>
        <p:nvGrpSpPr>
          <p:cNvPr id="732" name="Group"/>
          <p:cNvGrpSpPr/>
          <p:nvPr/>
        </p:nvGrpSpPr>
        <p:grpSpPr>
          <a:xfrm>
            <a:off x="-108520" y="6101020"/>
            <a:ext cx="8856984" cy="755703"/>
            <a:chOff x="-1" y="0"/>
            <a:chExt cx="12248971" cy="755702"/>
          </a:xfrm>
        </p:grpSpPr>
        <p:sp>
          <p:nvSpPr>
            <p:cNvPr id="728"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729"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730"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731"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pic>
        <p:nvPicPr>
          <p:cNvPr id="733" name="Screen Shot 2019-09-03 at 11.27.22.png" descr="Screen Shot 2019-09-03 at 11.27.22.png"/>
          <p:cNvPicPr>
            <a:picLocks noChangeAspect="1"/>
          </p:cNvPicPr>
          <p:nvPr/>
        </p:nvPicPr>
        <p:blipFill>
          <a:blip r:embed="rId4">
            <a:extLst/>
          </a:blip>
          <a:stretch>
            <a:fillRect/>
          </a:stretch>
        </p:blipFill>
        <p:spPr>
          <a:xfrm>
            <a:off x="1207541" y="2915367"/>
            <a:ext cx="7042923" cy="320678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726"/>
                                        </p:tgtEl>
                                        <p:attrNameLst>
                                          <p:attrName>style.visibility</p:attrName>
                                        </p:attrNameLst>
                                      </p:cBhvr>
                                      <p:to>
                                        <p:strVal val="visible"/>
                                      </p:to>
                                    </p:set>
                                    <p:anim calcmode="lin" valueType="num">
                                      <p:cBhvr>
                                        <p:cTn id="7" dur="300" fill="hold"/>
                                        <p:tgtEl>
                                          <p:spTgt spid="726"/>
                                        </p:tgtEl>
                                        <p:attrNameLst>
                                          <p:attrName>ppt_w</p:attrName>
                                        </p:attrNameLst>
                                      </p:cBhvr>
                                      <p:tavLst>
                                        <p:tav tm="0">
                                          <p:val>
                                            <p:strVal val="4*#ppt_w"/>
                                          </p:val>
                                        </p:tav>
                                        <p:tav tm="100000">
                                          <p:val>
                                            <p:strVal val="#ppt_w"/>
                                          </p:val>
                                        </p:tav>
                                      </p:tavLst>
                                    </p:anim>
                                    <p:anim calcmode="lin" valueType="num">
                                      <p:cBhvr>
                                        <p:cTn id="8" dur="300" fill="hold"/>
                                        <p:tgtEl>
                                          <p:spTgt spid="7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lide Number"/>
          <p:cNvSpPr txBox="1">
            <a:spLocks noGrp="1"/>
          </p:cNvSpPr>
          <p:nvPr>
            <p:ph type="sldNum" sz="quarter" idx="4294967295"/>
          </p:nvPr>
        </p:nvSpPr>
        <p:spPr>
          <a:xfrm>
            <a:off x="8940975" y="6324600"/>
            <a:ext cx="203021" cy="2888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6</a:t>
            </a:fld>
            <a:endParaRPr/>
          </a:p>
        </p:txBody>
      </p:sp>
      <p:sp>
        <p:nvSpPr>
          <p:cNvPr id="83" name="Gross Anatomy of Stomach"/>
          <p:cNvSpPr txBox="1">
            <a:spLocks noGrp="1"/>
          </p:cNvSpPr>
          <p:nvPr>
            <p:ph type="title" idx="4294967295"/>
          </p:nvPr>
        </p:nvSpPr>
        <p:spPr>
          <a:xfrm>
            <a:off x="-2" y="0"/>
            <a:ext cx="9144004" cy="838200"/>
          </a:xfrm>
          <a:prstGeom prst="rect">
            <a:avLst/>
          </a:prstGeom>
        </p:spPr>
        <p:txBody>
          <a:bodyPr lIns="45718" tIns="45718" rIns="45718" bIns="45718" anchor="ctr"/>
          <a:lstStyle>
            <a:lvl1pPr algn="ctr" defTabSz="914400">
              <a:defRPr sz="4400" b="1"/>
            </a:lvl1pPr>
          </a:lstStyle>
          <a:p>
            <a:r>
              <a:rPr lang="kk-KZ" dirty="0" smtClean="0"/>
              <a:t>Асқазанның жалпы анатомиясы</a:t>
            </a:r>
            <a:endParaRPr dirty="0"/>
          </a:p>
        </p:txBody>
      </p:sp>
      <p:pic>
        <p:nvPicPr>
          <p:cNvPr id="1026" name="Picture 2" descr="C:\Users\Зарина\Desktop\1.bmp"/>
          <p:cNvPicPr>
            <a:picLocks noChangeAspect="1" noChangeArrowheads="1"/>
          </p:cNvPicPr>
          <p:nvPr/>
        </p:nvPicPr>
        <p:blipFill>
          <a:blip r:embed="rId2"/>
          <a:srcRect/>
          <a:stretch>
            <a:fillRect/>
          </a:stretch>
        </p:blipFill>
        <p:spPr bwMode="auto">
          <a:xfrm>
            <a:off x="671490" y="857232"/>
            <a:ext cx="7504580" cy="5286412"/>
          </a:xfrm>
          <a:prstGeom prst="rect">
            <a:avLst/>
          </a:prstGeom>
          <a:noFill/>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60</a:t>
            </a:fld>
            <a:endParaRPr/>
          </a:p>
        </p:txBody>
      </p:sp>
      <p:sp>
        <p:nvSpPr>
          <p:cNvPr id="736"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fontScale="90000"/>
          </a:bodyPr>
          <a:lstStyle/>
          <a:p>
            <a:pPr defTabSz="474935">
              <a:defRPr sz="3100" b="1"/>
            </a:pPr>
            <a:r>
              <a:rPr lang="kk-KZ" dirty="0" smtClean="0"/>
              <a:t>ТЕКСЕРУ</a:t>
            </a:r>
            <a:r>
              <a:rPr dirty="0" smtClean="0"/>
              <a:t> </a:t>
            </a:r>
            <a:endParaRPr dirty="0"/>
          </a:p>
          <a:p>
            <a:pPr defTabSz="474935">
              <a:defRPr sz="3100" b="1"/>
            </a:pPr>
            <a:r>
              <a:rPr dirty="0"/>
              <a:t/>
            </a:r>
            <a:br>
              <a:rPr dirty="0"/>
            </a:br>
            <a:endParaRPr dirty="0"/>
          </a:p>
        </p:txBody>
      </p:sp>
      <p:grpSp>
        <p:nvGrpSpPr>
          <p:cNvPr id="742" name="Group"/>
          <p:cNvGrpSpPr/>
          <p:nvPr/>
        </p:nvGrpSpPr>
        <p:grpSpPr>
          <a:xfrm>
            <a:off x="211127" y="104763"/>
            <a:ext cx="980377" cy="1007345"/>
            <a:chOff x="-1" y="-1"/>
            <a:chExt cx="980376" cy="1007344"/>
          </a:xfrm>
        </p:grpSpPr>
        <p:sp>
          <p:nvSpPr>
            <p:cNvPr id="737"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738"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741" name="Group"/>
            <p:cNvGrpSpPr/>
            <p:nvPr/>
          </p:nvGrpSpPr>
          <p:grpSpPr>
            <a:xfrm>
              <a:off x="142133" y="146025"/>
              <a:ext cx="696260" cy="715337"/>
              <a:chOff x="-1" y="0"/>
              <a:chExt cx="696259" cy="715336"/>
            </a:xfrm>
          </p:grpSpPr>
          <p:sp>
            <p:nvSpPr>
              <p:cNvPr id="739"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740"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743" name="Questions…"/>
          <p:cNvSpPr txBox="1"/>
          <p:nvPr/>
        </p:nvSpPr>
        <p:spPr>
          <a:xfrm>
            <a:off x="334842" y="1276791"/>
            <a:ext cx="8598694" cy="5765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spcBef>
                <a:spcPts val="600"/>
              </a:spcBef>
              <a:buSzPct val="100000"/>
              <a:defRPr sz="2400">
                <a:latin typeface="Arial"/>
                <a:ea typeface="Arial"/>
                <a:cs typeface="Arial"/>
                <a:sym typeface="Arial"/>
              </a:defRPr>
            </a:pPr>
            <a:r>
              <a:rPr lang="ru-RU" b="1" dirty="0" err="1" smtClean="0"/>
              <a:t>Сұрақтар</a:t>
            </a:r>
            <a:endParaRPr lang="ru-RU" b="1" dirty="0" smtClean="0"/>
          </a:p>
          <a:p>
            <a:pPr algn="just">
              <a:spcBef>
                <a:spcPts val="600"/>
              </a:spcBef>
              <a:buSzPct val="100000"/>
              <a:defRPr sz="2400">
                <a:latin typeface="Arial"/>
                <a:ea typeface="Arial"/>
                <a:cs typeface="Arial"/>
                <a:sym typeface="Arial"/>
              </a:defRPr>
            </a:pPr>
            <a:endParaRPr lang="ru-RU" b="1" dirty="0"/>
          </a:p>
          <a:p>
            <a:pPr marL="342900" indent="-342900" algn="just">
              <a:spcBef>
                <a:spcPts val="600"/>
              </a:spcBef>
              <a:buSzPct val="100000"/>
              <a:buChar char="•"/>
              <a:defRPr sz="2400">
                <a:latin typeface="Arial"/>
                <a:ea typeface="Arial"/>
                <a:cs typeface="Arial"/>
                <a:sym typeface="Arial"/>
              </a:defRPr>
            </a:pPr>
            <a:r>
              <a:rPr lang="ru-RU" sz="1800" dirty="0" err="1"/>
              <a:t>Франктың</a:t>
            </a:r>
            <a:r>
              <a:rPr lang="ru-RU" sz="1800" dirty="0"/>
              <a:t> </a:t>
            </a:r>
            <a:r>
              <a:rPr lang="ru-RU" sz="1800" dirty="0" err="1"/>
              <a:t>қандағы</a:t>
            </a:r>
            <a:r>
              <a:rPr lang="ru-RU" sz="1800" dirty="0"/>
              <a:t> </a:t>
            </a:r>
            <a:r>
              <a:rPr lang="ru-RU" sz="1800" dirty="0" err="1"/>
              <a:t>глюкозаның</a:t>
            </a:r>
            <a:r>
              <a:rPr lang="ru-RU" sz="1800" dirty="0"/>
              <a:t> </a:t>
            </a:r>
            <a:r>
              <a:rPr lang="ru-RU" sz="1800" dirty="0" err="1"/>
              <a:t>жоғары</a:t>
            </a:r>
            <a:r>
              <a:rPr lang="ru-RU" sz="1800" dirty="0"/>
              <a:t> </a:t>
            </a:r>
            <a:r>
              <a:rPr lang="ru-RU" sz="1800" dirty="0" err="1"/>
              <a:t>деңгейіне</a:t>
            </a:r>
            <a:r>
              <a:rPr lang="ru-RU" sz="1800" dirty="0"/>
              <a:t> </a:t>
            </a:r>
            <a:r>
              <a:rPr lang="ru-RU" sz="1800" dirty="0" err="1"/>
              <a:t>диагнозыңызды</a:t>
            </a:r>
            <a:r>
              <a:rPr lang="ru-RU" sz="1800" dirty="0"/>
              <a:t> </a:t>
            </a:r>
            <a:r>
              <a:rPr lang="ru-RU" sz="1800" dirty="0" err="1"/>
              <a:t>қарастырыңыз</a:t>
            </a:r>
            <a:r>
              <a:rPr lang="ru-RU" sz="1800" dirty="0"/>
              <a:t>. </a:t>
            </a:r>
            <a:r>
              <a:rPr lang="ru-RU" sz="1800" dirty="0" err="1"/>
              <a:t>Инсулинді</a:t>
            </a:r>
            <a:r>
              <a:rPr lang="ru-RU" sz="1800" dirty="0"/>
              <a:t> </a:t>
            </a:r>
            <a:r>
              <a:rPr lang="ru-RU" sz="1800" dirty="0" err="1"/>
              <a:t>қандай</a:t>
            </a:r>
            <a:r>
              <a:rPr lang="ru-RU" sz="1800" dirty="0"/>
              <a:t> без </a:t>
            </a:r>
            <a:r>
              <a:rPr lang="ru-RU" sz="1800" dirty="0" err="1"/>
              <a:t>бөледі</a:t>
            </a:r>
            <a:r>
              <a:rPr lang="ru-RU" sz="1800" dirty="0"/>
              <a:t>?</a:t>
            </a:r>
          </a:p>
          <a:p>
            <a:pPr marL="342900" indent="-342900" algn="just">
              <a:spcBef>
                <a:spcPts val="600"/>
              </a:spcBef>
              <a:buSzPct val="100000"/>
              <a:buChar char="•"/>
              <a:defRPr sz="2400">
                <a:latin typeface="Arial"/>
                <a:ea typeface="Arial"/>
                <a:cs typeface="Arial"/>
                <a:sym typeface="Arial"/>
              </a:defRPr>
            </a:pPr>
            <a:r>
              <a:rPr lang="ru-RU" sz="1800" dirty="0" err="1"/>
              <a:t>Фрэнктің</a:t>
            </a:r>
            <a:r>
              <a:rPr lang="ru-RU" sz="1800" dirty="0"/>
              <a:t> </a:t>
            </a:r>
            <a:r>
              <a:rPr lang="ru-RU" sz="1800" dirty="0" err="1"/>
              <a:t>сарғаю</a:t>
            </a:r>
            <a:r>
              <a:rPr lang="ru-RU" sz="1800" dirty="0"/>
              <a:t> </a:t>
            </a:r>
            <a:r>
              <a:rPr lang="ru-RU" sz="1800" dirty="0" err="1"/>
              <a:t>көрінісін</a:t>
            </a:r>
            <a:r>
              <a:rPr lang="ru-RU" sz="1800" dirty="0"/>
              <a:t> </a:t>
            </a:r>
            <a:r>
              <a:rPr lang="ru-RU" sz="1800" dirty="0" err="1"/>
              <a:t>жасауға</a:t>
            </a:r>
            <a:r>
              <a:rPr lang="ru-RU" sz="1800" dirty="0"/>
              <a:t> </a:t>
            </a:r>
            <a:r>
              <a:rPr lang="ru-RU" sz="1800" dirty="0" err="1"/>
              <a:t>қандай</a:t>
            </a:r>
            <a:r>
              <a:rPr lang="ru-RU" sz="1800" dirty="0"/>
              <a:t> </a:t>
            </a:r>
            <a:r>
              <a:rPr lang="ru-RU" sz="1800" dirty="0" err="1"/>
              <a:t>органдар</a:t>
            </a:r>
            <a:r>
              <a:rPr lang="ru-RU" sz="1800" dirty="0"/>
              <a:t> </a:t>
            </a:r>
            <a:r>
              <a:rPr lang="ru-RU" sz="1800" dirty="0" err="1"/>
              <a:t>қатысады</a:t>
            </a:r>
            <a:r>
              <a:rPr lang="ru-RU" sz="1800" dirty="0"/>
              <a:t>?</a:t>
            </a:r>
          </a:p>
          <a:p>
            <a:pPr marL="342900" indent="-342900" algn="just">
              <a:spcBef>
                <a:spcPts val="600"/>
              </a:spcBef>
              <a:buSzPct val="100000"/>
              <a:buChar char="•"/>
              <a:defRPr sz="2400">
                <a:latin typeface="Arial"/>
                <a:ea typeface="Arial"/>
                <a:cs typeface="Arial"/>
                <a:sym typeface="Arial"/>
              </a:defRPr>
            </a:pPr>
            <a:r>
              <a:rPr lang="ru-RU" sz="1800" dirty="0"/>
              <a:t>1-суретке </a:t>
            </a:r>
            <a:r>
              <a:rPr lang="ru-RU" sz="1800" dirty="0" err="1"/>
              <a:t>қарап</a:t>
            </a:r>
            <a:r>
              <a:rPr lang="ru-RU" sz="1800" dirty="0"/>
              <a:t>, осы без мен осы </a:t>
            </a:r>
            <a:r>
              <a:rPr lang="ru-RU" sz="1800" dirty="0" err="1"/>
              <a:t>органдардың</a:t>
            </a:r>
            <a:r>
              <a:rPr lang="ru-RU" sz="1800" dirty="0"/>
              <a:t> (7 </a:t>
            </a:r>
            <a:r>
              <a:rPr lang="ru-RU" sz="1800" dirty="0" err="1"/>
              <a:t>және</a:t>
            </a:r>
            <a:r>
              <a:rPr lang="ru-RU" sz="1800" dirty="0"/>
              <a:t> 8 </a:t>
            </a:r>
            <a:r>
              <a:rPr lang="ru-RU" sz="1800" dirty="0" err="1"/>
              <a:t>сұрақтардың</a:t>
            </a:r>
            <a:r>
              <a:rPr lang="ru-RU" sz="1800" dirty="0"/>
              <a:t> </a:t>
            </a:r>
            <a:r>
              <a:rPr lang="ru-RU" sz="1800" dirty="0" err="1"/>
              <a:t>жауаптары</a:t>
            </a:r>
            <a:r>
              <a:rPr lang="ru-RU" sz="1800" dirty="0"/>
              <a:t>) </a:t>
            </a:r>
            <a:r>
              <a:rPr lang="ru-RU" sz="1800" dirty="0" err="1"/>
              <a:t>қандай</a:t>
            </a:r>
            <a:r>
              <a:rPr lang="ru-RU" sz="1800" dirty="0"/>
              <a:t>-да </a:t>
            </a:r>
            <a:r>
              <a:rPr lang="ru-RU" sz="1800" dirty="0" err="1"/>
              <a:t>бір-бірімен</a:t>
            </a:r>
            <a:r>
              <a:rPr lang="ru-RU" sz="1800" dirty="0"/>
              <a:t> </a:t>
            </a:r>
            <a:r>
              <a:rPr lang="ru-RU" sz="1800" dirty="0" err="1"/>
              <a:t>байланысты</a:t>
            </a:r>
            <a:r>
              <a:rPr lang="ru-RU" sz="1800" dirty="0"/>
              <a:t> </a:t>
            </a:r>
            <a:r>
              <a:rPr lang="ru-RU" sz="1800" dirty="0" err="1"/>
              <a:t>екендігін</a:t>
            </a:r>
            <a:r>
              <a:rPr lang="ru-RU" sz="1800" dirty="0"/>
              <a:t> </a:t>
            </a:r>
            <a:r>
              <a:rPr lang="ru-RU" sz="1800" dirty="0" err="1"/>
              <a:t>анықтаңыз</a:t>
            </a:r>
            <a:r>
              <a:rPr lang="ru-RU" sz="1800" dirty="0"/>
              <a:t>.</a:t>
            </a:r>
          </a:p>
          <a:p>
            <a:pPr marL="342900" indent="-342900" algn="just">
              <a:spcBef>
                <a:spcPts val="600"/>
              </a:spcBef>
              <a:buSzPct val="100000"/>
              <a:buChar char="•"/>
              <a:defRPr sz="2400">
                <a:latin typeface="Arial"/>
                <a:ea typeface="Arial"/>
                <a:cs typeface="Arial"/>
                <a:sym typeface="Arial"/>
              </a:defRPr>
            </a:pPr>
            <a:r>
              <a:rPr lang="ru-RU" sz="1800" dirty="0" err="1"/>
              <a:t>Сіз</a:t>
            </a:r>
            <a:r>
              <a:rPr lang="ru-RU" sz="1800" dirty="0"/>
              <a:t> </a:t>
            </a:r>
            <a:r>
              <a:rPr lang="ru-RU" sz="1800" dirty="0" err="1"/>
              <a:t>Фрэнктің</a:t>
            </a:r>
            <a:r>
              <a:rPr lang="ru-RU" sz="1800" dirty="0"/>
              <a:t> </a:t>
            </a:r>
            <a:r>
              <a:rPr lang="ru-RU" sz="1800" dirty="0" err="1"/>
              <a:t>қанындағы</a:t>
            </a:r>
            <a:r>
              <a:rPr lang="ru-RU" sz="1800" dirty="0"/>
              <a:t> глюкоза мен </a:t>
            </a:r>
            <a:r>
              <a:rPr lang="ru-RU" sz="1800" dirty="0" err="1"/>
              <a:t>конъюирленген</a:t>
            </a:r>
            <a:r>
              <a:rPr lang="ru-RU" sz="1800" dirty="0"/>
              <a:t> </a:t>
            </a:r>
            <a:r>
              <a:rPr lang="ru-RU" sz="1800" dirty="0" err="1"/>
              <a:t>билирубиннің</a:t>
            </a:r>
            <a:r>
              <a:rPr lang="ru-RU" sz="1800" dirty="0"/>
              <a:t> </a:t>
            </a:r>
            <a:r>
              <a:rPr lang="ru-RU" sz="1800" dirty="0" err="1"/>
              <a:t>жоғары</a:t>
            </a:r>
            <a:r>
              <a:rPr lang="ru-RU" sz="1800" dirty="0"/>
              <a:t> </a:t>
            </a:r>
            <a:r>
              <a:rPr lang="ru-RU" sz="1800" dirty="0" err="1"/>
              <a:t>мөлшерін</a:t>
            </a:r>
            <a:r>
              <a:rPr lang="ru-RU" sz="1800" dirty="0"/>
              <a:t> </a:t>
            </a:r>
            <a:r>
              <a:rPr lang="ru-RU" sz="1800" dirty="0" err="1"/>
              <a:t>түсіндіретін</a:t>
            </a:r>
            <a:r>
              <a:rPr lang="ru-RU" sz="1800" dirty="0"/>
              <a:t> </a:t>
            </a:r>
            <a:r>
              <a:rPr lang="ru-RU" sz="1800" dirty="0" err="1"/>
              <a:t>себеп</a:t>
            </a:r>
            <a:r>
              <a:rPr lang="ru-RU" sz="1800" dirty="0"/>
              <a:t> </a:t>
            </a:r>
            <a:r>
              <a:rPr lang="ru-RU" sz="1800" dirty="0" err="1"/>
              <a:t>туралы</a:t>
            </a:r>
            <a:r>
              <a:rPr lang="ru-RU" sz="1800" dirty="0"/>
              <a:t> </a:t>
            </a:r>
            <a:r>
              <a:rPr lang="ru-RU" sz="1800" dirty="0" err="1"/>
              <a:t>ойлай</a:t>
            </a:r>
            <a:r>
              <a:rPr lang="ru-RU" sz="1800" dirty="0"/>
              <a:t> </a:t>
            </a:r>
            <a:r>
              <a:rPr lang="ru-RU" sz="1800" dirty="0" err="1"/>
              <a:t>аласыз</a:t>
            </a:r>
            <a:r>
              <a:rPr lang="ru-RU" sz="1800" dirty="0"/>
              <a:t> ба?</a:t>
            </a:r>
          </a:p>
          <a:p>
            <a:pPr marL="342900" indent="-342900" algn="just">
              <a:spcBef>
                <a:spcPts val="600"/>
              </a:spcBef>
              <a:buSzPct val="100000"/>
              <a:buChar char="•"/>
              <a:defRPr sz="2400">
                <a:latin typeface="Arial"/>
                <a:ea typeface="Arial"/>
                <a:cs typeface="Arial"/>
                <a:sym typeface="Arial"/>
              </a:defRPr>
            </a:pPr>
            <a:r>
              <a:rPr lang="ru-RU" sz="1800" dirty="0" err="1"/>
              <a:t>Диагноздарыңызға</a:t>
            </a:r>
            <a:r>
              <a:rPr lang="ru-RU" sz="1800" dirty="0"/>
              <a:t> </a:t>
            </a:r>
            <a:r>
              <a:rPr lang="ru-RU" sz="1800" dirty="0" err="1"/>
              <a:t>түзетулер</a:t>
            </a:r>
            <a:r>
              <a:rPr lang="ru-RU" sz="1800" dirty="0"/>
              <a:t> </a:t>
            </a:r>
            <a:r>
              <a:rPr lang="ru-RU" sz="1800" dirty="0" err="1"/>
              <a:t>енгізгіңіз</a:t>
            </a:r>
            <a:r>
              <a:rPr lang="ru-RU" sz="1800" dirty="0"/>
              <a:t> </a:t>
            </a:r>
            <a:r>
              <a:rPr lang="ru-RU" sz="1800" dirty="0" err="1"/>
              <a:t>келе</a:t>
            </a:r>
            <a:r>
              <a:rPr lang="ru-RU" sz="1800" dirty="0"/>
              <a:t> </a:t>
            </a:r>
            <a:r>
              <a:rPr lang="ru-RU" sz="1800" dirty="0" err="1"/>
              <a:t>ме</a:t>
            </a:r>
            <a:r>
              <a:rPr lang="ru-RU" sz="1800" dirty="0"/>
              <a:t>?</a:t>
            </a:r>
            <a:endParaRPr sz="1800" dirty="0"/>
          </a:p>
          <a:p>
            <a:pPr marL="342900" indent="-342900" algn="just">
              <a:spcBef>
                <a:spcPts val="600"/>
              </a:spcBef>
              <a:buSzPct val="100000"/>
              <a:buChar char="•"/>
              <a:defRPr sz="2400">
                <a:latin typeface="Arial"/>
                <a:ea typeface="Arial"/>
                <a:cs typeface="Arial"/>
                <a:sym typeface="Arial"/>
              </a:defRPr>
            </a:pPr>
            <a:endParaRPr sz="1800" dirty="0"/>
          </a:p>
          <a:p>
            <a:pPr marL="342900" indent="-342900" algn="just">
              <a:spcBef>
                <a:spcPts val="600"/>
              </a:spcBef>
              <a:buSzPct val="100000"/>
              <a:buChar char="•"/>
              <a:defRPr sz="1200">
                <a:latin typeface="Arial"/>
                <a:ea typeface="Arial"/>
                <a:cs typeface="Arial"/>
                <a:sym typeface="Arial"/>
              </a:defRPr>
            </a:pPr>
            <a:endParaRPr sz="1800" dirty="0"/>
          </a:p>
          <a:p>
            <a:pPr algn="just">
              <a:spcBef>
                <a:spcPts val="600"/>
              </a:spcBef>
              <a:defRPr sz="2400">
                <a:latin typeface="Arial"/>
                <a:ea typeface="Arial"/>
                <a:cs typeface="Arial"/>
                <a:sym typeface="Arial"/>
              </a:defRPr>
            </a:pPr>
            <a:endParaRPr sz="1800" dirty="0"/>
          </a:p>
          <a:p>
            <a:pPr defTabSz="457200">
              <a:defRPr sz="1200">
                <a:latin typeface="Verdana"/>
                <a:ea typeface="Verdana"/>
                <a:cs typeface="Verdana"/>
                <a:sym typeface="Verdana"/>
              </a:defRPr>
            </a:pPr>
            <a:endParaRPr sz="1800" dirty="0"/>
          </a:p>
          <a:p>
            <a:pPr defTabSz="457200">
              <a:defRPr sz="1200">
                <a:latin typeface="Verdana"/>
                <a:ea typeface="Verdana"/>
                <a:cs typeface="Verdana"/>
                <a:sym typeface="Verdana"/>
              </a:defRPr>
            </a:pPr>
            <a:endParaRPr sz="1800" dirty="0"/>
          </a:p>
          <a:p>
            <a:pPr algn="just">
              <a:spcBef>
                <a:spcPts val="600"/>
              </a:spcBef>
              <a:defRPr sz="1200" b="1">
                <a:latin typeface="Verdana"/>
                <a:ea typeface="Verdana"/>
                <a:cs typeface="Verdana"/>
                <a:sym typeface="Verdana"/>
              </a:defRPr>
            </a:pPr>
            <a:r>
              <a:rPr sz="1800" dirty="0"/>
              <a:t/>
            </a:r>
            <a:br>
              <a:rPr sz="1800" dirty="0"/>
            </a:br>
            <a:endParaRPr sz="1800" dirty="0"/>
          </a:p>
        </p:txBody>
      </p:sp>
      <p:grpSp>
        <p:nvGrpSpPr>
          <p:cNvPr id="748" name="Group"/>
          <p:cNvGrpSpPr/>
          <p:nvPr/>
        </p:nvGrpSpPr>
        <p:grpSpPr>
          <a:xfrm>
            <a:off x="0" y="6089867"/>
            <a:ext cx="8531232" cy="755703"/>
            <a:chOff x="-1" y="0"/>
            <a:chExt cx="12248971" cy="755702"/>
          </a:xfrm>
        </p:grpSpPr>
        <p:sp>
          <p:nvSpPr>
            <p:cNvPr id="744"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745"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746"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747"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742"/>
                                        </p:tgtEl>
                                        <p:attrNameLst>
                                          <p:attrName>style.visibility</p:attrName>
                                        </p:attrNameLst>
                                      </p:cBhvr>
                                      <p:to>
                                        <p:strVal val="visible"/>
                                      </p:to>
                                    </p:set>
                                    <p:anim calcmode="lin" valueType="num">
                                      <p:cBhvr>
                                        <p:cTn id="7" dur="300" fill="hold"/>
                                        <p:tgtEl>
                                          <p:spTgt spid="742"/>
                                        </p:tgtEl>
                                        <p:attrNameLst>
                                          <p:attrName>ppt_w</p:attrName>
                                        </p:attrNameLst>
                                      </p:cBhvr>
                                      <p:tavLst>
                                        <p:tav tm="0">
                                          <p:val>
                                            <p:strVal val="4*#ppt_w"/>
                                          </p:val>
                                        </p:tav>
                                        <p:tav tm="100000">
                                          <p:val>
                                            <p:strVal val="#ppt_w"/>
                                          </p:val>
                                        </p:tav>
                                      </p:tavLst>
                                    </p:anim>
                                    <p:anim calcmode="lin" valueType="num">
                                      <p:cBhvr>
                                        <p:cTn id="8" dur="300" fill="hold"/>
                                        <p:tgtEl>
                                          <p:spTgt spid="74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 grpId="1"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0" name="Screen Shot 2019-09-03 at 10.45.49.png" descr="Screen Shot 2019-09-03 at 10.45.49.png"/>
          <p:cNvPicPr>
            <a:picLocks noChangeAspect="1"/>
          </p:cNvPicPr>
          <p:nvPr/>
        </p:nvPicPr>
        <p:blipFill>
          <a:blip r:embed="rId2">
            <a:extLst/>
          </a:blip>
          <a:stretch>
            <a:fillRect/>
          </a:stretch>
        </p:blipFill>
        <p:spPr>
          <a:xfrm>
            <a:off x="306784" y="109884"/>
            <a:ext cx="6972301" cy="1016001"/>
          </a:xfrm>
          <a:prstGeom prst="rect">
            <a:avLst/>
          </a:prstGeom>
          <a:ln w="12700">
            <a:miter lim="400000"/>
          </a:ln>
        </p:spPr>
      </p:pic>
      <p:pic>
        <p:nvPicPr>
          <p:cNvPr id="751" name="Screen Shot 2019-09-03 at 11.30.41.png" descr="Screen Shot 2019-09-03 at 11.30.41.png"/>
          <p:cNvPicPr>
            <a:picLocks noChangeAspect="1"/>
          </p:cNvPicPr>
          <p:nvPr/>
        </p:nvPicPr>
        <p:blipFill>
          <a:blip r:embed="rId3">
            <a:extLst/>
          </a:blip>
          <a:stretch>
            <a:fillRect/>
          </a:stretch>
        </p:blipFill>
        <p:spPr>
          <a:xfrm>
            <a:off x="271651" y="1609291"/>
            <a:ext cx="8600697" cy="3639419"/>
          </a:xfrm>
          <a:prstGeom prst="rect">
            <a:avLst/>
          </a:prstGeom>
          <a:ln w="12700">
            <a:miter lim="400000"/>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lide Number"/>
          <p:cNvSpPr txBox="1">
            <a:spLocks noGrp="1"/>
          </p:cNvSpPr>
          <p:nvPr>
            <p:ph type="sldNum" sz="quarter" idx="4294967295"/>
          </p:nvPr>
        </p:nvSpPr>
        <p:spPr>
          <a:xfrm>
            <a:off x="8712375" y="6324598"/>
            <a:ext cx="386662" cy="37522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algn="l" defTabSz="914400">
              <a:defRPr sz="2000">
                <a:solidFill>
                  <a:srgbClr val="000000"/>
                </a:solidFill>
              </a:defRPr>
            </a:lvl1pPr>
          </a:lstStyle>
          <a:p>
            <a:fld id="{86CB4B4D-7CA3-9044-876B-883B54F8677D}" type="slidenum">
              <a:rPr/>
              <a:pPr/>
              <a:t>62</a:t>
            </a:fld>
            <a:endParaRPr/>
          </a:p>
        </p:txBody>
      </p:sp>
      <p:sp>
        <p:nvSpPr>
          <p:cNvPr id="754" name="Case Review"/>
          <p:cNvSpPr txBox="1">
            <a:spLocks noGrp="1"/>
          </p:cNvSpPr>
          <p:nvPr>
            <p:ph type="title" idx="4294967295"/>
          </p:nvPr>
        </p:nvSpPr>
        <p:spPr>
          <a:xfrm>
            <a:off x="1447799" y="419100"/>
            <a:ext cx="6728919" cy="1449388"/>
          </a:xfrm>
          <a:prstGeom prst="rect">
            <a:avLst/>
          </a:prstGeom>
        </p:spPr>
        <p:txBody>
          <a:bodyPr lIns="45718" tIns="45718" rIns="45718" bIns="45718" anchor="ctr">
            <a:normAutofit fontScale="90000"/>
          </a:bodyPr>
          <a:lstStyle/>
          <a:p>
            <a:pPr defTabSz="474935">
              <a:defRPr sz="3100" b="1"/>
            </a:pPr>
            <a:r>
              <a:rPr lang="kk-KZ" dirty="0" smtClean="0"/>
              <a:t>ТЕКСЕРУ</a:t>
            </a:r>
            <a:r>
              <a:rPr dirty="0" smtClean="0"/>
              <a:t> </a:t>
            </a:r>
            <a:endParaRPr dirty="0"/>
          </a:p>
          <a:p>
            <a:pPr defTabSz="474935">
              <a:defRPr sz="3100" b="1"/>
            </a:pPr>
            <a:r>
              <a:rPr dirty="0"/>
              <a:t/>
            </a:r>
            <a:br>
              <a:rPr dirty="0"/>
            </a:br>
            <a:endParaRPr dirty="0"/>
          </a:p>
        </p:txBody>
      </p:sp>
      <p:grpSp>
        <p:nvGrpSpPr>
          <p:cNvPr id="760" name="Group"/>
          <p:cNvGrpSpPr/>
          <p:nvPr/>
        </p:nvGrpSpPr>
        <p:grpSpPr>
          <a:xfrm>
            <a:off x="211127" y="104763"/>
            <a:ext cx="980377" cy="1007345"/>
            <a:chOff x="-1" y="-1"/>
            <a:chExt cx="980376" cy="1007344"/>
          </a:xfrm>
        </p:grpSpPr>
        <p:sp>
          <p:nvSpPr>
            <p:cNvPr id="755"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756"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759" name="Group"/>
            <p:cNvGrpSpPr/>
            <p:nvPr/>
          </p:nvGrpSpPr>
          <p:grpSpPr>
            <a:xfrm>
              <a:off x="142133" y="146025"/>
              <a:ext cx="696260" cy="715337"/>
              <a:chOff x="-1" y="0"/>
              <a:chExt cx="696259" cy="715336"/>
            </a:xfrm>
          </p:grpSpPr>
          <p:sp>
            <p:nvSpPr>
              <p:cNvPr id="757"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758"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761" name="Questions…"/>
          <p:cNvSpPr txBox="1"/>
          <p:nvPr/>
        </p:nvSpPr>
        <p:spPr>
          <a:xfrm>
            <a:off x="545306" y="-85456"/>
            <a:ext cx="8275166" cy="7458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a:spcBef>
                <a:spcPts val="600"/>
              </a:spcBef>
              <a:buSzPct val="100000"/>
              <a:defRPr sz="2800">
                <a:latin typeface="Arial"/>
                <a:ea typeface="Arial"/>
                <a:cs typeface="Arial"/>
                <a:sym typeface="Arial"/>
              </a:defRPr>
            </a:pPr>
            <a:endParaRPr lang="ru-RU" sz="2800" b="1" dirty="0" smtClean="0"/>
          </a:p>
          <a:p>
            <a:pPr algn="just">
              <a:spcBef>
                <a:spcPts val="600"/>
              </a:spcBef>
              <a:buSzPct val="100000"/>
              <a:defRPr sz="2800">
                <a:latin typeface="Arial"/>
                <a:ea typeface="Arial"/>
                <a:cs typeface="Arial"/>
                <a:sym typeface="Arial"/>
              </a:defRPr>
            </a:pPr>
            <a:endParaRPr lang="ru-RU" sz="2800" b="1" dirty="0"/>
          </a:p>
          <a:p>
            <a:pPr algn="just">
              <a:spcBef>
                <a:spcPts val="600"/>
              </a:spcBef>
              <a:buSzPct val="100000"/>
              <a:defRPr sz="2800">
                <a:latin typeface="Arial"/>
                <a:ea typeface="Arial"/>
                <a:cs typeface="Arial"/>
                <a:sym typeface="Arial"/>
              </a:defRPr>
            </a:pPr>
            <a:r>
              <a:rPr lang="ru-RU" sz="2800" b="1" dirty="0" err="1" smtClean="0"/>
              <a:t>Сұрақтар</a:t>
            </a:r>
            <a:endParaRPr lang="ru-RU" sz="2800" b="1" dirty="0" smtClean="0"/>
          </a:p>
          <a:p>
            <a:pPr algn="just">
              <a:spcBef>
                <a:spcPts val="600"/>
              </a:spcBef>
              <a:buSzPct val="100000"/>
              <a:defRPr sz="2800">
                <a:latin typeface="Arial"/>
                <a:ea typeface="Arial"/>
                <a:cs typeface="Arial"/>
                <a:sym typeface="Arial"/>
              </a:defRPr>
            </a:pPr>
            <a:endParaRPr lang="ru-RU" sz="2800" b="1" dirty="0"/>
          </a:p>
          <a:p>
            <a:pPr marL="342900" indent="-342900" algn="just">
              <a:spcBef>
                <a:spcPts val="600"/>
              </a:spcBef>
              <a:buSzPct val="100000"/>
              <a:buChar char="•"/>
              <a:defRPr sz="2800">
                <a:latin typeface="Arial"/>
                <a:ea typeface="Arial"/>
                <a:cs typeface="Arial"/>
                <a:sym typeface="Arial"/>
              </a:defRPr>
            </a:pPr>
            <a:r>
              <a:rPr lang="ru-RU" sz="1800" dirty="0"/>
              <a:t>Фрэнк «</a:t>
            </a:r>
            <a:r>
              <a:rPr lang="ru-RU" sz="1800" dirty="0" err="1"/>
              <a:t>қара</a:t>
            </a:r>
            <a:r>
              <a:rPr lang="ru-RU" sz="1800" dirty="0"/>
              <a:t> </a:t>
            </a:r>
            <a:r>
              <a:rPr lang="ru-RU" sz="1800" dirty="0" err="1"/>
              <a:t>бөртпелердің</a:t>
            </a:r>
            <a:r>
              <a:rPr lang="ru-RU" sz="1800" dirty="0"/>
              <a:t>» </a:t>
            </a:r>
            <a:r>
              <a:rPr lang="ru-RU" sz="1800" dirty="0" err="1"/>
              <a:t>кім</a:t>
            </a:r>
            <a:r>
              <a:rPr lang="ru-RU" sz="1800" dirty="0"/>
              <a:t> </a:t>
            </a:r>
            <a:r>
              <a:rPr lang="ru-RU" sz="1800" dirty="0" err="1"/>
              <a:t>екендігі</a:t>
            </a:r>
            <a:r>
              <a:rPr lang="ru-RU" sz="1800" dirty="0"/>
              <a:t> </a:t>
            </a:r>
            <a:r>
              <a:rPr lang="ru-RU" sz="1800" dirty="0" err="1"/>
              <a:t>туралы</a:t>
            </a:r>
            <a:r>
              <a:rPr lang="ru-RU" sz="1800" dirty="0"/>
              <a:t> </a:t>
            </a:r>
            <a:r>
              <a:rPr lang="ru-RU" sz="1800" dirty="0" err="1"/>
              <a:t>болжам</a:t>
            </a:r>
            <a:r>
              <a:rPr lang="ru-RU" sz="1800" dirty="0"/>
              <a:t> </a:t>
            </a:r>
            <a:r>
              <a:rPr lang="ru-RU" sz="1800" dirty="0" err="1"/>
              <a:t>жасаңыз</a:t>
            </a:r>
            <a:r>
              <a:rPr lang="ru-RU" sz="1800" dirty="0"/>
              <a:t>. </a:t>
            </a:r>
            <a:endParaRPr lang="ru-RU" sz="1800" dirty="0" smtClean="0"/>
          </a:p>
          <a:p>
            <a:pPr marL="342900" indent="-342900" algn="just">
              <a:spcBef>
                <a:spcPts val="600"/>
              </a:spcBef>
              <a:buSzPct val="100000"/>
              <a:buChar char="•"/>
              <a:defRPr sz="2800">
                <a:latin typeface="Arial"/>
                <a:ea typeface="Arial"/>
                <a:cs typeface="Arial"/>
                <a:sym typeface="Arial"/>
              </a:defRPr>
            </a:pPr>
            <a:r>
              <a:rPr lang="ru-RU" sz="1800" dirty="0" smtClean="0"/>
              <a:t>3-суреттен </a:t>
            </a:r>
            <a:r>
              <a:rPr lang="ru-RU" sz="1800" dirty="0" err="1"/>
              <a:t>байқағансыз</a:t>
            </a:r>
            <a:r>
              <a:rPr lang="ru-RU" sz="1800" dirty="0"/>
              <a:t>, </a:t>
            </a:r>
            <a:r>
              <a:rPr lang="ru-RU" sz="1800" dirty="0" err="1"/>
              <a:t>бұл</a:t>
            </a:r>
            <a:r>
              <a:rPr lang="ru-RU" sz="1800" dirty="0"/>
              <a:t> «</a:t>
            </a:r>
            <a:r>
              <a:rPr lang="ru-RU" sz="1800" dirty="0" err="1"/>
              <a:t>қара</a:t>
            </a:r>
            <a:r>
              <a:rPr lang="ru-RU" sz="1800" dirty="0"/>
              <a:t> </a:t>
            </a:r>
            <a:r>
              <a:rPr lang="ru-RU" sz="1800" dirty="0" err="1"/>
              <a:t>бөртпелер</a:t>
            </a:r>
            <a:r>
              <a:rPr lang="ru-RU" sz="1800" dirty="0"/>
              <a:t>» </a:t>
            </a:r>
            <a:r>
              <a:rPr lang="ru-RU" sz="1800" dirty="0" err="1"/>
              <a:t>инсулиннің</a:t>
            </a:r>
            <a:r>
              <a:rPr lang="ru-RU" sz="1800" dirty="0"/>
              <a:t> </a:t>
            </a:r>
            <a:r>
              <a:rPr lang="ru-RU" sz="1800" dirty="0" err="1"/>
              <a:t>бөлінуіне</a:t>
            </a:r>
            <a:r>
              <a:rPr lang="ru-RU" sz="1800" dirty="0"/>
              <a:t> </a:t>
            </a:r>
            <a:r>
              <a:rPr lang="ru-RU" sz="1800" dirty="0" err="1"/>
              <a:t>әсер</a:t>
            </a:r>
            <a:r>
              <a:rPr lang="ru-RU" sz="1800" dirty="0"/>
              <a:t> </a:t>
            </a:r>
            <a:r>
              <a:rPr lang="ru-RU" sz="1800" dirty="0" err="1"/>
              <a:t>етуі</a:t>
            </a:r>
            <a:r>
              <a:rPr lang="ru-RU" sz="1800" dirty="0"/>
              <a:t> </a:t>
            </a:r>
            <a:r>
              <a:rPr lang="ru-RU" sz="1800" dirty="0" err="1"/>
              <a:t>мүмкін</a:t>
            </a:r>
            <a:r>
              <a:rPr lang="ru-RU" sz="1800" dirty="0"/>
              <a:t> </a:t>
            </a:r>
            <a:r>
              <a:rPr lang="ru-RU" sz="1800" dirty="0" err="1"/>
              <a:t>бе</a:t>
            </a:r>
            <a:r>
              <a:rPr lang="ru-RU" sz="1800" dirty="0"/>
              <a:t>?</a:t>
            </a:r>
          </a:p>
          <a:p>
            <a:pPr marL="342900" indent="-342900" algn="just">
              <a:spcBef>
                <a:spcPts val="600"/>
              </a:spcBef>
              <a:buSzPct val="100000"/>
              <a:buChar char="•"/>
              <a:defRPr sz="2800">
                <a:latin typeface="Arial"/>
                <a:ea typeface="Arial"/>
                <a:cs typeface="Arial"/>
                <a:sym typeface="Arial"/>
              </a:defRPr>
            </a:pPr>
            <a:r>
              <a:rPr lang="ru-RU" sz="1800" dirty="0" err="1"/>
              <a:t>Сіздің</a:t>
            </a:r>
            <a:r>
              <a:rPr lang="ru-RU" sz="1800" dirty="0"/>
              <a:t> </a:t>
            </a:r>
            <a:r>
              <a:rPr lang="ru-RU" sz="1800" dirty="0" err="1"/>
              <a:t>ойыңызша</a:t>
            </a:r>
            <a:r>
              <a:rPr lang="ru-RU" sz="1800" dirty="0"/>
              <a:t>, </a:t>
            </a:r>
            <a:r>
              <a:rPr lang="ru-RU" sz="1800" dirty="0" err="1"/>
              <a:t>бұл</a:t>
            </a:r>
            <a:r>
              <a:rPr lang="ru-RU" sz="1800" dirty="0"/>
              <a:t> «</a:t>
            </a:r>
            <a:r>
              <a:rPr lang="ru-RU" sz="1800" dirty="0" err="1"/>
              <a:t>қара</a:t>
            </a:r>
            <a:r>
              <a:rPr lang="ru-RU" sz="1800" dirty="0"/>
              <a:t> </a:t>
            </a:r>
            <a:r>
              <a:rPr lang="ru-RU" sz="1800" dirty="0" err="1"/>
              <a:t>бөртпелер</a:t>
            </a:r>
            <a:r>
              <a:rPr lang="ru-RU" sz="1800" dirty="0"/>
              <a:t>» </a:t>
            </a:r>
            <a:r>
              <a:rPr lang="ru-RU" sz="1800" dirty="0" err="1"/>
              <a:t>бауырдың</a:t>
            </a:r>
            <a:r>
              <a:rPr lang="ru-RU" sz="1800" dirty="0"/>
              <a:t> </a:t>
            </a:r>
            <a:r>
              <a:rPr lang="ru-RU" sz="1800" dirty="0" err="1"/>
              <a:t>конъюгацияланған</a:t>
            </a:r>
            <a:r>
              <a:rPr lang="ru-RU" sz="1800" dirty="0"/>
              <a:t> </a:t>
            </a:r>
            <a:r>
              <a:rPr lang="ru-RU" sz="1800" dirty="0" err="1"/>
              <a:t>билирубинді</a:t>
            </a:r>
            <a:r>
              <a:rPr lang="ru-RU" sz="1800" dirty="0"/>
              <a:t> </a:t>
            </a:r>
            <a:r>
              <a:rPr lang="ru-RU" sz="1800" dirty="0" err="1"/>
              <a:t>өндіруіне</a:t>
            </a:r>
            <a:r>
              <a:rPr lang="ru-RU" sz="1800" dirty="0"/>
              <a:t> </a:t>
            </a:r>
            <a:r>
              <a:rPr lang="ru-RU" sz="1800" dirty="0" err="1"/>
              <a:t>кедергі</a:t>
            </a:r>
            <a:r>
              <a:rPr lang="ru-RU" sz="1800" dirty="0"/>
              <a:t> бола </a:t>
            </a:r>
            <a:r>
              <a:rPr lang="ru-RU" sz="1800" dirty="0" err="1"/>
              <a:t>алады</a:t>
            </a:r>
            <a:r>
              <a:rPr lang="ru-RU" sz="1800" dirty="0"/>
              <a:t> </a:t>
            </a:r>
            <a:r>
              <a:rPr lang="ru-RU" sz="1800" dirty="0" err="1"/>
              <a:t>ма</a:t>
            </a:r>
            <a:r>
              <a:rPr lang="ru-RU" sz="1800" dirty="0"/>
              <a:t>?</a:t>
            </a:r>
          </a:p>
          <a:p>
            <a:pPr marL="342900" indent="-342900" algn="just">
              <a:spcBef>
                <a:spcPts val="600"/>
              </a:spcBef>
              <a:buSzPct val="100000"/>
              <a:buChar char="•"/>
              <a:defRPr sz="2800">
                <a:latin typeface="Arial"/>
                <a:ea typeface="Arial"/>
                <a:cs typeface="Arial"/>
                <a:sym typeface="Arial"/>
              </a:defRPr>
            </a:pPr>
            <a:r>
              <a:rPr lang="ru-RU" sz="1800" dirty="0"/>
              <a:t>  </a:t>
            </a:r>
            <a:r>
              <a:rPr lang="ru-RU" sz="1800" dirty="0" err="1"/>
              <a:t>Фрэнктің</a:t>
            </a:r>
            <a:r>
              <a:rPr lang="ru-RU" sz="1800" dirty="0"/>
              <a:t> </a:t>
            </a:r>
            <a:r>
              <a:rPr lang="ru-RU" sz="1800" dirty="0" err="1"/>
              <a:t>томографиясы</a:t>
            </a:r>
            <a:r>
              <a:rPr lang="ru-RU" sz="1800" dirty="0"/>
              <a:t> </a:t>
            </a:r>
            <a:r>
              <a:rPr lang="ru-RU" sz="1800" dirty="0" err="1"/>
              <a:t>аш</a:t>
            </a:r>
            <a:r>
              <a:rPr lang="ru-RU" sz="1800" dirty="0"/>
              <a:t> </a:t>
            </a:r>
            <a:r>
              <a:rPr lang="ru-RU" sz="1800" dirty="0" err="1"/>
              <a:t>ішек</a:t>
            </a:r>
            <a:r>
              <a:rPr lang="ru-RU" sz="1800" dirty="0"/>
              <a:t> пен </a:t>
            </a:r>
            <a:r>
              <a:rPr lang="ru-RU" sz="1800" dirty="0" err="1"/>
              <a:t>асқазан</a:t>
            </a:r>
            <a:r>
              <a:rPr lang="ru-RU" sz="1800" dirty="0"/>
              <a:t> </a:t>
            </a:r>
            <a:r>
              <a:rPr lang="ru-RU" sz="1800" dirty="0" err="1"/>
              <a:t>маңында</a:t>
            </a:r>
            <a:r>
              <a:rPr lang="ru-RU" sz="1800" dirty="0"/>
              <a:t> </a:t>
            </a:r>
            <a:r>
              <a:rPr lang="ru-RU" sz="1800" dirty="0" err="1"/>
              <a:t>ұйқы</a:t>
            </a:r>
            <a:r>
              <a:rPr lang="ru-RU" sz="1800" dirty="0"/>
              <a:t> </a:t>
            </a:r>
            <a:r>
              <a:rPr lang="ru-RU" sz="1800" dirty="0" err="1"/>
              <a:t>безінің</a:t>
            </a:r>
            <a:r>
              <a:rPr lang="ru-RU" sz="1800" dirty="0"/>
              <a:t> «</a:t>
            </a:r>
            <a:r>
              <a:rPr lang="ru-RU" sz="1800" dirty="0" err="1"/>
              <a:t>басын</a:t>
            </a:r>
            <a:r>
              <a:rPr lang="ru-RU" sz="1800" dirty="0"/>
              <a:t>» </a:t>
            </a:r>
            <a:r>
              <a:rPr lang="ru-RU" sz="1800" dirty="0" err="1"/>
              <a:t>көрсетеді</a:t>
            </a:r>
            <a:r>
              <a:rPr lang="ru-RU" sz="1800" dirty="0"/>
              <a:t>. </a:t>
            </a:r>
            <a:r>
              <a:rPr lang="ru-RU" sz="1800" dirty="0" err="1"/>
              <a:t>Ұйқы</a:t>
            </a:r>
            <a:r>
              <a:rPr lang="ru-RU" sz="1800" dirty="0"/>
              <a:t> </a:t>
            </a:r>
            <a:r>
              <a:rPr lang="ru-RU" sz="1800" dirty="0" err="1"/>
              <a:t>безінің</a:t>
            </a:r>
            <a:r>
              <a:rPr lang="ru-RU" sz="1800" dirty="0"/>
              <a:t> </a:t>
            </a:r>
            <a:r>
              <a:rPr lang="ru-RU" sz="1800" dirty="0" err="1"/>
              <a:t>ұлғаюы</a:t>
            </a:r>
            <a:r>
              <a:rPr lang="ru-RU" sz="1800" dirty="0"/>
              <a:t> </a:t>
            </a:r>
            <a:r>
              <a:rPr lang="ru-RU" sz="1800" dirty="0" err="1"/>
              <a:t>өт</a:t>
            </a:r>
            <a:r>
              <a:rPr lang="ru-RU" sz="1800" dirty="0"/>
              <a:t> </a:t>
            </a:r>
            <a:r>
              <a:rPr lang="ru-RU" sz="1800" dirty="0" err="1"/>
              <a:t>қабының</a:t>
            </a:r>
            <a:r>
              <a:rPr lang="ru-RU" sz="1800" dirty="0"/>
              <a:t> </a:t>
            </a:r>
            <a:r>
              <a:rPr lang="ru-RU" sz="1800" dirty="0" err="1"/>
              <a:t>өт</a:t>
            </a:r>
            <a:r>
              <a:rPr lang="ru-RU" sz="1800" dirty="0"/>
              <a:t> </a:t>
            </a:r>
            <a:r>
              <a:rPr lang="ru-RU" sz="1800" dirty="0" err="1"/>
              <a:t>жолымен</a:t>
            </a:r>
            <a:r>
              <a:rPr lang="ru-RU" sz="1800" dirty="0"/>
              <a:t> </a:t>
            </a:r>
            <a:r>
              <a:rPr lang="ru-RU" sz="1800" dirty="0" err="1"/>
              <a:t>және</a:t>
            </a:r>
            <a:r>
              <a:rPr lang="ru-RU" sz="1800" dirty="0"/>
              <a:t> </a:t>
            </a:r>
            <a:r>
              <a:rPr lang="ru-RU" sz="1800" dirty="0" err="1"/>
              <a:t>аш</a:t>
            </a:r>
            <a:r>
              <a:rPr lang="ru-RU" sz="1800" dirty="0"/>
              <a:t> </a:t>
            </a:r>
            <a:r>
              <a:rPr lang="ru-RU" sz="1800" dirty="0" err="1"/>
              <a:t>ішекке</a:t>
            </a:r>
            <a:r>
              <a:rPr lang="ru-RU" sz="1800" dirty="0"/>
              <a:t> </a:t>
            </a:r>
            <a:r>
              <a:rPr lang="ru-RU" sz="1800" dirty="0" err="1"/>
              <a:t>жіберілуіне</a:t>
            </a:r>
            <a:r>
              <a:rPr lang="ru-RU" sz="1800" dirty="0"/>
              <a:t> </a:t>
            </a:r>
            <a:r>
              <a:rPr lang="ru-RU" sz="1800" dirty="0" err="1"/>
              <a:t>қандай</a:t>
            </a:r>
            <a:r>
              <a:rPr lang="ru-RU" sz="1800" dirty="0"/>
              <a:t> </a:t>
            </a:r>
            <a:r>
              <a:rPr lang="ru-RU" sz="1800" dirty="0" err="1"/>
              <a:t>әсер</a:t>
            </a:r>
            <a:r>
              <a:rPr lang="ru-RU" sz="1800" dirty="0"/>
              <a:t> </a:t>
            </a:r>
            <a:r>
              <a:rPr lang="ru-RU" sz="1800" dirty="0" err="1"/>
              <a:t>етеді</a:t>
            </a:r>
            <a:r>
              <a:rPr lang="ru-RU" sz="1800" dirty="0"/>
              <a:t> </a:t>
            </a:r>
            <a:r>
              <a:rPr lang="ru-RU" sz="1800" dirty="0" err="1"/>
              <a:t>деп</a:t>
            </a:r>
            <a:r>
              <a:rPr lang="ru-RU" sz="1800" dirty="0"/>
              <a:t> </a:t>
            </a:r>
            <a:r>
              <a:rPr lang="ru-RU" sz="1800" dirty="0" err="1"/>
              <a:t>ойлайсыз</a:t>
            </a:r>
            <a:r>
              <a:rPr lang="ru-RU" sz="1800" dirty="0"/>
              <a:t>?</a:t>
            </a:r>
          </a:p>
          <a:p>
            <a:pPr marL="342900" indent="-342900" algn="just">
              <a:spcBef>
                <a:spcPts val="600"/>
              </a:spcBef>
              <a:buSzPct val="100000"/>
              <a:buChar char="•"/>
              <a:defRPr sz="2800">
                <a:latin typeface="Arial"/>
                <a:ea typeface="Arial"/>
                <a:cs typeface="Arial"/>
                <a:sym typeface="Arial"/>
              </a:defRPr>
            </a:pPr>
            <a:r>
              <a:rPr lang="ru-RU" sz="1800" dirty="0" err="1"/>
              <a:t>Неліктен</a:t>
            </a:r>
            <a:r>
              <a:rPr lang="ru-RU" sz="1800" dirty="0"/>
              <a:t> </a:t>
            </a:r>
            <a:r>
              <a:rPr lang="ru-RU" sz="1800" dirty="0" err="1"/>
              <a:t>Фрэнктің</a:t>
            </a:r>
            <a:r>
              <a:rPr lang="ru-RU" sz="1800" dirty="0"/>
              <a:t> </a:t>
            </a:r>
            <a:r>
              <a:rPr lang="ru-RU" sz="1800" dirty="0" err="1"/>
              <a:t>қанында</a:t>
            </a:r>
            <a:r>
              <a:rPr lang="ru-RU" sz="1800" dirty="0"/>
              <a:t> билирубин </a:t>
            </a:r>
            <a:r>
              <a:rPr lang="ru-RU" sz="1800" dirty="0" err="1"/>
              <a:t>деңгейі</a:t>
            </a:r>
            <a:r>
              <a:rPr lang="ru-RU" sz="1800" dirty="0"/>
              <a:t> </a:t>
            </a:r>
            <a:r>
              <a:rPr lang="ru-RU" sz="1800" dirty="0" err="1"/>
              <a:t>жоғарылаған</a:t>
            </a:r>
            <a:r>
              <a:rPr lang="ru-RU" sz="1800" dirty="0"/>
              <a:t>?</a:t>
            </a:r>
          </a:p>
          <a:p>
            <a:pPr marL="342900" indent="-342900" algn="just">
              <a:spcBef>
                <a:spcPts val="600"/>
              </a:spcBef>
              <a:buSzPct val="100000"/>
              <a:buChar char="•"/>
              <a:defRPr sz="2800">
                <a:latin typeface="Arial"/>
                <a:ea typeface="Arial"/>
                <a:cs typeface="Arial"/>
                <a:sym typeface="Arial"/>
              </a:defRPr>
            </a:pPr>
            <a:r>
              <a:rPr lang="ru-RU" sz="1800" dirty="0" err="1"/>
              <a:t>Диагнозыңызды</a:t>
            </a:r>
            <a:r>
              <a:rPr lang="ru-RU" sz="1800" dirty="0"/>
              <a:t> </a:t>
            </a:r>
            <a:r>
              <a:rPr lang="ru-RU" sz="1800" dirty="0" err="1"/>
              <a:t>өзгерткіңіз</a:t>
            </a:r>
            <a:r>
              <a:rPr lang="ru-RU" sz="1800" dirty="0"/>
              <a:t> </a:t>
            </a:r>
            <a:r>
              <a:rPr lang="ru-RU" sz="1800" dirty="0" err="1"/>
              <a:t>келе</a:t>
            </a:r>
            <a:r>
              <a:rPr lang="ru-RU" sz="1800" dirty="0"/>
              <a:t> </a:t>
            </a:r>
            <a:r>
              <a:rPr lang="ru-RU" sz="1800" dirty="0" err="1"/>
              <a:t>ме</a:t>
            </a:r>
            <a:r>
              <a:rPr lang="ru-RU" sz="1800" dirty="0"/>
              <a:t>?</a:t>
            </a:r>
            <a:endParaRPr sz="1800" dirty="0"/>
          </a:p>
          <a:p>
            <a:pPr marL="342900" indent="-342900" algn="just">
              <a:spcBef>
                <a:spcPts val="600"/>
              </a:spcBef>
              <a:buSzPct val="100000"/>
              <a:buChar char="•"/>
              <a:defRPr sz="2400">
                <a:latin typeface="Arial"/>
                <a:ea typeface="Arial"/>
                <a:cs typeface="Arial"/>
                <a:sym typeface="Arial"/>
              </a:defRPr>
            </a:pPr>
            <a:endParaRPr sz="1800" dirty="0"/>
          </a:p>
          <a:p>
            <a:pPr marL="342900" indent="-342900" algn="just">
              <a:spcBef>
                <a:spcPts val="600"/>
              </a:spcBef>
              <a:buSzPct val="100000"/>
              <a:buChar char="•"/>
              <a:defRPr sz="2400">
                <a:latin typeface="Arial"/>
                <a:ea typeface="Arial"/>
                <a:cs typeface="Arial"/>
                <a:sym typeface="Arial"/>
              </a:defRPr>
            </a:pPr>
            <a:endParaRPr sz="1400" dirty="0"/>
          </a:p>
          <a:p>
            <a:pPr marL="342900" indent="-342900" algn="just">
              <a:spcBef>
                <a:spcPts val="600"/>
              </a:spcBef>
              <a:buSzPct val="100000"/>
              <a:buChar char="•"/>
              <a:defRPr sz="1200">
                <a:latin typeface="Arial"/>
                <a:ea typeface="Arial"/>
                <a:cs typeface="Arial"/>
                <a:sym typeface="Arial"/>
              </a:defRPr>
            </a:pPr>
            <a:endParaRPr sz="1400" dirty="0"/>
          </a:p>
          <a:p>
            <a:pPr algn="just">
              <a:spcBef>
                <a:spcPts val="600"/>
              </a:spcBef>
              <a:defRPr sz="2400">
                <a:latin typeface="Arial"/>
                <a:ea typeface="Arial"/>
                <a:cs typeface="Arial"/>
                <a:sym typeface="Arial"/>
              </a:defRPr>
            </a:pPr>
            <a:endParaRPr sz="1400" dirty="0"/>
          </a:p>
          <a:p>
            <a:pPr defTabSz="457200">
              <a:defRPr sz="1200">
                <a:latin typeface="Verdana"/>
                <a:ea typeface="Verdana"/>
                <a:cs typeface="Verdana"/>
                <a:sym typeface="Verdana"/>
              </a:defRPr>
            </a:pPr>
            <a:endParaRPr sz="1400" dirty="0"/>
          </a:p>
          <a:p>
            <a:pPr defTabSz="457200">
              <a:defRPr sz="1200">
                <a:latin typeface="Verdana"/>
                <a:ea typeface="Verdana"/>
                <a:cs typeface="Verdana"/>
                <a:sym typeface="Verdana"/>
              </a:defRPr>
            </a:pPr>
            <a:endParaRPr sz="1400" dirty="0"/>
          </a:p>
          <a:p>
            <a:pPr algn="just">
              <a:spcBef>
                <a:spcPts val="600"/>
              </a:spcBef>
              <a:defRPr sz="1200" b="1">
                <a:latin typeface="Verdana"/>
                <a:ea typeface="Verdana"/>
                <a:cs typeface="Verdana"/>
                <a:sym typeface="Verdana"/>
              </a:defRPr>
            </a:pPr>
            <a:r>
              <a:rPr sz="1400" dirty="0"/>
              <a:t/>
            </a:r>
            <a:br>
              <a:rPr sz="1400" dirty="0"/>
            </a:br>
            <a:endParaRPr sz="1400" dirty="0"/>
          </a:p>
        </p:txBody>
      </p:sp>
      <p:grpSp>
        <p:nvGrpSpPr>
          <p:cNvPr id="766" name="Group"/>
          <p:cNvGrpSpPr/>
          <p:nvPr/>
        </p:nvGrpSpPr>
        <p:grpSpPr>
          <a:xfrm>
            <a:off x="-74260" y="6205462"/>
            <a:ext cx="12248972" cy="755703"/>
            <a:chOff x="-1" y="0"/>
            <a:chExt cx="12248971" cy="755702"/>
          </a:xfrm>
        </p:grpSpPr>
        <p:sp>
          <p:nvSpPr>
            <p:cNvPr id="762" name="Rectangle"/>
            <p:cNvSpPr/>
            <p:nvPr/>
          </p:nvSpPr>
          <p:spPr>
            <a:xfrm>
              <a:off x="2797115" y="18572"/>
              <a:ext cx="9451856" cy="684194"/>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sp>
          <p:nvSpPr>
            <p:cNvPr id="763" name="Rectangle"/>
            <p:cNvSpPr/>
            <p:nvPr/>
          </p:nvSpPr>
          <p:spPr>
            <a:xfrm>
              <a:off x="58513" y="16861"/>
              <a:ext cx="2922820" cy="738841"/>
            </a:xfrm>
            <a:prstGeom prst="rect">
              <a:avLst/>
            </a:prstGeom>
            <a:solidFill>
              <a:srgbClr val="B13B3C"/>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endParaRPr/>
            </a:p>
          </p:txBody>
        </p:sp>
        <p:pic>
          <p:nvPicPr>
            <p:cNvPr id="764" name="image1.png" descr="image1.png"/>
            <p:cNvPicPr>
              <a:picLocks noChangeAspect="1"/>
            </p:cNvPicPr>
            <p:nvPr/>
          </p:nvPicPr>
          <p:blipFill>
            <a:blip r:embed="rId3">
              <a:extLst/>
            </a:blip>
            <a:stretch>
              <a:fillRect/>
            </a:stretch>
          </p:blipFill>
          <p:spPr>
            <a:xfrm>
              <a:off x="-2" y="-1"/>
              <a:ext cx="704328" cy="613872"/>
            </a:xfrm>
            <a:prstGeom prst="rect">
              <a:avLst/>
            </a:prstGeom>
            <a:ln w="12700" cap="flat">
              <a:noFill/>
              <a:miter lim="400000"/>
            </a:ln>
            <a:effectLst/>
          </p:spPr>
        </p:pic>
        <p:sp>
          <p:nvSpPr>
            <p:cNvPr id="765" name="Al-Farabi Kazakh National University…"/>
            <p:cNvSpPr txBox="1"/>
            <p:nvPr/>
          </p:nvSpPr>
          <p:spPr>
            <a:xfrm>
              <a:off x="696108" y="153864"/>
              <a:ext cx="2223691" cy="464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760"/>
                                        </p:tgtEl>
                                        <p:attrNameLst>
                                          <p:attrName>style.visibility</p:attrName>
                                        </p:attrNameLst>
                                      </p:cBhvr>
                                      <p:to>
                                        <p:strVal val="visible"/>
                                      </p:to>
                                    </p:set>
                                    <p:anim calcmode="lin" valueType="num">
                                      <p:cBhvr>
                                        <p:cTn id="7" dur="300" fill="hold"/>
                                        <p:tgtEl>
                                          <p:spTgt spid="760"/>
                                        </p:tgtEl>
                                        <p:attrNameLst>
                                          <p:attrName>ppt_w</p:attrName>
                                        </p:attrNameLst>
                                      </p:cBhvr>
                                      <p:tavLst>
                                        <p:tav tm="0">
                                          <p:val>
                                            <p:strVal val="4*#ppt_w"/>
                                          </p:val>
                                        </p:tav>
                                        <p:tav tm="100000">
                                          <p:val>
                                            <p:strVal val="#ppt_w"/>
                                          </p:val>
                                        </p:tav>
                                      </p:tavLst>
                                    </p:anim>
                                    <p:anim calcmode="lin" valueType="num">
                                      <p:cBhvr>
                                        <p:cTn id="8" dur="300" fill="hold"/>
                                        <p:tgtEl>
                                          <p:spTgt spid="76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 grpId="1"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Rectangle"/>
          <p:cNvSpPr/>
          <p:nvPr/>
        </p:nvSpPr>
        <p:spPr>
          <a:xfrm>
            <a:off x="-4175" y="872739"/>
            <a:ext cx="9152350" cy="4920636"/>
          </a:xfrm>
          <a:prstGeom prst="rect">
            <a:avLst/>
          </a:prstGeom>
          <a:solidFill>
            <a:srgbClr val="18376A"/>
          </a:solid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endParaRPr/>
          </a:p>
        </p:txBody>
      </p:sp>
      <p:sp>
        <p:nvSpPr>
          <p:cNvPr id="769" name="PART II"/>
          <p:cNvSpPr txBox="1"/>
          <p:nvPr/>
        </p:nvSpPr>
        <p:spPr>
          <a:xfrm>
            <a:off x="249700" y="2204864"/>
            <a:ext cx="8644599" cy="1815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38" tIns="38138" rIns="38138" bIns="38138" anchor="ctr">
            <a:spAutoFit/>
          </a:bodyPr>
          <a:lstStyle/>
          <a:p>
            <a:pPr marL="403278" indent="-403278">
              <a:lnSpc>
                <a:spcPct val="150000"/>
              </a:lnSpc>
              <a:spcBef>
                <a:spcPts val="1500"/>
              </a:spcBef>
              <a:buSzPct val="100000"/>
              <a:buChar char="◆"/>
              <a:defRPr sz="7000" b="1">
                <a:solidFill>
                  <a:srgbClr val="F1F1F1"/>
                </a:solidFill>
                <a:latin typeface="Times New Roman"/>
                <a:ea typeface="Times New Roman"/>
                <a:cs typeface="Times New Roman"/>
                <a:sym typeface="Times New Roman"/>
              </a:defRPr>
            </a:pPr>
            <a:r>
              <a:rPr sz="1600" dirty="0"/>
              <a:t> </a:t>
            </a:r>
            <a:r>
              <a:rPr lang="kk-KZ" sz="1600" dirty="0"/>
              <a:t> Анықтама:</a:t>
            </a:r>
          </a:p>
          <a:p>
            <a:pPr marL="403278" indent="-403278">
              <a:lnSpc>
                <a:spcPct val="150000"/>
              </a:lnSpc>
              <a:spcBef>
                <a:spcPts val="1500"/>
              </a:spcBef>
              <a:buSzPct val="100000"/>
              <a:buChar char="◆"/>
              <a:defRPr sz="7000" b="1">
                <a:solidFill>
                  <a:srgbClr val="F1F1F1"/>
                </a:solidFill>
                <a:latin typeface="Times New Roman"/>
                <a:ea typeface="Times New Roman"/>
                <a:cs typeface="Times New Roman"/>
                <a:sym typeface="Times New Roman"/>
              </a:defRPr>
            </a:pPr>
            <a:r>
              <a:rPr lang="kk-KZ" sz="1600" dirty="0"/>
              <a:t>Саладин, анатомия және физиология, </a:t>
            </a:r>
            <a:r>
              <a:rPr lang="en-US" sz="1600" dirty="0"/>
              <a:t>McGraw Hill, </a:t>
            </a:r>
            <a:r>
              <a:rPr lang="kk-KZ" sz="1600" dirty="0"/>
              <a:t>Нью-Йорк, 2018</a:t>
            </a:r>
          </a:p>
          <a:p>
            <a:pPr marL="403278" indent="-403278">
              <a:lnSpc>
                <a:spcPct val="150000"/>
              </a:lnSpc>
              <a:spcBef>
                <a:spcPts val="1500"/>
              </a:spcBef>
              <a:buSzPct val="100000"/>
              <a:buChar char="◆"/>
              <a:defRPr sz="7000" b="1">
                <a:solidFill>
                  <a:srgbClr val="F1F1F1"/>
                </a:solidFill>
                <a:latin typeface="Times New Roman"/>
                <a:ea typeface="Times New Roman"/>
                <a:cs typeface="Times New Roman"/>
                <a:sym typeface="Times New Roman"/>
              </a:defRPr>
            </a:pPr>
            <a:r>
              <a:rPr lang="kk-KZ" sz="1600" dirty="0"/>
              <a:t>Ғылымда кейстерді оқытудың ұлттық орталығы. </a:t>
            </a:r>
            <a:r>
              <a:rPr lang="en-US" sz="1600" dirty="0"/>
              <a:t>https://sciencecases.lib.buffalo.edu/</a:t>
            </a:r>
            <a:endParaRPr sz="1600" dirty="0"/>
          </a:p>
          <a:p>
            <a:pPr marL="69133" indent="-69133" algn="r" defTabSz="1219200">
              <a:buSzPct val="100000"/>
              <a:buChar char="◆"/>
              <a:defRPr sz="1200">
                <a:solidFill>
                  <a:srgbClr val="474747"/>
                </a:solidFill>
                <a:latin typeface="Arial"/>
                <a:ea typeface="Arial"/>
                <a:cs typeface="Arial"/>
                <a:sym typeface="Arial"/>
              </a:defRPr>
            </a:pPr>
            <a:endParaRPr sz="16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68"/>
                                        </p:tgtEl>
                                        <p:attrNameLst>
                                          <p:attrName>style.visibility</p:attrName>
                                        </p:attrNameLst>
                                      </p:cBhvr>
                                      <p:to>
                                        <p:strVal val="visible"/>
                                      </p:to>
                                    </p:set>
                                    <p:animEffect transition="in" filter="wipe(left)">
                                      <p:cBhvr>
                                        <p:cTn id="7" dur="500"/>
                                        <p:tgtEl>
                                          <p:spTgt spid="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cNvSpPr txBox="1">
            <a:spLocks noGrp="1"/>
          </p:cNvSpPr>
          <p:nvPr>
            <p:ph type="sldNum" sz="quarter" idx="4294967295"/>
          </p:nvPr>
        </p:nvSpPr>
        <p:spPr>
          <a:xfrm>
            <a:off x="8940975" y="6324599"/>
            <a:ext cx="203021"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7</a:t>
            </a:fld>
            <a:endParaRPr/>
          </a:p>
        </p:txBody>
      </p:sp>
      <p:sp>
        <p:nvSpPr>
          <p:cNvPr id="72" name="Gross Anatomy of Stomach"/>
          <p:cNvSpPr txBox="1">
            <a:spLocks noGrp="1"/>
          </p:cNvSpPr>
          <p:nvPr>
            <p:ph type="title" idx="4294967295"/>
          </p:nvPr>
        </p:nvSpPr>
        <p:spPr>
          <a:xfrm>
            <a:off x="-2" y="0"/>
            <a:ext cx="9144004" cy="838200"/>
          </a:xfrm>
          <a:prstGeom prst="rect">
            <a:avLst/>
          </a:prstGeom>
        </p:spPr>
        <p:txBody>
          <a:bodyPr lIns="45718" tIns="45718" rIns="45718" bIns="45718" anchor="ctr"/>
          <a:lstStyle>
            <a:lvl1pPr algn="ctr" defTabSz="914400">
              <a:defRPr sz="4400" b="1"/>
            </a:lvl1pPr>
          </a:lstStyle>
          <a:p>
            <a:r>
              <a:rPr lang="kk-KZ" dirty="0" smtClean="0"/>
              <a:t>Асқазанның жалпы анатомиясы</a:t>
            </a:r>
            <a:endParaRPr dirty="0"/>
          </a:p>
        </p:txBody>
      </p:sp>
      <p:sp>
        <p:nvSpPr>
          <p:cNvPr id="73" name="four regions…"/>
          <p:cNvSpPr txBox="1">
            <a:spLocks noGrp="1"/>
          </p:cNvSpPr>
          <p:nvPr>
            <p:ph type="body" idx="4294967295"/>
          </p:nvPr>
        </p:nvSpPr>
        <p:spPr>
          <a:xfrm>
            <a:off x="419100" y="1195534"/>
            <a:ext cx="8534400" cy="4214668"/>
          </a:xfrm>
          <a:prstGeom prst="rect">
            <a:avLst/>
          </a:prstGeom>
        </p:spPr>
        <p:txBody>
          <a:bodyPr lIns="45718" tIns="45718" rIns="45718" bIns="45718"/>
          <a:lstStyle/>
          <a:p>
            <a:pPr marL="742950" lvl="1" indent="-285750" defTabSz="914400">
              <a:lnSpc>
                <a:spcPct val="100000"/>
              </a:lnSpc>
              <a:buChar char="–"/>
              <a:defRPr b="1">
                <a:solidFill>
                  <a:srgbClr val="000000"/>
                </a:solidFill>
              </a:defRPr>
            </a:pPr>
            <a:r>
              <a:rPr lang="kk-KZ" dirty="0" smtClean="0"/>
              <a:t>Төрт аймақтан тұрады:</a:t>
            </a:r>
            <a:endParaRPr dirty="0" smtClean="0"/>
          </a:p>
          <a:p>
            <a:pPr marL="1143000" lvl="2" indent="-228600" defTabSz="914400">
              <a:lnSpc>
                <a:spcPct val="100000"/>
              </a:lnSpc>
              <a:buChar char="•"/>
              <a:defRPr sz="2000" b="1">
                <a:solidFill>
                  <a:srgbClr val="000000"/>
                </a:solidFill>
              </a:defRPr>
            </a:pPr>
            <a:r>
              <a:rPr lang="kk-KZ" dirty="0" smtClean="0"/>
              <a:t>Жүрек аймағы</a:t>
            </a:r>
            <a:r>
              <a:rPr dirty="0" smtClean="0"/>
              <a:t> </a:t>
            </a:r>
            <a:r>
              <a:rPr dirty="0"/>
              <a:t>(</a:t>
            </a:r>
            <a:r>
              <a:rPr dirty="0" err="1"/>
              <a:t>cardia</a:t>
            </a:r>
            <a:r>
              <a:rPr dirty="0"/>
              <a:t>) </a:t>
            </a:r>
            <a:endParaRPr b="0" dirty="0"/>
          </a:p>
          <a:p>
            <a:pPr marL="1143000" lvl="2" indent="-228600" defTabSz="914400">
              <a:lnSpc>
                <a:spcPct val="100000"/>
              </a:lnSpc>
              <a:buChar char="•"/>
              <a:defRPr sz="2000" b="1">
                <a:solidFill>
                  <a:srgbClr val="000000"/>
                </a:solidFill>
              </a:defRPr>
            </a:pPr>
            <a:r>
              <a:rPr lang="kk-KZ" dirty="0" smtClean="0"/>
              <a:t>түпкі аймағы</a:t>
            </a:r>
            <a:r>
              <a:rPr dirty="0" smtClean="0"/>
              <a:t> </a:t>
            </a:r>
            <a:r>
              <a:rPr dirty="0"/>
              <a:t>(fundus)</a:t>
            </a:r>
          </a:p>
          <a:p>
            <a:pPr marL="1143000" lvl="2" indent="-228600" defTabSz="914400">
              <a:lnSpc>
                <a:spcPct val="100000"/>
              </a:lnSpc>
              <a:buChar char="•"/>
              <a:defRPr sz="2000" b="1">
                <a:solidFill>
                  <a:srgbClr val="000000"/>
                </a:solidFill>
              </a:defRPr>
            </a:pPr>
            <a:r>
              <a:rPr lang="kk-KZ" dirty="0" smtClean="0"/>
              <a:t>денесі</a:t>
            </a:r>
            <a:r>
              <a:rPr dirty="0" smtClean="0"/>
              <a:t> </a:t>
            </a:r>
            <a:r>
              <a:rPr dirty="0"/>
              <a:t>(corpus) </a:t>
            </a:r>
            <a:endParaRPr b="0" dirty="0"/>
          </a:p>
          <a:p>
            <a:pPr marL="1143000" lvl="2" indent="-228600" defTabSz="914400">
              <a:lnSpc>
                <a:spcPct val="100000"/>
              </a:lnSpc>
              <a:buChar char="•"/>
              <a:defRPr sz="2000" b="1">
                <a:solidFill>
                  <a:srgbClr val="000000"/>
                </a:solidFill>
              </a:defRPr>
            </a:pPr>
            <a:r>
              <a:rPr lang="kk-KZ" dirty="0" smtClean="0"/>
              <a:t>Пилорикалық аймақ </a:t>
            </a:r>
            <a:r>
              <a:rPr dirty="0" smtClean="0"/>
              <a:t> </a:t>
            </a:r>
            <a:endParaRPr lang="kk-KZ" dirty="0" smtClean="0"/>
          </a:p>
          <a:p>
            <a:pPr marL="914400" lvl="2" indent="0" defTabSz="914400">
              <a:lnSpc>
                <a:spcPct val="100000"/>
              </a:lnSpc>
              <a:buNone/>
              <a:defRPr sz="2000" b="1">
                <a:solidFill>
                  <a:srgbClr val="000000"/>
                </a:solidFill>
              </a:defRPr>
            </a:pPr>
            <a:r>
              <a:rPr lang="kk-KZ" b="0" dirty="0" smtClean="0"/>
              <a:t>      </a:t>
            </a:r>
            <a:r>
              <a:rPr lang="kk-KZ" dirty="0" smtClean="0"/>
              <a:t>-  Шұңқыр тәрізді антрумға бөлінеді.</a:t>
            </a:r>
            <a:endParaRPr dirty="0"/>
          </a:p>
          <a:p>
            <a:pPr marL="1600200" lvl="3" indent="-228600" defTabSz="914400">
              <a:lnSpc>
                <a:spcPct val="100000"/>
              </a:lnSpc>
              <a:buChar char="–"/>
              <a:defRPr sz="1800" b="1">
                <a:solidFill>
                  <a:srgbClr val="000000"/>
                </a:solidFill>
              </a:defRPr>
            </a:pPr>
            <a:r>
              <a:rPr lang="kk-KZ" dirty="0" smtClean="0"/>
              <a:t>Пилорлық канал</a:t>
            </a:r>
          </a:p>
          <a:p>
            <a:pPr marL="1600200" lvl="3" indent="-228600" defTabSz="914400">
              <a:lnSpc>
                <a:spcPct val="100000"/>
              </a:lnSpc>
              <a:buChar char="–"/>
              <a:defRPr sz="1800" b="1">
                <a:solidFill>
                  <a:srgbClr val="000000"/>
                </a:solidFill>
              </a:defRPr>
            </a:pPr>
            <a:r>
              <a:rPr lang="kk-KZ" dirty="0" smtClean="0"/>
              <a:t>пилорус</a:t>
            </a:r>
            <a:endParaRPr dirty="0"/>
          </a:p>
          <a:p>
            <a:pPr marL="742950" lvl="1" indent="-285750" defTabSz="914400">
              <a:lnSpc>
                <a:spcPct val="100000"/>
              </a:lnSpc>
              <a:buChar char="–"/>
              <a:defRPr b="1">
                <a:solidFill>
                  <a:srgbClr val="000000"/>
                </a:solidFill>
              </a:defRPr>
            </a:pPr>
            <a:r>
              <a:rPr lang="kk-KZ" dirty="0" smtClean="0"/>
              <a:t>пилорикалық</a:t>
            </a:r>
            <a:r>
              <a:rPr dirty="0" smtClean="0"/>
              <a:t> </a:t>
            </a:r>
            <a:r>
              <a:rPr dirty="0"/>
              <a:t>(</a:t>
            </a:r>
            <a:r>
              <a:rPr dirty="0" err="1"/>
              <a:t>gastroduodenal</a:t>
            </a:r>
            <a:r>
              <a:rPr dirty="0" smtClean="0"/>
              <a:t>)</a:t>
            </a:r>
            <a:r>
              <a:rPr lang="kk-KZ" dirty="0" smtClean="0"/>
              <a:t> сфинктер</a:t>
            </a:r>
            <a:endParaRPr dirty="0"/>
          </a:p>
        </p:txBody>
      </p:sp>
      <p:grpSp>
        <p:nvGrpSpPr>
          <p:cNvPr id="79" name="Group"/>
          <p:cNvGrpSpPr/>
          <p:nvPr/>
        </p:nvGrpSpPr>
        <p:grpSpPr>
          <a:xfrm>
            <a:off x="363527" y="4130663"/>
            <a:ext cx="980377" cy="1007345"/>
            <a:chOff x="-1" y="-1"/>
            <a:chExt cx="980376" cy="1007344"/>
          </a:xfrm>
        </p:grpSpPr>
        <p:sp>
          <p:nvSpPr>
            <p:cNvPr id="74" name="Oval"/>
            <p:cNvSpPr/>
            <p:nvPr/>
          </p:nvSpPr>
          <p:spPr>
            <a:xfrm>
              <a:off x="-2" y="-2"/>
              <a:ext cx="980377" cy="1007346"/>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sp>
          <p:nvSpPr>
            <p:cNvPr id="75" name="Oval"/>
            <p:cNvSpPr/>
            <p:nvPr/>
          </p:nvSpPr>
          <p:spPr>
            <a:xfrm>
              <a:off x="165066" y="169586"/>
              <a:ext cx="650363" cy="668153"/>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endParaRPr/>
            </a:p>
          </p:txBody>
        </p:sp>
        <p:grpSp>
          <p:nvGrpSpPr>
            <p:cNvPr id="78" name="Group"/>
            <p:cNvGrpSpPr/>
            <p:nvPr/>
          </p:nvGrpSpPr>
          <p:grpSpPr>
            <a:xfrm>
              <a:off x="142133" y="146025"/>
              <a:ext cx="696260" cy="715337"/>
              <a:chOff x="-1" y="0"/>
              <a:chExt cx="696259" cy="715336"/>
            </a:xfrm>
          </p:grpSpPr>
          <p:sp>
            <p:nvSpPr>
              <p:cNvPr id="76" name="Rectangle"/>
              <p:cNvSpPr/>
              <p:nvPr/>
            </p:nvSpPr>
            <p:spPr>
              <a:xfrm>
                <a:off x="-2" y="-1"/>
                <a:ext cx="696259" cy="715332"/>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endParaRPr/>
              </a:p>
            </p:txBody>
          </p:sp>
          <p:pic>
            <p:nvPicPr>
              <p:cNvPr id="77" name="image3.png" descr="image3.png"/>
              <p:cNvPicPr>
                <a:picLocks noChangeAspect="1"/>
              </p:cNvPicPr>
              <p:nvPr/>
            </p:nvPicPr>
            <p:blipFill>
              <a:blip r:embed="rId2" cstate="print">
                <a:extLst/>
              </a:blip>
              <a:stretch>
                <a:fillRect/>
              </a:stretch>
            </p:blipFill>
            <p:spPr>
              <a:xfrm>
                <a:off x="3" y="-1"/>
                <a:ext cx="696256" cy="715337"/>
              </a:xfrm>
              <a:prstGeom prst="rect">
                <a:avLst/>
              </a:prstGeom>
              <a:ln w="12700" cap="flat">
                <a:noFill/>
                <a:miter lim="400000"/>
              </a:ln>
              <a:effectLst/>
            </p:spPr>
          </p:pic>
        </p:grpSp>
      </p:grpSp>
      <p:sp>
        <p:nvSpPr>
          <p:cNvPr id="80" name="Case Review"/>
          <p:cNvSpPr txBox="1"/>
          <p:nvPr/>
        </p:nvSpPr>
        <p:spPr>
          <a:xfrm>
            <a:off x="1600198" y="4445000"/>
            <a:ext cx="7220273" cy="1449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defTabSz="455938">
              <a:defRPr sz="2976" b="1">
                <a:latin typeface="Arial"/>
                <a:ea typeface="Arial"/>
                <a:cs typeface="Arial"/>
                <a:sym typeface="Arial"/>
              </a:defRPr>
            </a:pPr>
            <a:r>
              <a:rPr lang="ru-RU" dirty="0" err="1" smtClean="0">
                <a:solidFill>
                  <a:srgbClr val="FF0000"/>
                </a:solidFill>
              </a:rPr>
              <a:t>Құрылымы</a:t>
            </a:r>
            <a:r>
              <a:rPr lang="ru-RU" dirty="0" smtClean="0">
                <a:solidFill>
                  <a:srgbClr val="FF0000"/>
                </a:solidFill>
              </a:rPr>
              <a:t> </a:t>
            </a:r>
            <a:r>
              <a:rPr lang="ru-RU" dirty="0">
                <a:solidFill>
                  <a:srgbClr val="FF0000"/>
                </a:solidFill>
              </a:rPr>
              <a:t>мен </a:t>
            </a:r>
            <a:r>
              <a:rPr lang="ru-RU" dirty="0" err="1">
                <a:solidFill>
                  <a:srgbClr val="FF0000"/>
                </a:solidFill>
              </a:rPr>
              <a:t>қызметін</a:t>
            </a:r>
            <a:r>
              <a:rPr lang="ru-RU" dirty="0">
                <a:solidFill>
                  <a:srgbClr val="FF0000"/>
                </a:solidFill>
              </a:rPr>
              <a:t> </a:t>
            </a:r>
            <a:r>
              <a:rPr lang="ru-RU" dirty="0" err="1">
                <a:solidFill>
                  <a:srgbClr val="FF0000"/>
                </a:solidFill>
              </a:rPr>
              <a:t>сипаттаңыз</a:t>
            </a:r>
            <a:r>
              <a:rPr dirty="0">
                <a:solidFill>
                  <a:srgbClr val="FF0000"/>
                </a:solidFill>
              </a:rPr>
              <a:t/>
            </a:r>
            <a:br>
              <a:rPr dirty="0">
                <a:solidFill>
                  <a:srgbClr val="FF0000"/>
                </a:solidFill>
              </a:rPr>
            </a:br>
            <a:endParaRPr dirty="0">
              <a:solidFill>
                <a:srgbClr val="FF0000"/>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79"/>
                                        </p:tgtEl>
                                        <p:attrNameLst>
                                          <p:attrName>style.visibility</p:attrName>
                                        </p:attrNameLst>
                                      </p:cBhvr>
                                      <p:to>
                                        <p:strVal val="visible"/>
                                      </p:to>
                                    </p:set>
                                    <p:anim calcmode="lin" valueType="num">
                                      <p:cBhvr>
                                        <p:cTn id="7" dur="300" fill="hold"/>
                                        <p:tgtEl>
                                          <p:spTgt spid="79"/>
                                        </p:tgtEl>
                                        <p:attrNameLst>
                                          <p:attrName>ppt_w</p:attrName>
                                        </p:attrNameLst>
                                      </p:cBhvr>
                                      <p:tavLst>
                                        <p:tav tm="0">
                                          <p:val>
                                            <p:strVal val="4*#ppt_w"/>
                                          </p:val>
                                        </p:tav>
                                        <p:tav tm="100000">
                                          <p:val>
                                            <p:strVal val="#ppt_w"/>
                                          </p:val>
                                        </p:tav>
                                      </p:tavLst>
                                    </p:anim>
                                    <p:anim calcmode="lin" valueType="num">
                                      <p:cBhvr>
                                        <p:cTn id="8" dur="300" fill="hold"/>
                                        <p:tgtEl>
                                          <p:spTgt spid="7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cNvSpPr txBox="1">
            <a:spLocks noGrp="1"/>
          </p:cNvSpPr>
          <p:nvPr>
            <p:ph type="sldNum" sz="quarter" idx="4294967295"/>
          </p:nvPr>
        </p:nvSpPr>
        <p:spPr>
          <a:xfrm>
            <a:off x="8940979" y="6324599"/>
            <a:ext cx="203020"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8</a:t>
            </a:fld>
            <a:endParaRPr/>
          </a:p>
        </p:txBody>
      </p:sp>
      <p:sp>
        <p:nvSpPr>
          <p:cNvPr id="86" name="Innervation and Circulation"/>
          <p:cNvSpPr txBox="1">
            <a:spLocks noGrp="1"/>
          </p:cNvSpPr>
          <p:nvPr>
            <p:ph type="title" idx="4294967295"/>
          </p:nvPr>
        </p:nvSpPr>
        <p:spPr>
          <a:xfrm>
            <a:off x="1979712" y="0"/>
            <a:ext cx="5975652" cy="1431925"/>
          </a:xfrm>
          <a:prstGeom prst="rect">
            <a:avLst/>
          </a:prstGeom>
        </p:spPr>
        <p:txBody>
          <a:bodyPr lIns="45718" tIns="45718" rIns="45718" bIns="45718" anchor="ctr"/>
          <a:lstStyle>
            <a:lvl1pPr algn="ctr" defTabSz="914400">
              <a:defRPr sz="4400" b="1"/>
            </a:lvl1pPr>
          </a:lstStyle>
          <a:p>
            <a:r>
              <a:rPr lang="kk-KZ" b="0" dirty="0" smtClean="0"/>
              <a:t>Иннервациясы</a:t>
            </a:r>
            <a:endParaRPr b="0" dirty="0"/>
          </a:p>
        </p:txBody>
      </p:sp>
      <p:sp>
        <p:nvSpPr>
          <p:cNvPr id="87" name="stomach receives:…"/>
          <p:cNvSpPr txBox="1">
            <a:spLocks noGrp="1"/>
          </p:cNvSpPr>
          <p:nvPr>
            <p:ph type="body" sz="half" idx="4294967295"/>
          </p:nvPr>
        </p:nvSpPr>
        <p:spPr>
          <a:xfrm>
            <a:off x="57694" y="1266576"/>
            <a:ext cx="8834785" cy="1832224"/>
          </a:xfrm>
          <a:prstGeom prst="rect">
            <a:avLst/>
          </a:prstGeom>
        </p:spPr>
        <p:txBody>
          <a:bodyPr lIns="45718" tIns="45718" rIns="45718" bIns="45718">
            <a:normAutofit fontScale="92500" lnSpcReduction="20000"/>
          </a:bodyPr>
          <a:lstStyle/>
          <a:p>
            <a:pPr marL="342900" indent="-342900" defTabSz="914400">
              <a:lnSpc>
                <a:spcPct val="100000"/>
              </a:lnSpc>
              <a:spcBef>
                <a:spcPts val="700"/>
              </a:spcBef>
              <a:buChar char="•"/>
              <a:defRPr sz="3200">
                <a:solidFill>
                  <a:srgbClr val="000000"/>
                </a:solidFill>
              </a:defRPr>
            </a:pPr>
            <a:endParaRPr dirty="0"/>
          </a:p>
          <a:p>
            <a:pPr marL="457200" lvl="1" indent="0" defTabSz="914400">
              <a:lnSpc>
                <a:spcPct val="100000"/>
              </a:lnSpc>
              <a:buNone/>
              <a:defRPr sz="2800" b="1">
                <a:solidFill>
                  <a:srgbClr val="000000"/>
                </a:solidFill>
              </a:defRPr>
            </a:pPr>
            <a:r>
              <a:rPr lang="ru-RU" dirty="0" smtClean="0"/>
              <a:t>-  </a:t>
            </a:r>
            <a:r>
              <a:rPr lang="ru-RU" dirty="0" err="1" smtClean="0"/>
              <a:t>Вагустан</a:t>
            </a:r>
            <a:r>
              <a:rPr lang="ru-RU" dirty="0" smtClean="0"/>
              <a:t> </a:t>
            </a:r>
            <a:r>
              <a:rPr lang="ru-RU" dirty="0" err="1" smtClean="0"/>
              <a:t>шыққан</a:t>
            </a:r>
            <a:r>
              <a:rPr lang="ru-RU" dirty="0" smtClean="0"/>
              <a:t> </a:t>
            </a:r>
            <a:r>
              <a:rPr lang="ru-RU" dirty="0" err="1" smtClean="0"/>
              <a:t>парасимпатикалық</a:t>
            </a:r>
            <a:r>
              <a:rPr lang="ru-RU" dirty="0" smtClean="0"/>
              <a:t> </a:t>
            </a:r>
            <a:r>
              <a:rPr lang="ru-RU" dirty="0" err="1"/>
              <a:t>талшықтар</a:t>
            </a:r>
            <a:endParaRPr lang="ru-RU" dirty="0"/>
          </a:p>
          <a:p>
            <a:pPr marL="742950" lvl="1" indent="-285750" defTabSz="914400">
              <a:lnSpc>
                <a:spcPct val="100000"/>
              </a:lnSpc>
              <a:buChar char="–"/>
              <a:defRPr sz="2800" b="1">
                <a:solidFill>
                  <a:srgbClr val="000000"/>
                </a:solidFill>
              </a:defRPr>
            </a:pPr>
            <a:r>
              <a:rPr lang="ru-RU" dirty="0" err="1"/>
              <a:t>целиак</a:t>
            </a:r>
            <a:r>
              <a:rPr lang="ru-RU" dirty="0"/>
              <a:t> </a:t>
            </a:r>
            <a:r>
              <a:rPr lang="ru-RU" dirty="0" err="1"/>
              <a:t>ганглиясындағы</a:t>
            </a:r>
            <a:r>
              <a:rPr lang="ru-RU" dirty="0"/>
              <a:t> </a:t>
            </a:r>
            <a:r>
              <a:rPr lang="ru-RU" dirty="0" err="1"/>
              <a:t>симпатикалық</a:t>
            </a:r>
            <a:r>
              <a:rPr lang="ru-RU" dirty="0"/>
              <a:t> </a:t>
            </a:r>
            <a:r>
              <a:rPr lang="ru-RU" dirty="0" err="1"/>
              <a:t>талшықтар</a:t>
            </a:r>
            <a:endParaRPr lang="kk-KZ" dirty="0" smtClean="0"/>
          </a:p>
          <a:p>
            <a:pPr marL="742950" lvl="1" indent="-285750" defTabSz="914400">
              <a:lnSpc>
                <a:spcPct val="100000"/>
              </a:lnSpc>
              <a:buChar char="–"/>
              <a:defRPr sz="2800" b="1">
                <a:solidFill>
                  <a:srgbClr val="000000"/>
                </a:solidFill>
              </a:defRPr>
            </a:pPr>
            <a:endParaRPr b="0" dirty="0"/>
          </a:p>
        </p:txBody>
      </p:sp>
      <p:sp>
        <p:nvSpPr>
          <p:cNvPr id="88" name="Innervation and Circulation"/>
          <p:cNvSpPr txBox="1"/>
          <p:nvPr/>
        </p:nvSpPr>
        <p:spPr>
          <a:xfrm>
            <a:off x="0" y="2971800"/>
            <a:ext cx="6210302" cy="1431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a:defRPr sz="4400">
                <a:latin typeface="Arial"/>
                <a:ea typeface="Arial"/>
                <a:cs typeface="Arial"/>
                <a:sym typeface="Arial"/>
              </a:defRPr>
            </a:lvl1pPr>
          </a:lstStyle>
          <a:p>
            <a:pPr>
              <a:defRPr b="1"/>
            </a:pPr>
            <a:r>
              <a:rPr lang="kk-KZ" dirty="0" smtClean="0"/>
              <a:t>Қанайналымы</a:t>
            </a:r>
            <a:endParaRPr b="0" dirty="0"/>
          </a:p>
        </p:txBody>
      </p:sp>
      <p:sp>
        <p:nvSpPr>
          <p:cNvPr id="89" name="supplied with blood by branches of the celiac trunk…"/>
          <p:cNvSpPr txBox="1"/>
          <p:nvPr/>
        </p:nvSpPr>
        <p:spPr>
          <a:xfrm>
            <a:off x="243681" y="4270474"/>
            <a:ext cx="8076705"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42900" lvl="0" indent="-342900">
              <a:spcBef>
                <a:spcPts val="700"/>
              </a:spcBef>
              <a:buSzPct val="100000"/>
              <a:buFontTx/>
              <a:buChar char="•"/>
              <a:defRPr sz="2400">
                <a:latin typeface="Arial"/>
                <a:ea typeface="Arial"/>
                <a:cs typeface="Arial"/>
                <a:sym typeface="Arial"/>
              </a:defRPr>
            </a:pPr>
            <a:r>
              <a:rPr lang="ru-RU" b="1" dirty="0" err="1"/>
              <a:t>целиак</a:t>
            </a:r>
            <a:r>
              <a:rPr lang="ru-RU" b="1" dirty="0"/>
              <a:t> </a:t>
            </a:r>
            <a:r>
              <a:rPr lang="ru-RU" b="1" dirty="0" err="1"/>
              <a:t>діңінің</a:t>
            </a:r>
            <a:r>
              <a:rPr lang="ru-RU" b="1" dirty="0"/>
              <a:t> </a:t>
            </a:r>
            <a:r>
              <a:rPr lang="en-US" b="1" dirty="0" smtClean="0"/>
              <a:t>(</a:t>
            </a:r>
            <a:r>
              <a:rPr lang="en-US" sz="2400" b="1" dirty="0" smtClean="0">
                <a:solidFill>
                  <a:srgbClr val="FF0000"/>
                </a:solidFill>
                <a:latin typeface="Arial"/>
                <a:cs typeface="Arial"/>
                <a:sym typeface="Arial"/>
              </a:rPr>
              <a:t>celiac trunk)</a:t>
            </a:r>
            <a:r>
              <a:rPr lang="kk-KZ" sz="2400" dirty="0" smtClean="0">
                <a:solidFill>
                  <a:srgbClr val="FF0000"/>
                </a:solidFill>
                <a:latin typeface="Arial"/>
                <a:cs typeface="Arial"/>
                <a:sym typeface="Arial"/>
              </a:rPr>
              <a:t> </a:t>
            </a:r>
            <a:r>
              <a:rPr lang="ru-RU" b="1" dirty="0" err="1" smtClean="0"/>
              <a:t>бұтақтарымен</a:t>
            </a:r>
            <a:r>
              <a:rPr lang="ru-RU" b="1" dirty="0" smtClean="0"/>
              <a:t> </a:t>
            </a:r>
            <a:r>
              <a:rPr lang="ru-RU" b="1" dirty="0" err="1"/>
              <a:t>қанмен</a:t>
            </a:r>
            <a:r>
              <a:rPr lang="ru-RU" b="1" dirty="0"/>
              <a:t> </a:t>
            </a:r>
            <a:r>
              <a:rPr lang="ru-RU" b="1" dirty="0" err="1"/>
              <a:t>қамтамасыз</a:t>
            </a:r>
            <a:r>
              <a:rPr lang="ru-RU" b="1" dirty="0"/>
              <a:t> </a:t>
            </a:r>
            <a:r>
              <a:rPr lang="ru-RU" b="1" dirty="0" err="1" smtClean="0"/>
              <a:t>етілген</a:t>
            </a:r>
            <a:r>
              <a:rPr lang="ru-RU" b="1" dirty="0" smtClean="0"/>
              <a:t>  </a:t>
            </a:r>
            <a:r>
              <a:rPr lang="ru-RU" b="1" dirty="0" err="1" smtClean="0"/>
              <a:t>асқазан</a:t>
            </a:r>
            <a:r>
              <a:rPr lang="ru-RU" b="1" dirty="0" smtClean="0"/>
              <a:t> </a:t>
            </a:r>
            <a:r>
              <a:rPr lang="ru-RU" b="1" dirty="0"/>
              <a:t>мен </a:t>
            </a:r>
            <a:r>
              <a:rPr lang="ru-RU" b="1" dirty="0" err="1"/>
              <a:t>ішектен</a:t>
            </a:r>
            <a:r>
              <a:rPr lang="ru-RU" b="1" dirty="0"/>
              <a:t> </a:t>
            </a:r>
            <a:r>
              <a:rPr lang="ru-RU" b="1" dirty="0" err="1"/>
              <a:t>шыққан</a:t>
            </a:r>
            <a:r>
              <a:rPr lang="ru-RU" b="1" dirty="0"/>
              <a:t> </a:t>
            </a:r>
            <a:r>
              <a:rPr lang="ru-RU" b="1" dirty="0" err="1"/>
              <a:t>барлық</a:t>
            </a:r>
            <a:r>
              <a:rPr lang="ru-RU" b="1" dirty="0"/>
              <a:t> </a:t>
            </a:r>
            <a:r>
              <a:rPr lang="ru-RU" b="1" dirty="0" err="1"/>
              <a:t>қан</a:t>
            </a:r>
            <a:r>
              <a:rPr lang="ru-RU" b="1" dirty="0"/>
              <a:t> </a:t>
            </a:r>
            <a:r>
              <a:rPr lang="ru-RU" b="1" dirty="0" err="1"/>
              <a:t>бауыр</a:t>
            </a:r>
            <a:r>
              <a:rPr lang="ru-RU" b="1" dirty="0"/>
              <a:t> </a:t>
            </a:r>
            <a:r>
              <a:rPr lang="ru-RU" b="1" dirty="0" err="1"/>
              <a:t>порталының</a:t>
            </a:r>
            <a:r>
              <a:rPr lang="ru-RU" b="1" dirty="0"/>
              <a:t> </a:t>
            </a:r>
            <a:r>
              <a:rPr lang="ru-RU" b="1" dirty="0" err="1" smtClean="0"/>
              <a:t>айналымына</a:t>
            </a:r>
            <a:r>
              <a:rPr lang="en-US" b="1" dirty="0"/>
              <a:t> </a:t>
            </a:r>
            <a:r>
              <a:rPr lang="en-US" b="1" dirty="0" smtClean="0"/>
              <a:t>(</a:t>
            </a:r>
            <a:r>
              <a:rPr lang="en-US" b="1" dirty="0" smtClean="0">
                <a:solidFill>
                  <a:srgbClr val="FF0000"/>
                </a:solidFill>
              </a:rPr>
              <a:t>hepatic </a:t>
            </a:r>
            <a:r>
              <a:rPr lang="en-US" b="1" dirty="0">
                <a:solidFill>
                  <a:srgbClr val="FF0000"/>
                </a:solidFill>
              </a:rPr>
              <a:t>portal </a:t>
            </a:r>
            <a:r>
              <a:rPr lang="en-US" b="1" dirty="0" smtClean="0">
                <a:solidFill>
                  <a:srgbClr val="FF0000"/>
                </a:solidFill>
              </a:rPr>
              <a:t>circulation</a:t>
            </a:r>
            <a:r>
              <a:rPr lang="en-US" b="1" dirty="0" smtClean="0"/>
              <a:t>)</a:t>
            </a:r>
            <a:r>
              <a:rPr lang="ru-RU" b="1" dirty="0" smtClean="0"/>
              <a:t> </a:t>
            </a:r>
            <a:r>
              <a:rPr lang="ru-RU" b="1" dirty="0" err="1"/>
              <a:t>түсіп</a:t>
            </a:r>
            <a:r>
              <a:rPr lang="ru-RU" b="1" dirty="0"/>
              <a:t>, </a:t>
            </a:r>
            <a:r>
              <a:rPr lang="ru-RU" b="1" dirty="0" err="1"/>
              <a:t>жүрекке</a:t>
            </a:r>
            <a:r>
              <a:rPr lang="ru-RU" b="1" dirty="0"/>
              <a:t> </a:t>
            </a:r>
            <a:r>
              <a:rPr lang="ru-RU" b="1" dirty="0" err="1"/>
              <a:t>оралмас</a:t>
            </a:r>
            <a:r>
              <a:rPr lang="ru-RU" b="1" dirty="0"/>
              <a:t> </a:t>
            </a:r>
            <a:r>
              <a:rPr lang="ru-RU" b="1" dirty="0" err="1"/>
              <a:t>бұрын</a:t>
            </a:r>
            <a:r>
              <a:rPr lang="ru-RU" b="1" dirty="0"/>
              <a:t> </a:t>
            </a:r>
            <a:r>
              <a:rPr lang="ru-RU" b="1" dirty="0" err="1"/>
              <a:t>бауыр</a:t>
            </a:r>
            <a:r>
              <a:rPr lang="ru-RU" b="1" dirty="0"/>
              <a:t> </a:t>
            </a:r>
            <a:r>
              <a:rPr lang="ru-RU" b="1" dirty="0" err="1"/>
              <a:t>арқылы</a:t>
            </a:r>
            <a:r>
              <a:rPr lang="ru-RU" b="1" dirty="0"/>
              <a:t> </a:t>
            </a:r>
            <a:r>
              <a:rPr lang="ru-RU" b="1" dirty="0" err="1" smtClean="0"/>
              <a:t>сүзіледі</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cNvSpPr txBox="1">
            <a:spLocks noGrp="1"/>
          </p:cNvSpPr>
          <p:nvPr>
            <p:ph type="sldNum" sz="quarter" idx="4294967295"/>
          </p:nvPr>
        </p:nvSpPr>
        <p:spPr>
          <a:xfrm>
            <a:off x="8940978" y="6324599"/>
            <a:ext cx="203021" cy="2888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lstStyle>
            <a:lvl1pPr defTabSz="914400">
              <a:defRPr sz="1400" b="1">
                <a:solidFill>
                  <a:srgbClr val="000000"/>
                </a:solidFill>
              </a:defRPr>
            </a:lvl1pPr>
          </a:lstStyle>
          <a:p>
            <a:fld id="{86CB4B4D-7CA3-9044-876B-883B54F8677D}" type="slidenum">
              <a:rPr/>
              <a:pPr/>
              <a:t>9</a:t>
            </a:fld>
            <a:endParaRPr/>
          </a:p>
        </p:txBody>
      </p:sp>
      <p:sp>
        <p:nvSpPr>
          <p:cNvPr id="92" name="Innervation of the Stomach"/>
          <p:cNvSpPr txBox="1">
            <a:spLocks noGrp="1"/>
          </p:cNvSpPr>
          <p:nvPr>
            <p:ph type="title" idx="4294967295"/>
          </p:nvPr>
        </p:nvSpPr>
        <p:spPr>
          <a:xfrm>
            <a:off x="-2" y="76198"/>
            <a:ext cx="9144004" cy="1143004"/>
          </a:xfrm>
          <a:prstGeom prst="rect">
            <a:avLst/>
          </a:prstGeom>
        </p:spPr>
        <p:txBody>
          <a:bodyPr lIns="45718" tIns="45718" rIns="45718" bIns="45718" anchor="ctr"/>
          <a:lstStyle>
            <a:lvl1pPr algn="ctr" defTabSz="914400">
              <a:defRPr sz="4400" b="1"/>
            </a:lvl1pPr>
          </a:lstStyle>
          <a:p>
            <a:r>
              <a:rPr dirty="0"/>
              <a:t> </a:t>
            </a:r>
            <a:r>
              <a:rPr lang="kk-KZ" dirty="0" smtClean="0"/>
              <a:t>Асқазанның иннервациясы</a:t>
            </a:r>
            <a:endParaRPr dirty="0"/>
          </a:p>
        </p:txBody>
      </p:sp>
      <p:sp>
        <p:nvSpPr>
          <p:cNvPr id="93" name="Line"/>
          <p:cNvSpPr/>
          <p:nvPr/>
        </p:nvSpPr>
        <p:spPr>
          <a:xfrm flipV="1">
            <a:off x="1184274" y="4295773"/>
            <a:ext cx="119065" cy="850903"/>
          </a:xfrm>
          <a:prstGeom prst="line">
            <a:avLst/>
          </a:prstGeom>
          <a:ln w="19050">
            <a:solidFill>
              <a:srgbClr val="FFFFFF"/>
            </a:solidFill>
          </a:ln>
        </p:spPr>
        <p:txBody>
          <a:bodyPr lIns="45718" tIns="45718" rIns="45718" bIns="45718"/>
          <a:lstStyle/>
          <a:p>
            <a:endParaRPr/>
          </a:p>
        </p:txBody>
      </p:sp>
      <p:sp>
        <p:nvSpPr>
          <p:cNvPr id="94" name="Line"/>
          <p:cNvSpPr/>
          <p:nvPr/>
        </p:nvSpPr>
        <p:spPr>
          <a:xfrm>
            <a:off x="1057274" y="3171824"/>
            <a:ext cx="1073151" cy="1168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732"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95" name="Line"/>
          <p:cNvSpPr/>
          <p:nvPr/>
        </p:nvSpPr>
        <p:spPr>
          <a:xfrm>
            <a:off x="1020762" y="3719512"/>
            <a:ext cx="557214" cy="735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98"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96" name="Line"/>
          <p:cNvSpPr/>
          <p:nvPr/>
        </p:nvSpPr>
        <p:spPr>
          <a:xfrm>
            <a:off x="1060450" y="3543300"/>
            <a:ext cx="528638" cy="747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5"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97" name="Line"/>
          <p:cNvSpPr/>
          <p:nvPr/>
        </p:nvSpPr>
        <p:spPr>
          <a:xfrm>
            <a:off x="1323975" y="3344862"/>
            <a:ext cx="534988" cy="9366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08" y="0"/>
                </a:lnTo>
                <a:lnTo>
                  <a:pt x="21600" y="21600"/>
                </a:lnTo>
              </a:path>
            </a:pathLst>
          </a:custGeom>
          <a:ln w="19050">
            <a:solidFill>
              <a:srgbClr val="FFFFFF"/>
            </a:solidFill>
          </a:ln>
        </p:spPr>
        <p:txBody>
          <a:bodyPr lIns="45718" tIns="45718" rIns="45718" bIns="45718"/>
          <a:lstStyle/>
          <a:p>
            <a:pPr>
              <a:defRPr sz="1400">
                <a:latin typeface="Arial"/>
                <a:ea typeface="Arial"/>
                <a:cs typeface="Arial"/>
                <a:sym typeface="Arial"/>
              </a:defRPr>
            </a:pPr>
            <a:endParaRPr/>
          </a:p>
        </p:txBody>
      </p:sp>
      <p:sp>
        <p:nvSpPr>
          <p:cNvPr id="98" name="Line"/>
          <p:cNvSpPr/>
          <p:nvPr/>
        </p:nvSpPr>
        <p:spPr>
          <a:xfrm>
            <a:off x="4370387" y="1647825"/>
            <a:ext cx="642941" cy="0"/>
          </a:xfrm>
          <a:prstGeom prst="line">
            <a:avLst/>
          </a:prstGeom>
          <a:ln w="19050">
            <a:solidFill>
              <a:srgbClr val="FFFFFF"/>
            </a:solidFill>
          </a:ln>
        </p:spPr>
        <p:txBody>
          <a:bodyPr lIns="45718" tIns="45718" rIns="45718" bIns="45718"/>
          <a:lstStyle/>
          <a:p>
            <a:endParaRPr/>
          </a:p>
        </p:txBody>
      </p:sp>
      <p:pic>
        <p:nvPicPr>
          <p:cNvPr id="99" name="Screen Shot 2019-09-03 at 09.48.51.png" descr="Screen Shot 2019-09-03 at 09.48.51.png"/>
          <p:cNvPicPr>
            <a:picLocks noChangeAspect="1"/>
          </p:cNvPicPr>
          <p:nvPr/>
        </p:nvPicPr>
        <p:blipFill>
          <a:blip r:embed="rId2">
            <a:extLst/>
          </a:blip>
          <a:stretch>
            <a:fillRect/>
          </a:stretch>
        </p:blipFill>
        <p:spPr>
          <a:xfrm>
            <a:off x="485197" y="1090375"/>
            <a:ext cx="4233451" cy="5126532"/>
          </a:xfrm>
          <a:prstGeom prst="rect">
            <a:avLst/>
          </a:prstGeom>
          <a:ln w="12700">
            <a:miter lim="400000"/>
          </a:ln>
        </p:spPr>
      </p:pic>
      <p:pic>
        <p:nvPicPr>
          <p:cNvPr id="100" name="Screen Shot 2019-09-03 at 09.52.43.png" descr="Screen Shot 2019-09-03 at 09.52.43.png"/>
          <p:cNvPicPr>
            <a:picLocks noChangeAspect="1"/>
          </p:cNvPicPr>
          <p:nvPr/>
        </p:nvPicPr>
        <p:blipFill>
          <a:blip r:embed="rId3">
            <a:extLst/>
          </a:blip>
          <a:stretch>
            <a:fillRect/>
          </a:stretch>
        </p:blipFill>
        <p:spPr>
          <a:xfrm>
            <a:off x="4943775" y="1208015"/>
            <a:ext cx="4067324" cy="5204794"/>
          </a:xfrm>
          <a:prstGeom prst="rect">
            <a:avLst/>
          </a:prstGeom>
          <a:ln w="12700">
            <a:miter lim="400000"/>
          </a:ln>
        </p:spPr>
      </p:pic>
      <p:sp>
        <p:nvSpPr>
          <p:cNvPr id="101" name="Copyright © The McGraw-Hill Companies, Inc. Permission required for reproduction or display."/>
          <p:cNvSpPr txBox="1"/>
          <p:nvPr/>
        </p:nvSpPr>
        <p:spPr>
          <a:xfrm>
            <a:off x="1293812" y="6287009"/>
            <a:ext cx="3384552" cy="241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600">
                <a:latin typeface="Arial"/>
                <a:ea typeface="Arial"/>
                <a:cs typeface="Arial"/>
                <a:sym typeface="Arial"/>
              </a:defRPr>
            </a:lvl1pPr>
          </a:lstStyle>
          <a:p>
            <a:r>
              <a:t>Copyright © The McGraw-Hill Companies, Inc. Permission required for reproduction or display. Figure from: Saladin, Anatomy &amp; Physiology, McGraw Hill, 2018</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1F1F1"/>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1F1F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1F1F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Lucida Gran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163</TotalTime>
  <Words>4424</Words>
  <Application>Microsoft Office PowerPoint</Application>
  <PresentationFormat>Экран (4:3)</PresentationFormat>
  <Paragraphs>696</Paragraphs>
  <Slides>63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White</vt:lpstr>
      <vt:lpstr>Презентация PowerPoint</vt:lpstr>
      <vt:lpstr>Презентация PowerPoint</vt:lpstr>
      <vt:lpstr>НӘТИЖЕЛЕРДІ ОҚЫТУ</vt:lpstr>
      <vt:lpstr>Медициналық терминдер</vt:lpstr>
      <vt:lpstr>Асқазан</vt:lpstr>
      <vt:lpstr>Асқазанның жалпы анатомиясы</vt:lpstr>
      <vt:lpstr>Асқазанның жалпы анатомиясы</vt:lpstr>
      <vt:lpstr>Иннервациясы</vt:lpstr>
      <vt:lpstr> Асқазанның иннервациясы</vt:lpstr>
      <vt:lpstr> Асқазанның қанмен қамтамасыз етілуі</vt:lpstr>
      <vt:lpstr>  Асқазанның қанайналымы</vt:lpstr>
      <vt:lpstr>Асқазан бездерінің жасушалары</vt:lpstr>
      <vt:lpstr>Презентация PowerPoint</vt:lpstr>
      <vt:lpstr>Презентация PowerPoint</vt:lpstr>
      <vt:lpstr>Презентация PowerPoint</vt:lpstr>
      <vt:lpstr>Қалыпты шырышты қабат және асқазан жарасы</vt:lpstr>
      <vt:lpstr>Тексеру </vt:lpstr>
      <vt:lpstr>Пепсиннің өндірілуі және әсері</vt:lpstr>
      <vt:lpstr>Асқазанның моторикасы(қозғалғыштығы)</vt:lpstr>
      <vt:lpstr>Асқорыту және сіңіру</vt:lpstr>
      <vt:lpstr>Тексеру</vt:lpstr>
      <vt:lpstr>ТЕКСЕРУ  </vt:lpstr>
      <vt:lpstr>Асқазанның қорғану қабаттары</vt:lpstr>
      <vt:lpstr>Асқазан қызметінің реттелуі</vt:lpstr>
      <vt:lpstr>Асқазан қызметінің реттелуі</vt:lpstr>
      <vt:lpstr>Асқазан  қызметінің реттелуі</vt:lpstr>
      <vt:lpstr>Асқазан қызметінің реттелуі</vt:lpstr>
      <vt:lpstr>Асқазан қызметінің реттелуі</vt:lpstr>
      <vt:lpstr>Асқазан қызметінің реттелуі  </vt:lpstr>
      <vt:lpstr>Оң кері байланыс- асқазан секрециясы</vt:lpstr>
      <vt:lpstr>Бауыр, өт қабы және ұйқы безі</vt:lpstr>
      <vt:lpstr>Презентация PowerPoint</vt:lpstr>
      <vt:lpstr>Презентация PowerPoint</vt:lpstr>
      <vt:lpstr>ТЕКСЕРУ </vt:lpstr>
      <vt:lpstr>Презентация PowerPoint</vt:lpstr>
      <vt:lpstr>ТЕКСЕРУ  </vt:lpstr>
      <vt:lpstr>Ұйқы безі</vt:lpstr>
      <vt:lpstr>Ұйқы безінің зимогендері</vt:lpstr>
      <vt:lpstr>Ұйқы безі</vt:lpstr>
      <vt:lpstr>Өт қабының, ұйқы безінің және өт жолдарының жалпы анатомиясы</vt:lpstr>
      <vt:lpstr>Секрецияны реттеу</vt:lpstr>
      <vt:lpstr>Презентация PowerPoint</vt:lpstr>
      <vt:lpstr>ТЕКСЕРУ   </vt:lpstr>
      <vt:lpstr>ТЕКСЕРУ   </vt:lpstr>
      <vt:lpstr>ТЕКСЕРУ</vt:lpstr>
      <vt:lpstr>Бауырдың жалпы анатомиясы</vt:lpstr>
      <vt:lpstr>Бауырдың жалпы анатомиясы</vt:lpstr>
      <vt:lpstr>Гепатоциттердің қызметі</vt:lpstr>
      <vt:lpstr>Бауырдың микроскопиялық анатомиясы</vt:lpstr>
      <vt:lpstr>Бауырдың микроскопиялық анатомиясы</vt:lpstr>
      <vt:lpstr>Презентация PowerPoint</vt:lpstr>
      <vt:lpstr>Өт қабы</vt:lpstr>
      <vt:lpstr>Өт</vt:lpstr>
      <vt:lpstr>Презентация PowerPoint</vt:lpstr>
      <vt:lpstr>Презентация PowerPoint</vt:lpstr>
      <vt:lpstr>Презентация PowerPoint</vt:lpstr>
      <vt:lpstr>ТЕКСЕРУ</vt:lpstr>
      <vt:lpstr>ТЕКСЕРУ </vt:lpstr>
      <vt:lpstr>ТЕКСЕРУ   </vt:lpstr>
      <vt:lpstr>ТЕКСЕРУ   </vt:lpstr>
      <vt:lpstr>Презентация PowerPoint</vt:lpstr>
      <vt:lpstr>ТЕКСЕРУ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20</cp:revision>
  <dcterms:modified xsi:type="dcterms:W3CDTF">2020-09-19T19:51:50Z</dcterms:modified>
</cp:coreProperties>
</file>